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4663440"/>
            <a:ext cx="3840480" cy="3840480"/>
          </a:xfrm>
          <a:prstGeom prst="ellipse">
            <a:avLst/>
          </a:prstGeom>
          <a:solidFill>
            <a:srgbClr val="3730A3"/>
          </a:solidFill>
          <a:ln/>
        </p:spPr>
      </p:sp>
      <p:sp>
        <p:nvSpPr>
          <p:cNvPr id="3" name="Shape 1"/>
          <p:cNvSpPr/>
          <p:nvPr/>
        </p:nvSpPr>
        <p:spPr>
          <a:xfrm>
            <a:off x="10607040" y="4023360"/>
            <a:ext cx="2194560" cy="2194560"/>
          </a:xfrm>
          <a:prstGeom prst="ellipse">
            <a:avLst/>
          </a:prstGeom>
          <a:solidFill>
            <a:srgbClr val="059669"/>
          </a:solidFill>
          <a:ln/>
        </p:spPr>
      </p:sp>
      <p:sp>
        <p:nvSpPr>
          <p:cNvPr id="4" name="Shape 2"/>
          <p:cNvSpPr/>
          <p:nvPr/>
        </p:nvSpPr>
        <p:spPr>
          <a:xfrm>
            <a:off x="10881360" y="4297680"/>
            <a:ext cx="1645920" cy="164592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5" name="Text 3"/>
          <p:cNvSpPr/>
          <p:nvPr/>
        </p:nvSpPr>
        <p:spPr>
          <a:xfrm>
            <a:off x="822960" y="2148840"/>
            <a:ext cx="91440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AGRO-ROOM</a:t>
            </a:r>
            <a:endParaRPr lang="en-US" sz="5400" dirty="0"/>
          </a:p>
        </p:txBody>
      </p:sp>
      <p:sp>
        <p:nvSpPr>
          <p:cNvPr id="6" name="Text 4"/>
          <p:cNvSpPr/>
          <p:nvPr/>
        </p:nvSpPr>
        <p:spPr>
          <a:xfrm>
            <a:off x="822960" y="3063240"/>
            <a:ext cx="8686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dirty="0">
                <a:solidFill>
                  <a:srgbClr val="E0E7FF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ระบบจองห้อง และระบบขอใช้บริการ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822960" y="3566160"/>
            <a:ext cx="8686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dirty="0">
                <a:solidFill>
                  <a:srgbClr val="A5B4FC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คณะอุตสาหกรรมเกษตร มหาวิทยาลัยเชียงใหม่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868680" y="4251960"/>
            <a:ext cx="2011680" cy="0"/>
          </a:xfrm>
          <a:prstGeom prst="line">
            <a:avLst/>
          </a:prstGeom>
          <a:noFill/>
          <a:ln w="38100">
            <a:solidFill>
              <a:srgbClr val="05966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585216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7C9E8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ทีมพัฒนา: [ระบุชื่อทีม/ผู้พัฒนา]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22960" y="617220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7C9E8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วันที่นำเสนอ: [ระบุวันที่]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167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E293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ที่มาและปัญหาเดิมก่อนมีระบบ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9354312" y="457200"/>
            <a:ext cx="2286000" cy="384048"/>
          </a:xfrm>
          <a:prstGeom prst="roundRect">
            <a:avLst>
              <a:gd name="adj" fmla="val 19048"/>
            </a:avLst>
          </a:prstGeom>
          <a:solidFill>
            <a:srgbClr val="E0E7FF"/>
          </a:solidFill>
          <a:ln w="9525">
            <a:solidFill>
              <a:srgbClr val="4338C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354312" y="457200"/>
            <a:ext cx="22860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3730A3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เกณฑ์ข้อ 1 · 15 คะแนน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457200" cy="457200"/>
          </a:xfrm>
          <a:prstGeom prst="ellipse">
            <a:avLst/>
          </a:prstGeom>
          <a:solidFill>
            <a:srgbClr val="FEE2E2"/>
          </a:solidFill>
          <a:ln/>
        </p:spPr>
      </p:sp>
      <p:sp>
        <p:nvSpPr>
          <p:cNvPr id="6" name="Text 4"/>
          <p:cNvSpPr/>
          <p:nvPr/>
        </p:nvSpPr>
        <p:spPr>
          <a:xfrm>
            <a:off x="594360" y="150876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1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234440" y="1463040"/>
            <a:ext cx="78638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ระบบจองห้องเดิมล้าสมัย มีความเสี่ยงด้าน security และไม่ยืดหยุ่นพอสำหรับจองห้องสอบ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94360" y="2286000"/>
            <a:ext cx="457200" cy="457200"/>
          </a:xfrm>
          <a:prstGeom prst="ellipse">
            <a:avLst/>
          </a:prstGeom>
          <a:solidFill>
            <a:srgbClr val="FEE2E2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228600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234440" y="2240280"/>
            <a:ext cx="78638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การขอใช้อุปกรณ์/บริการทำผ่านเอกสารกระดาษ หรือแจ้งด้วยวาจา / โทรศัพท์ / ไลน์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594360" y="3063240"/>
            <a:ext cx="457200" cy="457200"/>
          </a:xfrm>
          <a:prstGeom prst="ellipse">
            <a:avLst/>
          </a:prstGeom>
          <a:solidFill>
            <a:srgbClr val="FEE2E2"/>
          </a:solidFill>
          <a:ln/>
        </p:spPr>
      </p:sp>
      <p:sp>
        <p:nvSpPr>
          <p:cNvPr id="12" name="Text 10"/>
          <p:cNvSpPr/>
          <p:nvPr/>
        </p:nvSpPr>
        <p:spPr>
          <a:xfrm>
            <a:off x="594360" y="30632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3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1234440" y="3017520"/>
            <a:ext cx="78638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เกิดการจองซ้ำซ้อน (double booking) บ่อยครั้ง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594360" y="3840480"/>
            <a:ext cx="457200" cy="457200"/>
          </a:xfrm>
          <a:prstGeom prst="ellipse">
            <a:avLst/>
          </a:prstGeom>
          <a:solidFill>
            <a:srgbClr val="FEE2E2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384048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4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1234440" y="3794760"/>
            <a:ext cx="78638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ตรวจสอบสถานะห้องว่าง/ไม่ว่างทำได้ยาก ไม่มีข้อมูลกลาง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594360" y="4617720"/>
            <a:ext cx="457200" cy="457200"/>
          </a:xfrm>
          <a:prstGeom prst="ellipse">
            <a:avLst/>
          </a:prstGeom>
          <a:solidFill>
            <a:srgbClr val="FEE2E2"/>
          </a:solidFill>
          <a:ln/>
        </p:spPr>
      </p:sp>
      <p:sp>
        <p:nvSpPr>
          <p:cNvPr id="18" name="Text 16"/>
          <p:cNvSpPr/>
          <p:nvPr/>
        </p:nvSpPr>
        <p:spPr>
          <a:xfrm>
            <a:off x="594360" y="461772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5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1234440" y="4572000"/>
            <a:ext cx="78638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ไม่มีระบบอนุมัติที่ตรวจสอบย้อนหลังได้ เจ้าหน้าที่เสียเวลาประสานงานด้วยมือ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9464040" y="1508760"/>
            <a:ext cx="2194560" cy="3749040"/>
          </a:xfrm>
          <a:prstGeom prst="roundRect">
            <a:avLst>
              <a:gd name="adj" fmla="val 3333"/>
            </a:avLst>
          </a:prstGeom>
          <a:solidFill>
            <a:srgbClr val="1E2761"/>
          </a:solidFill>
          <a:ln/>
        </p:spPr>
      </p:sp>
      <p:sp>
        <p:nvSpPr>
          <p:cNvPr id="21" name="Text 19"/>
          <p:cNvSpPr/>
          <p:nvPr/>
        </p:nvSpPr>
        <p:spPr>
          <a:xfrm>
            <a:off x="9646920" y="169164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0E7FF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ผลกระทบ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9646920" y="2103120"/>
            <a:ext cx="182880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6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จองซ้ำซ้อน</a:t>
            </a:r>
            <a:endParaRPr lang="en-US" sz="1300" dirty="0"/>
          </a:p>
          <a:p>
            <a:pPr indent="0" marL="0">
              <a:lnSpc>
                <a:spcPct val="16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เสียเวลาโดยไม่จำเป็น</a:t>
            </a:r>
            <a:endParaRPr lang="en-US" sz="1300" dirty="0"/>
          </a:p>
          <a:p>
            <a:pPr indent="0" marL="0">
              <a:lnSpc>
                <a:spcPct val="16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ตรวจสอบย้อนหลังไม่ได้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คณะอุตสาหกรรมเกษตร มหาวิทยาลัยเชียงใหม่ | Agro-Room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167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E293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ความเชื่อมโยงกับยุทธศาสตร์คณะฯ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9354312" y="457200"/>
            <a:ext cx="2286000" cy="384048"/>
          </a:xfrm>
          <a:prstGeom prst="roundRect">
            <a:avLst>
              <a:gd name="adj" fmla="val 19048"/>
            </a:avLst>
          </a:prstGeom>
          <a:solidFill>
            <a:srgbClr val="E0E7FF"/>
          </a:solidFill>
          <a:ln w="9525">
            <a:solidFill>
              <a:srgbClr val="4338C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354312" y="457200"/>
            <a:ext cx="22860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3730A3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เกณฑ์ข้อ 1 · 15 คะแนน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94360" y="1691640"/>
            <a:ext cx="3429000" cy="3566160"/>
          </a:xfrm>
          <a:prstGeom prst="roundRect">
            <a:avLst>
              <a:gd name="adj" fmla="val 2667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  <a:effectLst>
            <a:outerShdw sx="100000" sy="100000" kx="0" ky="0" algn="bl" rotWithShape="0" blurRad="76200" dist="25400" dir="5400000">
              <a:srgbClr val="94A3B8">
                <a:alpha val="2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1943100" y="2011680"/>
            <a:ext cx="731520" cy="731520"/>
          </a:xfrm>
          <a:prstGeom prst="ellipse">
            <a:avLst/>
          </a:prstGeom>
          <a:solidFill>
            <a:srgbClr val="4338CA"/>
          </a:solidFill>
          <a:ln/>
        </p:spPr>
      </p:sp>
      <p:sp>
        <p:nvSpPr>
          <p:cNvPr id="7" name="Text 5"/>
          <p:cNvSpPr/>
          <p:nvPr/>
        </p:nvSpPr>
        <p:spPr>
          <a:xfrm>
            <a:off x="1943100" y="2011680"/>
            <a:ext cx="731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1</a:t>
            </a:r>
            <a:endParaRPr lang="en-US" sz="2600" dirty="0"/>
          </a:p>
        </p:txBody>
      </p:sp>
      <p:sp>
        <p:nvSpPr>
          <p:cNvPr id="8" name="Text 6"/>
          <p:cNvSpPr/>
          <p:nvPr/>
        </p:nvSpPr>
        <p:spPr>
          <a:xfrm>
            <a:off x="822960" y="2926080"/>
            <a:ext cx="2971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การเรียนการสอน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868680" y="3520440"/>
            <a:ext cx="288036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รองรับภารกิจด้านวิชาการโดยตรงผ่านระบบจัดตารางสอบอัตโนมัติ (Exam Scheduler)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343400" y="1691640"/>
            <a:ext cx="3429000" cy="3566160"/>
          </a:xfrm>
          <a:prstGeom prst="roundRect">
            <a:avLst>
              <a:gd name="adj" fmla="val 2667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  <a:effectLst>
            <a:outerShdw sx="100000" sy="100000" kx="0" ky="0" algn="bl" rotWithShape="0" blurRad="76200" dist="25400" dir="5400000">
              <a:srgbClr val="94A3B8">
                <a:alpha val="25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5692140" y="2011680"/>
            <a:ext cx="731520" cy="731520"/>
          </a:xfrm>
          <a:prstGeom prst="ellipse">
            <a:avLst/>
          </a:prstGeom>
          <a:solidFill>
            <a:srgbClr val="059669"/>
          </a:solidFill>
          <a:ln/>
        </p:spPr>
      </p:sp>
      <p:sp>
        <p:nvSpPr>
          <p:cNvPr id="12" name="Text 10"/>
          <p:cNvSpPr/>
          <p:nvPr/>
        </p:nvSpPr>
        <p:spPr>
          <a:xfrm>
            <a:off x="5692140" y="2011680"/>
            <a:ext cx="731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2</a:t>
            </a:r>
            <a:endParaRPr lang="en-US" sz="2600" dirty="0"/>
          </a:p>
        </p:txBody>
      </p:sp>
      <p:sp>
        <p:nvSpPr>
          <p:cNvPr id="13" name="Text 11"/>
          <p:cNvSpPr/>
          <p:nvPr/>
        </p:nvSpPr>
        <p:spPr>
          <a:xfrm>
            <a:off x="4572000" y="2926080"/>
            <a:ext cx="2971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การปฏิบัติงาน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4617720" y="3520440"/>
            <a:ext cx="288036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ลดภาระงานธุรการของเจ้าหน้าที่และผู้ประสานสาขาวิชาในการประสานงานจองห้องด้วยมือ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8092440" y="1691640"/>
            <a:ext cx="3429000" cy="3566160"/>
          </a:xfrm>
          <a:prstGeom prst="roundRect">
            <a:avLst>
              <a:gd name="adj" fmla="val 2667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  <a:effectLst>
            <a:outerShdw sx="100000" sy="100000" kx="0" ky="0" algn="bl" rotWithShape="0" blurRad="76200" dist="25400" dir="5400000">
              <a:srgbClr val="94A3B8">
                <a:alpha val="25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9441180" y="2011680"/>
            <a:ext cx="731520" cy="73152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7" name="Text 15"/>
          <p:cNvSpPr/>
          <p:nvPr/>
        </p:nvSpPr>
        <p:spPr>
          <a:xfrm>
            <a:off x="9441180" y="2011680"/>
            <a:ext cx="731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3</a:t>
            </a:r>
            <a:endParaRPr lang="en-US" sz="2600" dirty="0"/>
          </a:p>
        </p:txBody>
      </p:sp>
      <p:sp>
        <p:nvSpPr>
          <p:cNvPr id="18" name="Text 16"/>
          <p:cNvSpPr/>
          <p:nvPr/>
        </p:nvSpPr>
        <p:spPr>
          <a:xfrm>
            <a:off x="8321040" y="2926080"/>
            <a:ext cx="2971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Digital Transformation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8366760" y="3520440"/>
            <a:ext cx="288036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แทนที่กระบวนการเอกสาร/โทรศัพท์ด้วยระบบดิจิทัลส่วนกลางที่เข้าถึงได้ทุกที่ทุกเวลา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คณะอุตสาหกรรมเกษตร มหาวิทยาลัยเชียงใหม่ | Agro-Room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167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E293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จุดเด่น 1 · Workflow อนุมัติ 2 ขั้นตอน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9354312" y="457200"/>
            <a:ext cx="2286000" cy="384048"/>
          </a:xfrm>
          <a:prstGeom prst="roundRect">
            <a:avLst>
              <a:gd name="adj" fmla="val 19048"/>
            </a:avLst>
          </a:prstGeom>
          <a:solidFill>
            <a:srgbClr val="E0E7FF"/>
          </a:solidFill>
          <a:ln w="9525">
            <a:solidFill>
              <a:srgbClr val="4338C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354312" y="457200"/>
            <a:ext cx="22860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3730A3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เกณฑ์ข้อ 2 · 25 คะแนน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94360" y="1554480"/>
            <a:ext cx="5029200" cy="3657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400"/>
              </a:spcAft>
              <a:buSzPct val="100000"/>
              <a:buChar char="●"/>
            </a:pPr>
            <a:r>
              <a:rPr lang="en-US" sz="1500" dirty="0">
                <a:solidFill>
                  <a:srgbClr val="1E293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คำขอใช้บริการนอกสถานที่ต้องผ่านการอนุมัติ 2 ขั้น: First Approve → Final Approve</a:t>
            </a:r>
            <a:endParaRPr lang="en-US" sz="1500" dirty="0"/>
          </a:p>
          <a:p>
            <a:pPr marL="342900" indent="-342900">
              <a:spcAft>
                <a:spcPts val="1400"/>
              </a:spcAft>
              <a:buSzPct val="100000"/>
              <a:buChar char="●"/>
            </a:pPr>
            <a:r>
              <a:rPr lang="en-US" sz="1500" dirty="0">
                <a:solidFill>
                  <a:srgbClr val="1E293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คำขอใช้ในสถานที่ใช้ขั้นตอนอนุมัติที่กระชับกว่า เหมาะกับความเสี่ยงต่ำ</a:t>
            </a:r>
            <a:endParaRPr lang="en-US" sz="1500" dirty="0"/>
          </a:p>
          <a:p>
            <a:pPr marL="342900" indent="-342900">
              <a:spcAft>
                <a:spcPts val="1400"/>
              </a:spcAft>
              <a:buSzPct val="100000"/>
              <a:buChar char="●"/>
            </a:pPr>
            <a:r>
              <a:rPr lang="en-US" sz="1500" dirty="0">
                <a:solidFill>
                  <a:srgbClr val="1E293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ควบคุมความเสี่ยงการนำทรัพย์สิน/อุปกรณ์ออกนอกคณะอย่างรัดกุม</a:t>
            </a:r>
            <a:endParaRPr lang="en-US" sz="1500" dirty="0"/>
          </a:p>
          <a:p>
            <a:pPr marL="342900" indent="-342900">
              <a:spcAft>
                <a:spcPts val="1400"/>
              </a:spcAft>
              <a:buSzPct val="100000"/>
              <a:buChar char="●"/>
            </a:pPr>
            <a:r>
              <a:rPr lang="en-US" sz="1500" dirty="0">
                <a:solidFill>
                  <a:srgbClr val="1E293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ทุกขั้นตอนอนุมัติถูกบันทึกไว้เพื่อการตรวจสอบย้อนหลัง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126480" y="2194560"/>
            <a:ext cx="1554480" cy="1005840"/>
          </a:xfrm>
          <a:prstGeom prst="roundRect">
            <a:avLst>
              <a:gd name="adj" fmla="val 7273"/>
            </a:avLst>
          </a:prstGeom>
          <a:solidFill>
            <a:srgbClr val="E0E7FF"/>
          </a:solidFill>
          <a:ln/>
        </p:spPr>
      </p:sp>
      <p:sp>
        <p:nvSpPr>
          <p:cNvPr id="7" name="Text 5"/>
          <p:cNvSpPr/>
          <p:nvPr/>
        </p:nvSpPr>
        <p:spPr>
          <a:xfrm>
            <a:off x="6217920" y="2286000"/>
            <a:ext cx="1371600" cy="553212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3730A3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ผู้ขอใช้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217920" y="2747772"/>
            <a:ext cx="1371600" cy="4023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3730A3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ยื่นคำขอ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7772400" y="2560320"/>
            <a:ext cx="457200" cy="274320"/>
          </a:xfrm>
          <a:prstGeom prst="rightArrow">
            <a:avLst/>
          </a:prstGeom>
          <a:solidFill>
            <a:srgbClr val="94A3B8"/>
          </a:solidFill>
          <a:ln/>
        </p:spPr>
      </p:sp>
      <p:sp>
        <p:nvSpPr>
          <p:cNvPr id="10" name="Shape 8"/>
          <p:cNvSpPr/>
          <p:nvPr/>
        </p:nvSpPr>
        <p:spPr>
          <a:xfrm>
            <a:off x="8321040" y="2194560"/>
            <a:ext cx="1554480" cy="1005840"/>
          </a:xfrm>
          <a:prstGeom prst="roundRect">
            <a:avLst>
              <a:gd name="adj" fmla="val 7273"/>
            </a:avLst>
          </a:prstGeom>
          <a:solidFill>
            <a:srgbClr val="E0E7FF"/>
          </a:solidFill>
          <a:ln/>
        </p:spPr>
      </p:sp>
      <p:sp>
        <p:nvSpPr>
          <p:cNvPr id="11" name="Text 9"/>
          <p:cNvSpPr/>
          <p:nvPr/>
        </p:nvSpPr>
        <p:spPr>
          <a:xfrm>
            <a:off x="8412480" y="2286000"/>
            <a:ext cx="1371600" cy="553212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3730A3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First Approve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8412480" y="2747772"/>
            <a:ext cx="1371600" cy="4023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3730A3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ผู้ประสานสาขา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9966960" y="2560320"/>
            <a:ext cx="457200" cy="274320"/>
          </a:xfrm>
          <a:prstGeom prst="rightArrow">
            <a:avLst/>
          </a:prstGeom>
          <a:solidFill>
            <a:srgbClr val="94A3B8"/>
          </a:solidFill>
          <a:ln/>
        </p:spPr>
      </p:sp>
      <p:sp>
        <p:nvSpPr>
          <p:cNvPr id="14" name="Shape 12"/>
          <p:cNvSpPr/>
          <p:nvPr/>
        </p:nvSpPr>
        <p:spPr>
          <a:xfrm>
            <a:off x="10515600" y="2194560"/>
            <a:ext cx="1463040" cy="1005840"/>
          </a:xfrm>
          <a:prstGeom prst="roundRect">
            <a:avLst>
              <a:gd name="adj" fmla="val 7273"/>
            </a:avLst>
          </a:prstGeom>
          <a:solidFill>
            <a:srgbClr val="4338CA"/>
          </a:solidFill>
          <a:ln/>
        </p:spPr>
      </p:sp>
      <p:sp>
        <p:nvSpPr>
          <p:cNvPr id="15" name="Text 13"/>
          <p:cNvSpPr/>
          <p:nvPr/>
        </p:nvSpPr>
        <p:spPr>
          <a:xfrm>
            <a:off x="10607040" y="2286000"/>
            <a:ext cx="1280160" cy="553212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Final Approve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10607040" y="2747772"/>
            <a:ext cx="1280160" cy="4023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เจ้าหน้าที่การศึกษา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6126480" y="3749040"/>
            <a:ext cx="2926080" cy="548640"/>
          </a:xfrm>
          <a:prstGeom prst="roundRect">
            <a:avLst>
              <a:gd name="adj" fmla="val 13333"/>
            </a:avLst>
          </a:prstGeom>
          <a:solidFill>
            <a:srgbClr val="D1FAE5"/>
          </a:solidFill>
          <a:ln/>
        </p:spPr>
      </p:sp>
      <p:sp>
        <p:nvSpPr>
          <p:cNvPr id="18" name="Text 16"/>
          <p:cNvSpPr/>
          <p:nvPr/>
        </p:nvSpPr>
        <p:spPr>
          <a:xfrm>
            <a:off x="6126480" y="3749040"/>
            <a:ext cx="2926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59669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✓ อนุมัติ — บันทึกลง Audit Log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9326880" y="3749040"/>
            <a:ext cx="2651760" cy="548640"/>
          </a:xfrm>
          <a:prstGeom prst="roundRect">
            <a:avLst>
              <a:gd name="adj" fmla="val 13333"/>
            </a:avLst>
          </a:prstGeom>
          <a:solidFill>
            <a:srgbClr val="FEE2E2"/>
          </a:solidFill>
          <a:ln/>
        </p:spPr>
      </p:sp>
      <p:sp>
        <p:nvSpPr>
          <p:cNvPr id="20" name="Text 18"/>
          <p:cNvSpPr/>
          <p:nvPr/>
        </p:nvSpPr>
        <p:spPr>
          <a:xfrm>
            <a:off x="9326880" y="3749040"/>
            <a:ext cx="2651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DC2626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✕ ปฏิเสธ — แจ้งเตือนผู้ขอทันที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6126480" y="5394960"/>
            <a:ext cx="5852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4748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แผนภาพ Workflow การอนุมัติ (แนบภาพหน้าจอจริงประกอบ)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คณะอุตสาหกรรมเกษตร มหาวิทยาลัยเชียงใหม่ | Agro-Room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167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E293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จุดเด่น 2 · แบ่งห้องสอบอัตโนมัติ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94360" y="114300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64748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(Auto Seat-Splitting)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9354312" y="457200"/>
            <a:ext cx="2286000" cy="384048"/>
          </a:xfrm>
          <a:prstGeom prst="roundRect">
            <a:avLst>
              <a:gd name="adj" fmla="val 19048"/>
            </a:avLst>
          </a:prstGeom>
          <a:solidFill>
            <a:srgbClr val="E0E7FF"/>
          </a:solidFill>
          <a:ln w="9525">
            <a:solidFill>
              <a:srgbClr val="4338C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354312" y="457200"/>
            <a:ext cx="22860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3730A3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เกณฑ์ข้อ 2 · 25 คะแนน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594360" y="1737360"/>
            <a:ext cx="5029200" cy="3657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400"/>
              </a:spcAft>
              <a:buSzPct val="100000"/>
              <a:buChar char="●"/>
            </a:pPr>
            <a:r>
              <a:rPr lang="en-US" sz="1500" dirty="0">
                <a:solidFill>
                  <a:srgbClr val="1E293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เชื่อมต่อดึงข้อมูลตารางเรียน/รายชื่อนักศึกษาจากระบบ REG CMU อัตโนมัติ</a:t>
            </a:r>
            <a:endParaRPr lang="en-US" sz="1500" dirty="0"/>
          </a:p>
          <a:p>
            <a:pPr marL="342900" indent="-342900">
              <a:spcAft>
                <a:spcPts val="1400"/>
              </a:spcAft>
              <a:buSzPct val="100000"/>
              <a:buChar char="●"/>
            </a:pPr>
            <a:r>
              <a:rPr lang="en-US" sz="1500" dirty="0">
                <a:solidFill>
                  <a:srgbClr val="1E293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เมื่อผู้เข้าสอบเกินความจุห้องเดียว ระบบแบ่งห้องสอบให้อัตโนมัติ</a:t>
            </a:r>
            <a:endParaRPr lang="en-US" sz="1500" dirty="0"/>
          </a:p>
          <a:p>
            <a:pPr marL="342900" indent="-342900">
              <a:spcAft>
                <a:spcPts val="1400"/>
              </a:spcAft>
              <a:buSzPct val="100000"/>
              <a:buChar char="●"/>
            </a:pPr>
            <a:r>
              <a:rPr lang="en-US" sz="1500" dirty="0">
                <a:solidFill>
                  <a:srgbClr val="1E293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ล็อกห้องช่วงสอบอัตโนมัติ เฉพาะประเภทห้องที่เกี่ยวข้องกับการสอบเท่านั้น</a:t>
            </a:r>
            <a:endParaRPr lang="en-US" sz="1500" dirty="0"/>
          </a:p>
          <a:p>
            <a:pPr marL="342900" indent="-342900">
              <a:spcAft>
                <a:spcPts val="1400"/>
              </a:spcAft>
              <a:buSzPct val="100000"/>
              <a:buChar char="●"/>
            </a:pPr>
            <a:r>
              <a:rPr lang="en-US" sz="1500" dirty="0">
                <a:solidFill>
                  <a:srgbClr val="1E293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ลดภาระงานคีย์ข้อมูลซ้ำซ้อนของเจ้าหน้าที่การศึกษา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400800" y="1920240"/>
            <a:ext cx="1920240" cy="822960"/>
          </a:xfrm>
          <a:prstGeom prst="roundRect">
            <a:avLst>
              <a:gd name="adj" fmla="val 8889"/>
            </a:avLst>
          </a:prstGeom>
          <a:solidFill>
            <a:srgbClr val="D1FAE5"/>
          </a:solidFill>
          <a:ln/>
        </p:spPr>
      </p:sp>
      <p:sp>
        <p:nvSpPr>
          <p:cNvPr id="8" name="Text 6"/>
          <p:cNvSpPr/>
          <p:nvPr/>
        </p:nvSpPr>
        <p:spPr>
          <a:xfrm>
            <a:off x="6492240" y="2011680"/>
            <a:ext cx="1737360" cy="452628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59669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REG CMU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6492240" y="2372868"/>
            <a:ext cx="1737360" cy="3291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059669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ตารางเรียน/รายชื่อ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8412480" y="2194560"/>
            <a:ext cx="457200" cy="274320"/>
          </a:xfrm>
          <a:prstGeom prst="rightArrow">
            <a:avLst/>
          </a:prstGeom>
          <a:solidFill>
            <a:srgbClr val="94A3B8"/>
          </a:solidFill>
          <a:ln/>
        </p:spPr>
      </p:sp>
      <p:sp>
        <p:nvSpPr>
          <p:cNvPr id="11" name="Shape 9"/>
          <p:cNvSpPr/>
          <p:nvPr/>
        </p:nvSpPr>
        <p:spPr>
          <a:xfrm>
            <a:off x="8961120" y="1920240"/>
            <a:ext cx="1920240" cy="822960"/>
          </a:xfrm>
          <a:prstGeom prst="roundRect">
            <a:avLst>
              <a:gd name="adj" fmla="val 8889"/>
            </a:avLst>
          </a:prstGeom>
          <a:solidFill>
            <a:srgbClr val="4338CA"/>
          </a:solidFill>
          <a:ln/>
        </p:spPr>
      </p:sp>
      <p:sp>
        <p:nvSpPr>
          <p:cNvPr id="12" name="Text 10"/>
          <p:cNvSpPr/>
          <p:nvPr/>
        </p:nvSpPr>
        <p:spPr>
          <a:xfrm>
            <a:off x="9052560" y="2011680"/>
            <a:ext cx="1737360" cy="452628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Agro-Room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9052560" y="2372868"/>
            <a:ext cx="1737360" cy="3291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ประมวลผลจำนวนผู้สอบ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9784080" y="2834640"/>
            <a:ext cx="365760" cy="411480"/>
          </a:xfrm>
          <a:prstGeom prst="downArrow">
            <a:avLst/>
          </a:prstGeom>
          <a:solidFill>
            <a:srgbClr val="94A3B8"/>
          </a:solidFill>
          <a:ln/>
        </p:spPr>
      </p:sp>
      <p:sp>
        <p:nvSpPr>
          <p:cNvPr id="15" name="Shape 13"/>
          <p:cNvSpPr/>
          <p:nvPr/>
        </p:nvSpPr>
        <p:spPr>
          <a:xfrm>
            <a:off x="6400800" y="3383280"/>
            <a:ext cx="132588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5875">
            <a:solidFill>
              <a:srgbClr val="4338C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400800" y="3456432"/>
            <a:ext cx="1325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3730A3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ห้อง A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400800" y="3822192"/>
            <a:ext cx="1325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40 ที่นั่ง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7909560" y="3383280"/>
            <a:ext cx="132588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5875">
            <a:solidFill>
              <a:srgbClr val="4338C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909560" y="3456432"/>
            <a:ext cx="1325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3730A3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ห้อง B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7909560" y="3822192"/>
            <a:ext cx="1325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35 ที่นั่ง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9418320" y="3383280"/>
            <a:ext cx="132588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5875">
            <a:solidFill>
              <a:srgbClr val="4338C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9418320" y="3456432"/>
            <a:ext cx="1325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3730A3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ห้อง C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9418320" y="3822192"/>
            <a:ext cx="1325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25 ที่นั่ง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6400800" y="4343400"/>
            <a:ext cx="44805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64748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แบ่งห้องสอบอัตโนมัติเมื่อผู้เข้าสอบเกินความจุ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คณะอุตสาหกรรมเกษตร มหาวิทยาลัยเชียงใหม่ | Agro-Room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167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E293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จุดเด่น 3 · สิทธิ์การใช้งานแบบ RBAC หลายระดับ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9354312" y="457200"/>
            <a:ext cx="2286000" cy="384048"/>
          </a:xfrm>
          <a:prstGeom prst="roundRect">
            <a:avLst>
              <a:gd name="adj" fmla="val 19048"/>
            </a:avLst>
          </a:prstGeom>
          <a:solidFill>
            <a:srgbClr val="E0E7FF"/>
          </a:solidFill>
          <a:ln w="9525">
            <a:solidFill>
              <a:srgbClr val="4338C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354312" y="457200"/>
            <a:ext cx="22860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3730A3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เกณฑ์ข้อ 2 · 25 คะแนน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94360" y="1508760"/>
            <a:ext cx="1088136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200"/>
              </a:spcAft>
              <a:buSzPct val="100000"/>
              <a:buChar char="●"/>
            </a:pPr>
            <a:r>
              <a:rPr lang="en-US" sz="1500" dirty="0">
                <a:solidFill>
                  <a:srgbClr val="1E293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แบ่งสิทธิ์ตามบทบาทจริง: ADMIN, เจ้าหน้าที่การศึกษา, ผู้ประสานสาขาวิชา, ผู้ใช้งานทั่วไป</a:t>
            </a:r>
            <a:endParaRPr lang="en-US" sz="1500" dirty="0"/>
          </a:p>
          <a:p>
            <a:pPr marL="342900" indent="-342900">
              <a:spcAft>
                <a:spcPts val="1200"/>
              </a:spcAft>
              <a:buSzPct val="100000"/>
              <a:buChar char="●"/>
            </a:pPr>
            <a:r>
              <a:rPr lang="en-US" sz="1500" dirty="0">
                <a:solidFill>
                  <a:srgbClr val="1E293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แต่ละบทบาทเห็นและจัดการเฉพาะข้อมูลที่เกี่ยวข้องกับหน้าที่ตนเอง</a:t>
            </a:r>
            <a:endParaRPr lang="en-US" sz="1500" dirty="0"/>
          </a:p>
          <a:p>
            <a:pPr marL="342900" indent="-342900">
              <a:spcAft>
                <a:spcPts val="1200"/>
              </a:spcAft>
              <a:buSzPct val="100000"/>
              <a:buChar char="●"/>
            </a:pPr>
            <a:r>
              <a:rPr lang="en-US" sz="1500" dirty="0">
                <a:solidFill>
                  <a:srgbClr val="1E293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เพิ่มความปลอดภัยของข้อมูลและลดความสับสนในการใช้งาน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594360" y="3200400"/>
            <a:ext cx="2697480" cy="2743200"/>
          </a:xfrm>
          <a:prstGeom prst="roundRect">
            <a:avLst>
              <a:gd name="adj" fmla="val 3390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94360" y="3200400"/>
            <a:ext cx="2697480" cy="502920"/>
          </a:xfrm>
          <a:prstGeom prst="roundRect">
            <a:avLst>
              <a:gd name="adj" fmla="val 18182"/>
            </a:avLst>
          </a:prstGeom>
          <a:solidFill>
            <a:srgbClr val="1E2761"/>
          </a:solidFill>
          <a:ln/>
        </p:spPr>
      </p:sp>
      <p:sp>
        <p:nvSpPr>
          <p:cNvPr id="8" name="Shape 6"/>
          <p:cNvSpPr/>
          <p:nvPr/>
        </p:nvSpPr>
        <p:spPr>
          <a:xfrm>
            <a:off x="594360" y="3474720"/>
            <a:ext cx="2697480" cy="228600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9" name="Text 7"/>
          <p:cNvSpPr/>
          <p:nvPr/>
        </p:nvSpPr>
        <p:spPr>
          <a:xfrm>
            <a:off x="685800" y="3200400"/>
            <a:ext cx="2514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ADMIN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777240" y="3886200"/>
            <a:ext cx="233172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rgbClr val="1E293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ควบคุมระบบทั้งหมด ตั้งค่าและดูรายงานทุกส่วน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3520440" y="3200400"/>
            <a:ext cx="2697480" cy="2743200"/>
          </a:xfrm>
          <a:prstGeom prst="roundRect">
            <a:avLst>
              <a:gd name="adj" fmla="val 3390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520440" y="3200400"/>
            <a:ext cx="2697480" cy="502920"/>
          </a:xfrm>
          <a:prstGeom prst="roundRect">
            <a:avLst>
              <a:gd name="adj" fmla="val 18182"/>
            </a:avLst>
          </a:prstGeom>
          <a:solidFill>
            <a:srgbClr val="4338CA"/>
          </a:solidFill>
          <a:ln/>
        </p:spPr>
      </p:sp>
      <p:sp>
        <p:nvSpPr>
          <p:cNvPr id="13" name="Shape 11"/>
          <p:cNvSpPr/>
          <p:nvPr/>
        </p:nvSpPr>
        <p:spPr>
          <a:xfrm>
            <a:off x="3520440" y="3474720"/>
            <a:ext cx="2697480" cy="228600"/>
          </a:xfrm>
          <a:prstGeom prst="rect">
            <a:avLst/>
          </a:prstGeom>
          <a:solidFill>
            <a:srgbClr val="4338CA"/>
          </a:solidFill>
          <a:ln/>
        </p:spPr>
      </p:sp>
      <p:sp>
        <p:nvSpPr>
          <p:cNvPr id="14" name="Text 12"/>
          <p:cNvSpPr/>
          <p:nvPr/>
        </p:nvSpPr>
        <p:spPr>
          <a:xfrm>
            <a:off x="3611880" y="3200400"/>
            <a:ext cx="2514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เจ้าหน้าที่การศึกษา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703320" y="3886200"/>
            <a:ext cx="233172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rgbClr val="1E293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อนุมัติขั้นสุดท้าย จัดตารางสอบ ดูรายงาน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6446520" y="3200400"/>
            <a:ext cx="2697480" cy="2743200"/>
          </a:xfrm>
          <a:prstGeom prst="roundRect">
            <a:avLst>
              <a:gd name="adj" fmla="val 3390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446520" y="3200400"/>
            <a:ext cx="2697480" cy="502920"/>
          </a:xfrm>
          <a:prstGeom prst="roundRect">
            <a:avLst>
              <a:gd name="adj" fmla="val 18182"/>
            </a:avLst>
          </a:prstGeom>
          <a:solidFill>
            <a:srgbClr val="059669"/>
          </a:solidFill>
          <a:ln/>
        </p:spPr>
      </p:sp>
      <p:sp>
        <p:nvSpPr>
          <p:cNvPr id="18" name="Shape 16"/>
          <p:cNvSpPr/>
          <p:nvPr/>
        </p:nvSpPr>
        <p:spPr>
          <a:xfrm>
            <a:off x="6446520" y="3474720"/>
            <a:ext cx="2697480" cy="228600"/>
          </a:xfrm>
          <a:prstGeom prst="rect">
            <a:avLst/>
          </a:prstGeom>
          <a:solidFill>
            <a:srgbClr val="059669"/>
          </a:solidFill>
          <a:ln/>
        </p:spPr>
      </p:sp>
      <p:sp>
        <p:nvSpPr>
          <p:cNvPr id="19" name="Text 17"/>
          <p:cNvSpPr/>
          <p:nvPr/>
        </p:nvSpPr>
        <p:spPr>
          <a:xfrm>
            <a:off x="6537960" y="3200400"/>
            <a:ext cx="2514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ผู้ประสานสาขาวิชา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629400" y="3886200"/>
            <a:ext cx="233172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rgbClr val="1E293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อนุมัติขั้นต้น (First Approve) ของสาขาตนเอง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9372600" y="3200400"/>
            <a:ext cx="2697480" cy="2743200"/>
          </a:xfrm>
          <a:prstGeom prst="roundRect">
            <a:avLst>
              <a:gd name="adj" fmla="val 3390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372600" y="3200400"/>
            <a:ext cx="2697480" cy="502920"/>
          </a:xfrm>
          <a:prstGeom prst="roundRect">
            <a:avLst>
              <a:gd name="adj" fmla="val 18182"/>
            </a:avLst>
          </a:prstGeom>
          <a:solidFill>
            <a:srgbClr val="64748B"/>
          </a:solidFill>
          <a:ln/>
        </p:spPr>
      </p:sp>
      <p:sp>
        <p:nvSpPr>
          <p:cNvPr id="23" name="Shape 21"/>
          <p:cNvSpPr/>
          <p:nvPr/>
        </p:nvSpPr>
        <p:spPr>
          <a:xfrm>
            <a:off x="9372600" y="3474720"/>
            <a:ext cx="2697480" cy="228600"/>
          </a:xfrm>
          <a:prstGeom prst="rect">
            <a:avLst/>
          </a:prstGeom>
          <a:solidFill>
            <a:srgbClr val="64748B"/>
          </a:solidFill>
          <a:ln/>
        </p:spPr>
      </p:sp>
      <p:sp>
        <p:nvSpPr>
          <p:cNvPr id="24" name="Text 22"/>
          <p:cNvSpPr/>
          <p:nvPr/>
        </p:nvSpPr>
        <p:spPr>
          <a:xfrm>
            <a:off x="9464040" y="3200400"/>
            <a:ext cx="2514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ผู้ใช้งานทั่วไป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9555480" y="3886200"/>
            <a:ext cx="233172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rgbClr val="1E293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จองห้อง / ยื่นคำขอใช้บริการของตนเอง</a:t>
            </a:r>
            <a:endParaRPr lang="en-US" sz="1250" dirty="0"/>
          </a:p>
        </p:txBody>
      </p:sp>
      <p:sp>
        <p:nvSpPr>
          <p:cNvPr id="26" name="Text 24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คณะอุตสาหกรรมเกษตร มหาวิทยาลัยเชียงใหม่ | Agro-Room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167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E293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จุดเด่น 4 · การแจ้งเตือนและ Audit Log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9354312" y="457200"/>
            <a:ext cx="2286000" cy="384048"/>
          </a:xfrm>
          <a:prstGeom prst="roundRect">
            <a:avLst>
              <a:gd name="adj" fmla="val 19048"/>
            </a:avLst>
          </a:prstGeom>
          <a:solidFill>
            <a:srgbClr val="E0E7FF"/>
          </a:solidFill>
          <a:ln w="9525">
            <a:solidFill>
              <a:srgbClr val="4338C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354312" y="457200"/>
            <a:ext cx="22860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3730A3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เกณฑ์ข้อ 2 · 25 คะแนน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94360" y="1737360"/>
            <a:ext cx="640080" cy="640080"/>
          </a:xfrm>
          <a:prstGeom prst="ellipse">
            <a:avLst/>
          </a:prstGeom>
          <a:solidFill>
            <a:srgbClr val="4338CA"/>
          </a:solidFill>
          <a:ln/>
        </p:spPr>
      </p:sp>
      <p:sp>
        <p:nvSpPr>
          <p:cNvPr id="6" name="Text 4"/>
          <p:cNvSpPr/>
          <p:nvPr/>
        </p:nvSpPr>
        <p:spPr>
          <a:xfrm>
            <a:off x="594360" y="173736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000000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🔔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1417320" y="1691640"/>
            <a:ext cx="9692640" cy="73152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CBD5E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645920" y="1691640"/>
            <a:ext cx="92354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Push Notification แจ้งสถานะคำขอ/การอนุมัติแบบเรียลไทม์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594360" y="2697480"/>
            <a:ext cx="640080" cy="640080"/>
          </a:xfrm>
          <a:prstGeom prst="ellipse">
            <a:avLst/>
          </a:prstGeom>
          <a:solidFill>
            <a:srgbClr val="059669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269748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000000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📜</a:t>
            </a:r>
            <a:endParaRPr lang="en-US" sz="2400" dirty="0"/>
          </a:p>
        </p:txBody>
      </p:sp>
      <p:sp>
        <p:nvSpPr>
          <p:cNvPr id="11" name="Shape 9"/>
          <p:cNvSpPr/>
          <p:nvPr/>
        </p:nvSpPr>
        <p:spPr>
          <a:xfrm>
            <a:off x="1417320" y="2651760"/>
            <a:ext cx="9692640" cy="73152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CBD5E1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645920" y="2651760"/>
            <a:ext cx="92354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Audit Log บันทึกทุกการแก้ไข/อนุมัติ ตรวจสอบย้อนหลังได้ 100%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594360" y="3657600"/>
            <a:ext cx="640080" cy="64008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4" name="Text 12"/>
          <p:cNvSpPr/>
          <p:nvPr/>
        </p:nvSpPr>
        <p:spPr>
          <a:xfrm>
            <a:off x="594360" y="365760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000000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🛡</a:t>
            </a:r>
            <a:endParaRPr lang="en-US" sz="2400" dirty="0"/>
          </a:p>
        </p:txBody>
      </p:sp>
      <p:sp>
        <p:nvSpPr>
          <p:cNvPr id="15" name="Shape 13"/>
          <p:cNvSpPr/>
          <p:nvPr/>
        </p:nvSpPr>
        <p:spPr>
          <a:xfrm>
            <a:off x="1417320" y="3611880"/>
            <a:ext cx="9692640" cy="73152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CBD5E1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645920" y="3611880"/>
            <a:ext cx="92354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ป้องกันการจองซ้ำซ้อนอัตโนมัติด้วยการตรวจสอบตารางแบบเรียลไทม์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594360" y="4617720"/>
            <a:ext cx="640080" cy="640080"/>
          </a:xfrm>
          <a:prstGeom prst="ellipse">
            <a:avLst/>
          </a:prstGeom>
          <a:solidFill>
            <a:srgbClr val="DC2626"/>
          </a:solidFill>
          <a:ln/>
        </p:spPr>
      </p:sp>
      <p:sp>
        <p:nvSpPr>
          <p:cNvPr id="18" name="Text 16"/>
          <p:cNvSpPr/>
          <p:nvPr/>
        </p:nvSpPr>
        <p:spPr>
          <a:xfrm>
            <a:off x="594360" y="461772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000000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✅</a:t>
            </a:r>
            <a:endParaRPr lang="en-US" sz="2400" dirty="0"/>
          </a:p>
        </p:txBody>
      </p:sp>
      <p:sp>
        <p:nvSpPr>
          <p:cNvPr id="19" name="Shape 17"/>
          <p:cNvSpPr/>
          <p:nvPr/>
        </p:nvSpPr>
        <p:spPr>
          <a:xfrm>
            <a:off x="1417320" y="4572000"/>
            <a:ext cx="9692640" cy="73152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CBD5E1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645920" y="4572000"/>
            <a:ext cx="92354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เพิ่มความน่าเชื่อถือและความโปร่งใสในการบริหารทรัพยากรกลาง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คณะอุตสาหกรรมเกษตร มหาวิทยาลัยเชียงใหม่ | Agro-Room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167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E293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ผลลัพธ์ที่เกิดขึ้น (1) · ประสิทธิภาพการทำงาน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9354312" y="457200"/>
            <a:ext cx="2286000" cy="384048"/>
          </a:xfrm>
          <a:prstGeom prst="roundRect">
            <a:avLst>
              <a:gd name="adj" fmla="val 19048"/>
            </a:avLst>
          </a:prstGeom>
          <a:solidFill>
            <a:srgbClr val="E0E7FF"/>
          </a:solidFill>
          <a:ln w="9525">
            <a:solidFill>
              <a:srgbClr val="4338C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354312" y="457200"/>
            <a:ext cx="22860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3730A3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เกณฑ์ข้อ 3 · 25 คะแนน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94360" y="1691640"/>
            <a:ext cx="3383280" cy="1920240"/>
          </a:xfrm>
          <a:prstGeom prst="roundRect">
            <a:avLst>
              <a:gd name="adj" fmla="val 4762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  <a:effectLst>
            <a:outerShdw sx="100000" sy="100000" kx="0" ky="0" algn="bl" rotWithShape="0" blurRad="63500" dist="25400" dir="5400000">
              <a:srgbClr val="94A3B8">
                <a:alpha val="20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594360" y="1920240"/>
            <a:ext cx="3383280" cy="10561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64748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[ __ ] นาที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2997403"/>
            <a:ext cx="3108960" cy="5760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เวลาเฉลี่ยจองห้อง (ก่อน)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343400" y="1691640"/>
            <a:ext cx="3383280" cy="1920240"/>
          </a:xfrm>
          <a:prstGeom prst="roundRect">
            <a:avLst>
              <a:gd name="adj" fmla="val 4762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  <a:effectLst>
            <a:outerShdw sx="100000" sy="100000" kx="0" ky="0" algn="bl" rotWithShape="0" blurRad="63500" dist="25400" dir="5400000">
              <a:srgbClr val="94A3B8">
                <a:alpha val="20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4343400" y="1920240"/>
            <a:ext cx="3383280" cy="10561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059669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[ __ ] นาที</a:t>
            </a:r>
            <a:endParaRPr lang="en-US" sz="4000" dirty="0"/>
          </a:p>
        </p:txBody>
      </p:sp>
      <p:sp>
        <p:nvSpPr>
          <p:cNvPr id="10" name="Text 8"/>
          <p:cNvSpPr/>
          <p:nvPr/>
        </p:nvSpPr>
        <p:spPr>
          <a:xfrm>
            <a:off x="4480560" y="2997403"/>
            <a:ext cx="3108960" cy="5760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เวลาเฉลี่ยจองห้อง (หลัง)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8092440" y="1691640"/>
            <a:ext cx="3383280" cy="1920240"/>
          </a:xfrm>
          <a:prstGeom prst="roundRect">
            <a:avLst>
              <a:gd name="adj" fmla="val 4762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  <a:effectLst>
            <a:outerShdw sx="100000" sy="100000" kx="0" ky="0" algn="bl" rotWithShape="0" blurRad="63500" dist="25400" dir="5400000">
              <a:srgbClr val="94A3B8">
                <a:alpha val="20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8092440" y="1920240"/>
            <a:ext cx="3383280" cy="10561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4338CA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[ __ ] ครั้ง/ด.</a:t>
            </a:r>
            <a:endParaRPr lang="en-US" sz="4000" dirty="0"/>
          </a:p>
        </p:txBody>
      </p:sp>
      <p:sp>
        <p:nvSpPr>
          <p:cNvPr id="13" name="Text 11"/>
          <p:cNvSpPr/>
          <p:nvPr/>
        </p:nvSpPr>
        <p:spPr>
          <a:xfrm>
            <a:off x="8229600" y="2997403"/>
            <a:ext cx="3108960" cy="5760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การจองซ้ำซ้อนที่ลดลง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594360" y="3977640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E0E7FF"/>
          </a:solidFill>
          <a:ln/>
        </p:spPr>
      </p:sp>
      <p:sp>
        <p:nvSpPr>
          <p:cNvPr id="15" name="Text 13"/>
          <p:cNvSpPr/>
          <p:nvPr/>
        </p:nvSpPr>
        <p:spPr>
          <a:xfrm>
            <a:off x="868680" y="3977640"/>
            <a:ext cx="103327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730A3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💡 หมายเหตุ: กรอกตัวเลขจริงจากการเก็บสถิติการใช้งานก่อนวันนำเสนอ เพื่อความน่าเชื่อถือของหมวดนี้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94360" y="512064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เวลาที่เจ้าหน้าที่ประหยัดได้จากการไม่ต้องประสานงานด้วยมือ: [ __ ] ชั่วโมง/สัปดาห์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คณะอุตสาหกรรมเกษตร มหาวิทยาลัยเชียงใหม่ | Agro-Room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167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E293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ผลลัพธ์ที่เกิดขึ้น (2) · การใช้งานจริง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9354312" y="457200"/>
            <a:ext cx="2286000" cy="384048"/>
          </a:xfrm>
          <a:prstGeom prst="roundRect">
            <a:avLst>
              <a:gd name="adj" fmla="val 19048"/>
            </a:avLst>
          </a:prstGeom>
          <a:solidFill>
            <a:srgbClr val="E0E7FF"/>
          </a:solidFill>
          <a:ln w="9525">
            <a:solidFill>
              <a:srgbClr val="4338C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354312" y="457200"/>
            <a:ext cx="22860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3730A3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เกณฑ์ข้อ 3 · 25 คะแนน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94360" y="1691640"/>
            <a:ext cx="3383280" cy="1920240"/>
          </a:xfrm>
          <a:prstGeom prst="roundRect">
            <a:avLst>
              <a:gd name="adj" fmla="val 4762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  <a:effectLst>
            <a:outerShdw sx="100000" sy="100000" kx="0" ky="0" algn="bl" rotWithShape="0" blurRad="63500" dist="25400" dir="5400000">
              <a:srgbClr val="94A3B8">
                <a:alpha val="20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594360" y="1920240"/>
            <a:ext cx="3383280" cy="10561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4338CA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[ __ ] คน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2997403"/>
            <a:ext cx="3108960" cy="5760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ผู้ใช้งานจริง (Active Users)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343400" y="1691640"/>
            <a:ext cx="3383280" cy="1920240"/>
          </a:xfrm>
          <a:prstGeom prst="roundRect">
            <a:avLst>
              <a:gd name="adj" fmla="val 4762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  <a:effectLst>
            <a:outerShdw sx="100000" sy="100000" kx="0" ky="0" algn="bl" rotWithShape="0" blurRad="63500" dist="25400" dir="5400000">
              <a:srgbClr val="94A3B8">
                <a:alpha val="20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4343400" y="1920240"/>
            <a:ext cx="3383280" cy="10561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059669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[ __ ] ครั้ง/ด.</a:t>
            </a:r>
            <a:endParaRPr lang="en-US" sz="4000" dirty="0"/>
          </a:p>
        </p:txBody>
      </p:sp>
      <p:sp>
        <p:nvSpPr>
          <p:cNvPr id="10" name="Text 8"/>
          <p:cNvSpPr/>
          <p:nvPr/>
        </p:nvSpPr>
        <p:spPr>
          <a:xfrm>
            <a:off x="4480560" y="2997403"/>
            <a:ext cx="3108960" cy="5760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การจองห้องต่อเดือน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8092440" y="1691640"/>
            <a:ext cx="3383280" cy="1920240"/>
          </a:xfrm>
          <a:prstGeom prst="roundRect">
            <a:avLst>
              <a:gd name="adj" fmla="val 4762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  <a:effectLst>
            <a:outerShdw sx="100000" sy="100000" kx="0" ky="0" algn="bl" rotWithShape="0" blurRad="63500" dist="25400" dir="5400000">
              <a:srgbClr val="94A3B8">
                <a:alpha val="20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8092440" y="1920240"/>
            <a:ext cx="3383280" cy="10561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1E2761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[ __ ] คำขอ/ด.</a:t>
            </a:r>
            <a:endParaRPr lang="en-US" sz="4000" dirty="0"/>
          </a:p>
        </p:txBody>
      </p:sp>
      <p:sp>
        <p:nvSpPr>
          <p:cNvPr id="13" name="Text 11"/>
          <p:cNvSpPr/>
          <p:nvPr/>
        </p:nvSpPr>
        <p:spPr>
          <a:xfrm>
            <a:off x="8229600" y="2997403"/>
            <a:ext cx="3108960" cy="5760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คำขอใช้บริการต่อเดือน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594360" y="3977640"/>
            <a:ext cx="5212080" cy="1371600"/>
          </a:xfrm>
          <a:prstGeom prst="roundRect">
            <a:avLst>
              <a:gd name="adj" fmla="val 6667"/>
            </a:avLst>
          </a:prstGeom>
          <a:solidFill>
            <a:srgbClr val="1E2761"/>
          </a:solidFill>
          <a:ln/>
        </p:spPr>
      </p:sp>
      <p:sp>
        <p:nvSpPr>
          <p:cNvPr id="15" name="Text 13"/>
          <p:cNvSpPr/>
          <p:nvPr/>
        </p:nvSpPr>
        <p:spPr>
          <a:xfrm>
            <a:off x="868680" y="4160520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🐳 ใช้งานจริงระดับ Production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868680" y="4617720"/>
            <a:ext cx="47548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C7C9E8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Deploy ด้วย Docker — ไม่ใช่แค่ต้นแบบ (prototype)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6035040" y="3977640"/>
            <a:ext cx="5440680" cy="1371600"/>
          </a:xfrm>
          <a:prstGeom prst="roundRect">
            <a:avLst>
              <a:gd name="adj" fmla="val 6667"/>
            </a:avLst>
          </a:prstGeom>
          <a:solidFill>
            <a:srgbClr val="D1FAE5"/>
          </a:solidFill>
          <a:ln/>
        </p:spPr>
      </p:sp>
      <p:sp>
        <p:nvSpPr>
          <p:cNvPr id="18" name="Text 16"/>
          <p:cNvSpPr/>
          <p:nvPr/>
        </p:nvSpPr>
        <p:spPr>
          <a:xfrm>
            <a:off x="6309360" y="4160520"/>
            <a:ext cx="4937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59669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📈 แนวโน้มการใช้งาน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6309360" y="4617720"/>
            <a:ext cx="4937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E293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[ใส่กราฟแนวโน้มการใช้งานรายเดือนจริงที่นี่]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คณะอุตสาหกรรมเกษตร มหาวิทยาลัยเชียงใหม่ | Agro-Room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167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E293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ผลลัพธ์ที่เกิดขึ้น (3) · ความพึงพอใจผู้ใช้งาน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9354312" y="457200"/>
            <a:ext cx="2286000" cy="384048"/>
          </a:xfrm>
          <a:prstGeom prst="roundRect">
            <a:avLst>
              <a:gd name="adj" fmla="val 19048"/>
            </a:avLst>
          </a:prstGeom>
          <a:solidFill>
            <a:srgbClr val="E0E7FF"/>
          </a:solidFill>
          <a:ln w="9525">
            <a:solidFill>
              <a:srgbClr val="4338C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354312" y="457200"/>
            <a:ext cx="22860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3730A3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เกณฑ์ข้อ 3 · 25 คะแนน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94360" y="1691640"/>
            <a:ext cx="4206240" cy="36576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94360" y="2148840"/>
            <a:ext cx="42062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4338CA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[ __ ] / 5</a:t>
            </a:r>
            <a:endParaRPr lang="en-US" sz="4800" dirty="0"/>
          </a:p>
        </p:txBody>
      </p:sp>
      <p:sp>
        <p:nvSpPr>
          <p:cNvPr id="7" name="Text 5"/>
          <p:cNvSpPr/>
          <p:nvPr/>
        </p:nvSpPr>
        <p:spPr>
          <a:xfrm>
            <a:off x="594360" y="3108960"/>
            <a:ext cx="4206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F59E0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★ ★ ★ ★ ★</a:t>
            </a:r>
            <a:endParaRPr lang="en-US" sz="2600" dirty="0"/>
          </a:p>
        </p:txBody>
      </p:sp>
      <p:sp>
        <p:nvSpPr>
          <p:cNvPr id="8" name="Text 6"/>
          <p:cNvSpPr/>
          <p:nvPr/>
        </p:nvSpPr>
        <p:spPr>
          <a:xfrm>
            <a:off x="822960" y="3840480"/>
            <a:ext cx="3749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คะแนนความพึงพอใจเฉลี่ย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(จากแบบสำรวจผู้ใช้งาน)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822960" y="4754880"/>
            <a:ext cx="3749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59669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[ __ ] % เห็นว่าระบบช่วยลดความยุ่งยากในการจอง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120640" y="1691640"/>
            <a:ext cx="6355080" cy="3657600"/>
          </a:xfrm>
          <a:prstGeom prst="roundRect">
            <a:avLst>
              <a:gd name="adj" fmla="val 3000"/>
            </a:avLst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486400" y="2377440"/>
            <a:ext cx="566928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i="1" dirty="0">
                <a:solidFill>
                  <a:srgbClr val="1E293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“ [ใส่คำพูด/ความคิดเห็นจากผู้ใช้งานจริง เช่น อาจารย์ เจ้าหน้าที่ หรือนักศึกษา ที่สะท้อนประโยชน์ของระบบ] ”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5486400" y="4206240"/>
            <a:ext cx="5669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4748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— ผู้ใช้งานระบบ Agro-Room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5486400" y="4754880"/>
            <a:ext cx="5669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C2626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💡 แนะนำให้ทำแบบสำรวจสั้นๆ ก่อนวันนำเสนอ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คณะอุตสาหกรรมเกษตร มหาวิทยาลัยเชียงใหม่ | Agro-Room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167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E293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Demo · ภาพหน้าจอระบบจริง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9354312" y="457200"/>
            <a:ext cx="2286000" cy="384048"/>
          </a:xfrm>
          <a:prstGeom prst="roundRect">
            <a:avLst>
              <a:gd name="adj" fmla="val 19048"/>
            </a:avLst>
          </a:prstGeom>
          <a:solidFill>
            <a:srgbClr val="E0E7FF"/>
          </a:solidFill>
          <a:ln w="9525">
            <a:solidFill>
              <a:srgbClr val="4338C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354312" y="457200"/>
            <a:ext cx="22860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3730A3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เกณฑ์ข้อ 3-4 · 40 คะแนน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94360" y="1600200"/>
            <a:ext cx="5257800" cy="2103120"/>
          </a:xfrm>
          <a:prstGeom prst="roundRect">
            <a:avLst>
              <a:gd name="adj" fmla="val 3478"/>
            </a:avLst>
          </a:prstGeom>
          <a:solidFill>
            <a:srgbClr val="E2E8F0"/>
          </a:solidFill>
          <a:ln w="15875">
            <a:solidFill>
              <a:srgbClr val="94A3B8"/>
            </a:solidFill>
            <a:prstDash val="dash"/>
          </a:ln>
        </p:spPr>
      </p:sp>
      <p:sp>
        <p:nvSpPr>
          <p:cNvPr id="6" name="Text 4"/>
          <p:cNvSpPr/>
          <p:nvPr/>
        </p:nvSpPr>
        <p:spPr>
          <a:xfrm>
            <a:off x="594360" y="1828800"/>
            <a:ext cx="5257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dirty="0">
                <a:solidFill>
                  <a:srgbClr val="000000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🖼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868680" y="2834640"/>
            <a:ext cx="4709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[แทรก Screenshot จริง]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หน้า Dashboard ภาพรวมระบบ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126480" y="1600200"/>
            <a:ext cx="5257800" cy="2103120"/>
          </a:xfrm>
          <a:prstGeom prst="roundRect">
            <a:avLst>
              <a:gd name="adj" fmla="val 3478"/>
            </a:avLst>
          </a:prstGeom>
          <a:solidFill>
            <a:srgbClr val="E2E8F0"/>
          </a:solidFill>
          <a:ln w="15875">
            <a:solidFill>
              <a:srgbClr val="94A3B8"/>
            </a:solidFill>
            <a:prstDash val="dash"/>
          </a:ln>
        </p:spPr>
      </p:sp>
      <p:sp>
        <p:nvSpPr>
          <p:cNvPr id="9" name="Text 7"/>
          <p:cNvSpPr/>
          <p:nvPr/>
        </p:nvSpPr>
        <p:spPr>
          <a:xfrm>
            <a:off x="6126480" y="1828800"/>
            <a:ext cx="5257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dirty="0">
                <a:solidFill>
                  <a:srgbClr val="000000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🖼</a:t>
            </a:r>
            <a:endParaRPr lang="en-US" sz="4000" dirty="0"/>
          </a:p>
        </p:txBody>
      </p:sp>
      <p:sp>
        <p:nvSpPr>
          <p:cNvPr id="10" name="Text 8"/>
          <p:cNvSpPr/>
          <p:nvPr/>
        </p:nvSpPr>
        <p:spPr>
          <a:xfrm>
            <a:off x="6400800" y="2834640"/>
            <a:ext cx="4709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[แทรก Screenshot จริง]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หน้าจองห้อง (Room Booking + ปฏิทิน)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94360" y="3977640"/>
            <a:ext cx="5257800" cy="2103120"/>
          </a:xfrm>
          <a:prstGeom prst="roundRect">
            <a:avLst>
              <a:gd name="adj" fmla="val 3478"/>
            </a:avLst>
          </a:prstGeom>
          <a:solidFill>
            <a:srgbClr val="E2E8F0"/>
          </a:solidFill>
          <a:ln w="15875">
            <a:solidFill>
              <a:srgbClr val="94A3B8"/>
            </a:solidFill>
            <a:prstDash val="dash"/>
          </a:ln>
        </p:spPr>
      </p:sp>
      <p:sp>
        <p:nvSpPr>
          <p:cNvPr id="12" name="Text 10"/>
          <p:cNvSpPr/>
          <p:nvPr/>
        </p:nvSpPr>
        <p:spPr>
          <a:xfrm>
            <a:off x="594360" y="4206240"/>
            <a:ext cx="5257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dirty="0">
                <a:solidFill>
                  <a:srgbClr val="000000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🖼</a:t>
            </a:r>
            <a:endParaRPr lang="en-US" sz="4000" dirty="0"/>
          </a:p>
        </p:txBody>
      </p:sp>
      <p:sp>
        <p:nvSpPr>
          <p:cNvPr id="13" name="Text 11"/>
          <p:cNvSpPr/>
          <p:nvPr/>
        </p:nvSpPr>
        <p:spPr>
          <a:xfrm>
            <a:off x="868680" y="5212080"/>
            <a:ext cx="4709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[แทรก Screenshot จริง]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หน้าอนุมัติคำขอ (Approval 2 ขั้นตอน)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126480" y="3977640"/>
            <a:ext cx="5257800" cy="2103120"/>
          </a:xfrm>
          <a:prstGeom prst="roundRect">
            <a:avLst>
              <a:gd name="adj" fmla="val 3478"/>
            </a:avLst>
          </a:prstGeom>
          <a:solidFill>
            <a:srgbClr val="E2E8F0"/>
          </a:solidFill>
          <a:ln w="15875">
            <a:solidFill>
              <a:srgbClr val="94A3B8"/>
            </a:solidFill>
            <a:prstDash val="dash"/>
          </a:ln>
        </p:spPr>
      </p:sp>
      <p:sp>
        <p:nvSpPr>
          <p:cNvPr id="15" name="Text 13"/>
          <p:cNvSpPr/>
          <p:nvPr/>
        </p:nvSpPr>
        <p:spPr>
          <a:xfrm>
            <a:off x="6126480" y="4206240"/>
            <a:ext cx="5257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dirty="0">
                <a:solidFill>
                  <a:srgbClr val="000000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🖼</a:t>
            </a:r>
            <a:endParaRPr lang="en-US" sz="4000" dirty="0"/>
          </a:p>
        </p:txBody>
      </p:sp>
      <p:sp>
        <p:nvSpPr>
          <p:cNvPr id="16" name="Text 14"/>
          <p:cNvSpPr/>
          <p:nvPr/>
        </p:nvSpPr>
        <p:spPr>
          <a:xfrm>
            <a:off x="6400800" y="5212080"/>
            <a:ext cx="4709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[แทรก Screenshot จริง]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หน้าตรวจสอบห้องว่างสาธารณะ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คณะอุตสาหกรรมเกษตร มหาวิทยาลัยเชียงใหม่ | Agro-Room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167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E293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แผนพัฒนาต่อยอดในอนาคต (Roadmap)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9354312" y="457200"/>
            <a:ext cx="2286000" cy="384048"/>
          </a:xfrm>
          <a:prstGeom prst="roundRect">
            <a:avLst>
              <a:gd name="adj" fmla="val 19048"/>
            </a:avLst>
          </a:prstGeom>
          <a:solidFill>
            <a:srgbClr val="E0E7FF"/>
          </a:solidFill>
          <a:ln w="9525">
            <a:solidFill>
              <a:srgbClr val="4338C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354312" y="457200"/>
            <a:ext cx="22860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3730A3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เกณฑ์ข้อ 1 · 15 คะแนน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1737360" y="3566160"/>
            <a:ext cx="8503920" cy="0"/>
          </a:xfrm>
          <a:prstGeom prst="line">
            <a:avLst/>
          </a:prstGeom>
          <a:noFill/>
          <a:ln w="38100">
            <a:solidFill>
              <a:srgbClr val="CBD5E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536192" y="3364992"/>
            <a:ext cx="402336" cy="402336"/>
          </a:xfrm>
          <a:prstGeom prst="ellipse">
            <a:avLst/>
          </a:prstGeom>
          <a:solidFill>
            <a:srgbClr val="4338CA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40080" y="1828800"/>
            <a:ext cx="219456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31520" y="1920240"/>
            <a:ext cx="2011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338CA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ระยะสั้น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31520" y="2240280"/>
            <a:ext cx="201168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E293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ระบบรายงานสรุปการใช้งาน (Analytics) เชิงลึกขึ้น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4370832" y="3364992"/>
            <a:ext cx="402336" cy="402336"/>
          </a:xfrm>
          <a:prstGeom prst="ellipse">
            <a:avLst/>
          </a:prstGeom>
          <a:solidFill>
            <a:srgbClr val="059669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474720" y="3977640"/>
            <a:ext cx="219456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4069080"/>
            <a:ext cx="2011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59669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ระยะกลาง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566160" y="4389120"/>
            <a:ext cx="201168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E293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ขยายเชื่อมต่อระบบอื่นของมหาวิทยาลัย เช่น ERP/บุคลากร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7205472" y="3364992"/>
            <a:ext cx="402336" cy="402336"/>
          </a:xfrm>
          <a:prstGeom prst="ellipse">
            <a:avLst/>
          </a:prstGeom>
          <a:solidFill>
            <a:srgbClr val="1E276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309360" y="1828800"/>
            <a:ext cx="219456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400800" y="1920240"/>
            <a:ext cx="2011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2761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ระยะกลาง-ยาว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6400800" y="2240280"/>
            <a:ext cx="201168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E293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พัฒนาแอปพลิเคชันมือถือ (Mobile App)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10040112" y="3364992"/>
            <a:ext cx="402336" cy="402336"/>
          </a:xfrm>
          <a:prstGeom prst="ellipse">
            <a:avLst/>
          </a:prstGeom>
          <a:solidFill>
            <a:srgbClr val="DC2626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144000" y="3977640"/>
            <a:ext cx="219456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235440" y="4069080"/>
            <a:ext cx="2011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DC2626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ต่อเนื่อง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9235440" y="4389120"/>
            <a:ext cx="201168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E293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ปรับปรุง UX/UI ตามผลตอบรับผู้ใช้งานจริง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คณะอุตสาหกรรมเกษตร มหาวิทยาลัยเชียงใหม่ | Agro-Room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167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E293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สรุปและประโยชน์ต่อคณะฯ / ผู้ใช้งาน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9354312" y="457200"/>
            <a:ext cx="2286000" cy="384048"/>
          </a:xfrm>
          <a:prstGeom prst="roundRect">
            <a:avLst>
              <a:gd name="adj" fmla="val 19048"/>
            </a:avLst>
          </a:prstGeom>
          <a:solidFill>
            <a:srgbClr val="E0E7FF"/>
          </a:solidFill>
          <a:ln w="9525">
            <a:solidFill>
              <a:srgbClr val="4338C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354312" y="457200"/>
            <a:ext cx="22860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3730A3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เกณฑ์ข้อ 1,3,4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94360" y="1691640"/>
            <a:ext cx="5257800" cy="1737360"/>
          </a:xfrm>
          <a:prstGeom prst="roundRect">
            <a:avLst>
              <a:gd name="adj" fmla="val 5263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68680" y="1965960"/>
            <a:ext cx="685800" cy="685800"/>
          </a:xfrm>
          <a:prstGeom prst="ellipse">
            <a:avLst/>
          </a:prstGeom>
          <a:solidFill>
            <a:srgbClr val="4338CA"/>
          </a:solidFill>
          <a:ln/>
        </p:spPr>
      </p:sp>
      <p:sp>
        <p:nvSpPr>
          <p:cNvPr id="7" name="Text 5"/>
          <p:cNvSpPr/>
          <p:nvPr/>
        </p:nvSpPr>
        <p:spPr>
          <a:xfrm>
            <a:off x="868680" y="1965960"/>
            <a:ext cx="685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000000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🗂</a:t>
            </a:r>
            <a:endParaRPr lang="en-US" sz="2600" dirty="0"/>
          </a:p>
        </p:txBody>
      </p:sp>
      <p:sp>
        <p:nvSpPr>
          <p:cNvPr id="8" name="Text 6"/>
          <p:cNvSpPr/>
          <p:nvPr/>
        </p:nvSpPr>
        <p:spPr>
          <a:xfrm>
            <a:off x="1737360" y="1892808"/>
            <a:ext cx="3840480" cy="13350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E293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ยกเลิกกระบวนการจอง/ขอใช้บริการแบบเอกสารและวาจาได้ทั้งหมด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172200" y="1691640"/>
            <a:ext cx="5257800" cy="1737360"/>
          </a:xfrm>
          <a:prstGeom prst="roundRect">
            <a:avLst>
              <a:gd name="adj" fmla="val 5263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446520" y="1965960"/>
            <a:ext cx="685800" cy="685800"/>
          </a:xfrm>
          <a:prstGeom prst="ellipse">
            <a:avLst/>
          </a:prstGeom>
          <a:solidFill>
            <a:srgbClr val="059669"/>
          </a:solidFill>
          <a:ln/>
        </p:spPr>
      </p:sp>
      <p:sp>
        <p:nvSpPr>
          <p:cNvPr id="11" name="Text 9"/>
          <p:cNvSpPr/>
          <p:nvPr/>
        </p:nvSpPr>
        <p:spPr>
          <a:xfrm>
            <a:off x="6446520" y="1965960"/>
            <a:ext cx="685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000000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🔒</a:t>
            </a:r>
            <a:endParaRPr lang="en-US" sz="2600" dirty="0"/>
          </a:p>
        </p:txBody>
      </p:sp>
      <p:sp>
        <p:nvSpPr>
          <p:cNvPr id="12" name="Text 10"/>
          <p:cNvSpPr/>
          <p:nvPr/>
        </p:nvSpPr>
        <p:spPr>
          <a:xfrm>
            <a:off x="7315200" y="1892808"/>
            <a:ext cx="3840480" cy="13350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E293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ลดการจองซ้ำซ้อน เพิ่มความโปร่งใสด้วย Audit Log และ Workflow ที่ชัดเจน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594360" y="3749040"/>
            <a:ext cx="5257800" cy="1737360"/>
          </a:xfrm>
          <a:prstGeom prst="roundRect">
            <a:avLst>
              <a:gd name="adj" fmla="val 5263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68680" y="4023360"/>
            <a:ext cx="685800" cy="6858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5" name="Text 13"/>
          <p:cNvSpPr/>
          <p:nvPr/>
        </p:nvSpPr>
        <p:spPr>
          <a:xfrm>
            <a:off x="868680" y="4023360"/>
            <a:ext cx="685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000000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🎓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1737360" y="3950208"/>
            <a:ext cx="3840480" cy="13350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E293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สนับสนุนภารกิจการเรียนการสอนผ่านระบบจัดตารางสอบอัตโนมัติ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6172200" y="3749040"/>
            <a:ext cx="5257800" cy="1737360"/>
          </a:xfrm>
          <a:prstGeom prst="roundRect">
            <a:avLst>
              <a:gd name="adj" fmla="val 5263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446520" y="4023360"/>
            <a:ext cx="685800" cy="685800"/>
          </a:xfrm>
          <a:prstGeom prst="ellipse">
            <a:avLst/>
          </a:prstGeom>
          <a:solidFill>
            <a:srgbClr val="DC2626"/>
          </a:solidFill>
          <a:ln/>
        </p:spPr>
      </p:sp>
      <p:sp>
        <p:nvSpPr>
          <p:cNvPr id="19" name="Text 17"/>
          <p:cNvSpPr/>
          <p:nvPr/>
        </p:nvSpPr>
        <p:spPr>
          <a:xfrm>
            <a:off x="6446520" y="4023360"/>
            <a:ext cx="685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000000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🚀</a:t>
            </a:r>
            <a:endParaRPr lang="en-US" sz="2600" dirty="0"/>
          </a:p>
        </p:txBody>
      </p:sp>
      <p:sp>
        <p:nvSpPr>
          <p:cNvPr id="20" name="Text 18"/>
          <p:cNvSpPr/>
          <p:nvPr/>
        </p:nvSpPr>
        <p:spPr>
          <a:xfrm>
            <a:off x="7315200" y="3950208"/>
            <a:ext cx="3840480" cy="13350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E293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ใช้งานจริงระดับ Production พร้อมต่อยอดพัฒนาต่อในอนาคต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คณะอุตสาหกรรมเกษตร มหาวิทยาลัยเชียงใหม่ | Agro-Room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097280" y="-1280160"/>
            <a:ext cx="3657600" cy="3657600"/>
          </a:xfrm>
          <a:prstGeom prst="ellipse">
            <a:avLst/>
          </a:prstGeom>
          <a:solidFill>
            <a:srgbClr val="3730A3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1463040"/>
            <a:ext cx="6400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ขอบคุณครับ / ค่ะ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822960" y="2377440"/>
            <a:ext cx="6400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600" dirty="0">
                <a:solidFill>
                  <a:srgbClr val="E0E7FF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Agro-Room — ระบบจองห้องและระบบขอใช้บริการ</a:t>
            </a:r>
            <a:endParaRPr lang="en-US" sz="16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600" dirty="0">
                <a:solidFill>
                  <a:srgbClr val="E0E7FF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คณะอุตสาหกรรมเกษตร มหาวิทยาลัยเชียงใหม่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22960" y="374904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A5B4FC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ติดต่อทีมพัฒนา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22960" y="4160520"/>
            <a:ext cx="5486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อีเมล: [ระบุอีเมล]</a:t>
            </a:r>
            <a:endParaRPr lang="en-US" sz="14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โทรศัพท์: [ระบุเบอร์โทร]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8778240" y="2011680"/>
            <a:ext cx="2651760" cy="2651760"/>
          </a:xfrm>
          <a:prstGeom prst="roundRect">
            <a:avLst>
              <a:gd name="adj" fmla="val 3448"/>
            </a:avLst>
          </a:prstGeom>
          <a:solidFill>
            <a:srgbClr val="FFFFFF"/>
          </a:solidFill>
          <a:ln/>
        </p:spPr>
      </p:sp>
      <p:sp>
        <p:nvSpPr>
          <p:cNvPr id="8" name="Text 6"/>
          <p:cNvSpPr/>
          <p:nvPr/>
        </p:nvSpPr>
        <p:spPr>
          <a:xfrm>
            <a:off x="8778240" y="2011680"/>
            <a:ext cx="2651760" cy="2651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2761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QR CODE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b="1" dirty="0">
                <a:solidFill>
                  <a:srgbClr val="1E2761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เข้าใช้งานระบบ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549640" y="4800600"/>
            <a:ext cx="3108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C7C9E8"/>
                </a:solidFill>
                <a:latin typeface="Leelawadee UI" pitchFamily="34" charset="0"/>
                <a:ea typeface="Leelawadee UI" pitchFamily="34" charset="-122"/>
                <a:cs typeface="Leelawadee UI" pitchFamily="34" charset="-120"/>
              </a:rPr>
              <a:t>สแกนเพื่อทดลองใช้งานระบบจริง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2026-08-11T02:23:11Z</dcterms:created>
  <dcterms:modified xsi:type="dcterms:W3CDTF">2026-08-11T02:23:11Z</dcterms:modified>
</cp:coreProperties>
</file>