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handoutMasterIdLst>
    <p:handoutMasterId r:id="rId97"/>
  </p:handoutMasterIdLst>
  <p:sldIdLst>
    <p:sldId id="389" r:id="rId2"/>
    <p:sldId id="442" r:id="rId3"/>
    <p:sldId id="393" r:id="rId4"/>
    <p:sldId id="429" r:id="rId5"/>
    <p:sldId id="417" r:id="rId6"/>
    <p:sldId id="347" r:id="rId7"/>
    <p:sldId id="426" r:id="rId8"/>
    <p:sldId id="352" r:id="rId9"/>
    <p:sldId id="435" r:id="rId10"/>
    <p:sldId id="444" r:id="rId11"/>
    <p:sldId id="341" r:id="rId12"/>
    <p:sldId id="436" r:id="rId13"/>
    <p:sldId id="437" r:id="rId14"/>
    <p:sldId id="443" r:id="rId15"/>
    <p:sldId id="419" r:id="rId16"/>
    <p:sldId id="420" r:id="rId17"/>
    <p:sldId id="422" r:id="rId18"/>
    <p:sldId id="421" r:id="rId19"/>
    <p:sldId id="398" r:id="rId20"/>
    <p:sldId id="412" r:id="rId21"/>
    <p:sldId id="306" r:id="rId22"/>
    <p:sldId id="258" r:id="rId23"/>
    <p:sldId id="259" r:id="rId24"/>
    <p:sldId id="390" r:id="rId25"/>
    <p:sldId id="391" r:id="rId26"/>
    <p:sldId id="260" r:id="rId27"/>
    <p:sldId id="345" r:id="rId28"/>
    <p:sldId id="364" r:id="rId29"/>
    <p:sldId id="265" r:id="rId30"/>
    <p:sldId id="271" r:id="rId31"/>
    <p:sldId id="388" r:id="rId32"/>
    <p:sldId id="406" r:id="rId33"/>
    <p:sldId id="387" r:id="rId34"/>
    <p:sldId id="314" r:id="rId35"/>
    <p:sldId id="311" r:id="rId36"/>
    <p:sldId id="315" r:id="rId37"/>
    <p:sldId id="369" r:id="rId38"/>
    <p:sldId id="256" r:id="rId39"/>
    <p:sldId id="368" r:id="rId40"/>
    <p:sldId id="418" r:id="rId41"/>
    <p:sldId id="433" r:id="rId42"/>
    <p:sldId id="300" r:id="rId43"/>
    <p:sldId id="307" r:id="rId44"/>
    <p:sldId id="430" r:id="rId45"/>
    <p:sldId id="440" r:id="rId46"/>
    <p:sldId id="431" r:id="rId47"/>
    <p:sldId id="432" r:id="rId48"/>
    <p:sldId id="416" r:id="rId49"/>
    <p:sldId id="328" r:id="rId50"/>
    <p:sldId id="356" r:id="rId51"/>
    <p:sldId id="394" r:id="rId52"/>
    <p:sldId id="354" r:id="rId53"/>
    <p:sldId id="395" r:id="rId54"/>
    <p:sldId id="423" r:id="rId55"/>
    <p:sldId id="438" r:id="rId56"/>
    <p:sldId id="446" r:id="rId57"/>
    <p:sldId id="357" r:id="rId58"/>
    <p:sldId id="273" r:id="rId59"/>
    <p:sldId id="411" r:id="rId60"/>
    <p:sldId id="302" r:id="rId61"/>
    <p:sldId id="266" r:id="rId62"/>
    <p:sldId id="301" r:id="rId63"/>
    <p:sldId id="402" r:id="rId64"/>
    <p:sldId id="403" r:id="rId65"/>
    <p:sldId id="404" r:id="rId66"/>
    <p:sldId id="405" r:id="rId67"/>
    <p:sldId id="267" r:id="rId68"/>
    <p:sldId id="268" r:id="rId69"/>
    <p:sldId id="270" r:id="rId70"/>
    <p:sldId id="294" r:id="rId71"/>
    <p:sldId id="295" r:id="rId72"/>
    <p:sldId id="296" r:id="rId73"/>
    <p:sldId id="297" r:id="rId74"/>
    <p:sldId id="298" r:id="rId75"/>
    <p:sldId id="299" r:id="rId76"/>
    <p:sldId id="441" r:id="rId77"/>
    <p:sldId id="367" r:id="rId78"/>
    <p:sldId id="336" r:id="rId79"/>
    <p:sldId id="366" r:id="rId80"/>
    <p:sldId id="365" r:id="rId81"/>
    <p:sldId id="427" r:id="rId82"/>
    <p:sldId id="424" r:id="rId83"/>
    <p:sldId id="425" r:id="rId84"/>
    <p:sldId id="333" r:id="rId85"/>
    <p:sldId id="361" r:id="rId86"/>
    <p:sldId id="447" r:id="rId87"/>
    <p:sldId id="400" r:id="rId88"/>
    <p:sldId id="409" r:id="rId89"/>
    <p:sldId id="410" r:id="rId90"/>
    <p:sldId id="396" r:id="rId91"/>
    <p:sldId id="408" r:id="rId92"/>
    <p:sldId id="434" r:id="rId93"/>
    <p:sldId id="428" r:id="rId94"/>
    <p:sldId id="453" r:id="rId9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33CC33"/>
    <a:srgbClr val="00CC66"/>
    <a:srgbClr val="000000"/>
    <a:srgbClr val="FFFF00"/>
    <a:srgbClr val="009900"/>
    <a:srgbClr val="993300"/>
    <a:srgbClr val="800000"/>
    <a:srgbClr val="996633"/>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6547" autoAdjust="0"/>
  </p:normalViewPr>
  <p:slideViewPr>
    <p:cSldViewPr snapToObjects="1">
      <p:cViewPr varScale="1">
        <p:scale>
          <a:sx n="74" d="100"/>
          <a:sy n="74" d="100"/>
        </p:scale>
        <p:origin x="1290" y="5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303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50B6D9-2821-4B34-A04D-036ABF77F695}"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th-TH"/>
        </a:p>
      </dgm:t>
    </dgm:pt>
    <dgm:pt modelId="{7C490F62-AF94-407F-B44B-6282FC69DCB6}">
      <dgm:prSet phldrT="[ข้อความ]" custT="1"/>
      <dgm:spPr>
        <a:solidFill>
          <a:srgbClr val="FF0000"/>
        </a:solidFill>
      </dgm:spPr>
      <dgm:t>
        <a:bodyPr/>
        <a:lstStyle/>
        <a:p>
          <a:r>
            <a:rPr lang="en-US" sz="3200" dirty="0" smtClean="0">
              <a:effectLst>
                <a:outerShdw blurRad="38100" dist="38100" dir="2700000" algn="tl">
                  <a:srgbClr val="000000">
                    <a:alpha val="43137"/>
                  </a:srgbClr>
                </a:outerShdw>
              </a:effectLst>
              <a:latin typeface="Arial Rounded MT Bold" pitchFamily="34" charset="0"/>
            </a:rPr>
            <a:t>Attitude</a:t>
          </a:r>
          <a:endParaRPr lang="th-TH" sz="3200" dirty="0">
            <a:effectLst>
              <a:outerShdw blurRad="38100" dist="38100" dir="2700000" algn="tl">
                <a:srgbClr val="000000">
                  <a:alpha val="43137"/>
                </a:srgbClr>
              </a:outerShdw>
            </a:effectLst>
            <a:latin typeface="Arial Rounded MT Bold" pitchFamily="34" charset="0"/>
          </a:endParaRPr>
        </a:p>
      </dgm:t>
    </dgm:pt>
    <dgm:pt modelId="{C6080597-16D6-4279-B37D-2131E2883F59}" type="parTrans" cxnId="{D5B933AE-F580-4DF7-8E07-A60B287E8350}">
      <dgm:prSet/>
      <dgm:spPr/>
      <dgm:t>
        <a:bodyPr/>
        <a:lstStyle/>
        <a:p>
          <a:endParaRPr lang="th-TH"/>
        </a:p>
      </dgm:t>
    </dgm:pt>
    <dgm:pt modelId="{5E7BFC71-7222-4A79-9027-791112886BC3}" type="sibTrans" cxnId="{D5B933AE-F580-4DF7-8E07-A60B287E8350}">
      <dgm:prSet/>
      <dgm:spPr/>
      <dgm:t>
        <a:bodyPr/>
        <a:lstStyle/>
        <a:p>
          <a:endParaRPr lang="th-TH"/>
        </a:p>
      </dgm:t>
    </dgm:pt>
    <dgm:pt modelId="{8385C030-C939-4E4D-BA16-066C433329AE}">
      <dgm:prSet phldrT="[ข้อความ]" custT="1"/>
      <dgm:spPr>
        <a:solidFill>
          <a:schemeClr val="bg2">
            <a:lumMod val="60000"/>
            <a:lumOff val="40000"/>
          </a:schemeClr>
        </a:solidFill>
      </dgm:spPr>
      <dgm:t>
        <a:bodyPr/>
        <a:lstStyle/>
        <a:p>
          <a:r>
            <a:rPr lang="en-US" sz="3600" dirty="0" smtClean="0">
              <a:effectLst>
                <a:outerShdw blurRad="38100" dist="38100" dir="2700000" algn="tl">
                  <a:srgbClr val="000000">
                    <a:alpha val="43137"/>
                  </a:srgbClr>
                </a:outerShdw>
              </a:effectLst>
              <a:latin typeface="Arial Rounded MT Bold" pitchFamily="34" charset="0"/>
            </a:rPr>
            <a:t>C</a:t>
          </a:r>
          <a:r>
            <a:rPr lang="en-US" sz="2800" dirty="0" smtClean="0">
              <a:effectLst>
                <a:outerShdw blurRad="38100" dist="38100" dir="2700000" algn="tl">
                  <a:srgbClr val="000000">
                    <a:alpha val="43137"/>
                  </a:srgbClr>
                </a:outerShdw>
              </a:effectLst>
              <a:latin typeface="Arial Rounded MT Bold" pitchFamily="34" charset="0"/>
            </a:rPr>
            <a:t>ognitive component </a:t>
          </a:r>
          <a:endParaRPr lang="th-TH" sz="2800" dirty="0">
            <a:effectLst>
              <a:outerShdw blurRad="38100" dist="38100" dir="2700000" algn="tl">
                <a:srgbClr val="000000">
                  <a:alpha val="43137"/>
                </a:srgbClr>
              </a:outerShdw>
            </a:effectLst>
            <a:latin typeface="Arial Rounded MT Bold" pitchFamily="34" charset="0"/>
          </a:endParaRPr>
        </a:p>
      </dgm:t>
    </dgm:pt>
    <dgm:pt modelId="{AC93017F-32AD-4626-8D96-66B3E7678509}" type="parTrans" cxnId="{72491D25-CFDA-4D91-8ED4-0F61C7C24831}">
      <dgm:prSet/>
      <dgm:spPr/>
      <dgm:t>
        <a:bodyPr/>
        <a:lstStyle/>
        <a:p>
          <a:endParaRPr lang="th-TH"/>
        </a:p>
      </dgm:t>
    </dgm:pt>
    <dgm:pt modelId="{DA8A775C-1EBC-41A8-82D7-1C895BA57902}" type="sibTrans" cxnId="{72491D25-CFDA-4D91-8ED4-0F61C7C24831}">
      <dgm:prSet/>
      <dgm:spPr/>
      <dgm:t>
        <a:bodyPr/>
        <a:lstStyle/>
        <a:p>
          <a:endParaRPr lang="th-TH"/>
        </a:p>
      </dgm:t>
    </dgm:pt>
    <dgm:pt modelId="{7E7E9ED3-FF05-4293-98BB-C713FF59578F}">
      <dgm:prSet phldrT="[ข้อความ]" custT="1"/>
      <dgm:spPr>
        <a:solidFill>
          <a:srgbClr val="FF99FF"/>
        </a:solidFill>
      </dgm:spPr>
      <dgm:t>
        <a:bodyPr/>
        <a:lstStyle/>
        <a:p>
          <a:r>
            <a:rPr lang="en-US" sz="3600" dirty="0" smtClean="0">
              <a:effectLst>
                <a:outerShdw blurRad="38100" dist="38100" dir="2700000" algn="tl">
                  <a:srgbClr val="000000">
                    <a:alpha val="43137"/>
                  </a:srgbClr>
                </a:outerShdw>
              </a:effectLst>
              <a:latin typeface="Arial Rounded MT Bold" pitchFamily="34" charset="0"/>
            </a:rPr>
            <a:t>A</a:t>
          </a:r>
          <a:r>
            <a:rPr lang="en-US" sz="2800" dirty="0" smtClean="0">
              <a:effectLst>
                <a:outerShdw blurRad="38100" dist="38100" dir="2700000" algn="tl">
                  <a:srgbClr val="000000">
                    <a:alpha val="43137"/>
                  </a:srgbClr>
                </a:outerShdw>
              </a:effectLst>
              <a:latin typeface="Arial Rounded MT Bold" pitchFamily="34" charset="0"/>
            </a:rPr>
            <a:t>ffective component </a:t>
          </a:r>
          <a:endParaRPr lang="th-TH" sz="2800" dirty="0">
            <a:effectLst>
              <a:outerShdw blurRad="38100" dist="38100" dir="2700000" algn="tl">
                <a:srgbClr val="000000">
                  <a:alpha val="43137"/>
                </a:srgbClr>
              </a:outerShdw>
            </a:effectLst>
            <a:latin typeface="Arial Rounded MT Bold" pitchFamily="34" charset="0"/>
          </a:endParaRPr>
        </a:p>
      </dgm:t>
    </dgm:pt>
    <dgm:pt modelId="{75BEF083-8BF9-4ECD-9CE1-134ACE5D2F00}" type="parTrans" cxnId="{8AD5A979-DE2F-4D25-9F1C-52DF3EF55DBF}">
      <dgm:prSet/>
      <dgm:spPr/>
      <dgm:t>
        <a:bodyPr/>
        <a:lstStyle/>
        <a:p>
          <a:endParaRPr lang="th-TH"/>
        </a:p>
      </dgm:t>
    </dgm:pt>
    <dgm:pt modelId="{E6841575-28EE-49A5-B24E-0CF08571BFD5}" type="sibTrans" cxnId="{8AD5A979-DE2F-4D25-9F1C-52DF3EF55DBF}">
      <dgm:prSet/>
      <dgm:spPr/>
      <dgm:t>
        <a:bodyPr/>
        <a:lstStyle/>
        <a:p>
          <a:endParaRPr lang="th-TH"/>
        </a:p>
      </dgm:t>
    </dgm:pt>
    <dgm:pt modelId="{441B5370-4512-47E6-89A6-84DB531D08FA}">
      <dgm:prSet phldrT="[ข้อความ]" custT="1"/>
      <dgm:spPr>
        <a:solidFill>
          <a:srgbClr val="00CC66"/>
        </a:solidFill>
      </dgm:spPr>
      <dgm:t>
        <a:bodyPr/>
        <a:lstStyle/>
        <a:p>
          <a:r>
            <a:rPr lang="en-US" sz="3600" dirty="0" smtClean="0">
              <a:effectLst>
                <a:outerShdw blurRad="38100" dist="38100" dir="2700000" algn="tl">
                  <a:srgbClr val="000000">
                    <a:alpha val="43137"/>
                  </a:srgbClr>
                </a:outerShdw>
              </a:effectLst>
              <a:latin typeface="Arial Rounded MT Bold" pitchFamily="34" charset="0"/>
            </a:rPr>
            <a:t>B</a:t>
          </a:r>
          <a:r>
            <a:rPr lang="en-US" sz="2800" dirty="0" smtClean="0">
              <a:effectLst>
                <a:outerShdw blurRad="38100" dist="38100" dir="2700000" algn="tl">
                  <a:srgbClr val="000000">
                    <a:alpha val="43137"/>
                  </a:srgbClr>
                </a:outerShdw>
              </a:effectLst>
              <a:latin typeface="Arial Rounded MT Bold" pitchFamily="34" charset="0"/>
            </a:rPr>
            <a:t>ehavioral component </a:t>
          </a:r>
          <a:endParaRPr lang="th-TH" sz="2800" dirty="0">
            <a:effectLst>
              <a:outerShdw blurRad="38100" dist="38100" dir="2700000" algn="tl">
                <a:srgbClr val="000000">
                  <a:alpha val="43137"/>
                </a:srgbClr>
              </a:outerShdw>
            </a:effectLst>
            <a:latin typeface="Arial Rounded MT Bold" pitchFamily="34" charset="0"/>
          </a:endParaRPr>
        </a:p>
      </dgm:t>
    </dgm:pt>
    <dgm:pt modelId="{ADED10A3-114C-4F0C-B7DC-0904AF42F2A5}" type="parTrans" cxnId="{23C89E48-B7D2-434D-BE09-871DE44295AC}">
      <dgm:prSet/>
      <dgm:spPr/>
      <dgm:t>
        <a:bodyPr/>
        <a:lstStyle/>
        <a:p>
          <a:endParaRPr lang="th-TH"/>
        </a:p>
      </dgm:t>
    </dgm:pt>
    <dgm:pt modelId="{C05A814B-02AF-4A34-8887-286063D74B1B}" type="sibTrans" cxnId="{23C89E48-B7D2-434D-BE09-871DE44295AC}">
      <dgm:prSet/>
      <dgm:spPr/>
      <dgm:t>
        <a:bodyPr/>
        <a:lstStyle/>
        <a:p>
          <a:endParaRPr lang="th-TH"/>
        </a:p>
      </dgm:t>
    </dgm:pt>
    <dgm:pt modelId="{B8AE567E-B634-46E6-8487-728D7AC687BD}" type="pres">
      <dgm:prSet presAssocID="{DB50B6D9-2821-4B34-A04D-036ABF77F695}" presName="cycle" presStyleCnt="0">
        <dgm:presLayoutVars>
          <dgm:chMax val="1"/>
          <dgm:dir/>
          <dgm:animLvl val="ctr"/>
          <dgm:resizeHandles val="exact"/>
        </dgm:presLayoutVars>
      </dgm:prSet>
      <dgm:spPr/>
      <dgm:t>
        <a:bodyPr/>
        <a:lstStyle/>
        <a:p>
          <a:endParaRPr lang="th-TH"/>
        </a:p>
      </dgm:t>
    </dgm:pt>
    <dgm:pt modelId="{918656AF-E814-4A6B-8823-A55674B16013}" type="pres">
      <dgm:prSet presAssocID="{7C490F62-AF94-407F-B44B-6282FC69DCB6}" presName="centerShape" presStyleLbl="node0" presStyleIdx="0" presStyleCnt="1"/>
      <dgm:spPr/>
      <dgm:t>
        <a:bodyPr/>
        <a:lstStyle/>
        <a:p>
          <a:endParaRPr lang="th-TH"/>
        </a:p>
      </dgm:t>
    </dgm:pt>
    <dgm:pt modelId="{89BC1778-3303-4FF5-A1BB-E75E5DCFC8A1}" type="pres">
      <dgm:prSet presAssocID="{AC93017F-32AD-4626-8D96-66B3E7678509}" presName="parTrans" presStyleLbl="bgSibTrans2D1" presStyleIdx="0" presStyleCnt="3"/>
      <dgm:spPr/>
      <dgm:t>
        <a:bodyPr/>
        <a:lstStyle/>
        <a:p>
          <a:endParaRPr lang="th-TH"/>
        </a:p>
      </dgm:t>
    </dgm:pt>
    <dgm:pt modelId="{56956335-E8F0-40F1-ACB5-D29361BF4703}" type="pres">
      <dgm:prSet presAssocID="{8385C030-C939-4E4D-BA16-066C433329AE}" presName="node" presStyleLbl="node1" presStyleIdx="0" presStyleCnt="3">
        <dgm:presLayoutVars>
          <dgm:bulletEnabled val="1"/>
        </dgm:presLayoutVars>
      </dgm:prSet>
      <dgm:spPr/>
      <dgm:t>
        <a:bodyPr/>
        <a:lstStyle/>
        <a:p>
          <a:endParaRPr lang="th-TH"/>
        </a:p>
      </dgm:t>
    </dgm:pt>
    <dgm:pt modelId="{F63FC0A3-2A3F-48BF-A0CB-B8E58BFEA82F}" type="pres">
      <dgm:prSet presAssocID="{75BEF083-8BF9-4ECD-9CE1-134ACE5D2F00}" presName="parTrans" presStyleLbl="bgSibTrans2D1" presStyleIdx="1" presStyleCnt="3"/>
      <dgm:spPr/>
      <dgm:t>
        <a:bodyPr/>
        <a:lstStyle/>
        <a:p>
          <a:endParaRPr lang="th-TH"/>
        </a:p>
      </dgm:t>
    </dgm:pt>
    <dgm:pt modelId="{504EFAF8-2EBC-4505-B14B-3BD1321644B5}" type="pres">
      <dgm:prSet presAssocID="{7E7E9ED3-FF05-4293-98BB-C713FF59578F}" presName="node" presStyleLbl="node1" presStyleIdx="1" presStyleCnt="3">
        <dgm:presLayoutVars>
          <dgm:bulletEnabled val="1"/>
        </dgm:presLayoutVars>
      </dgm:prSet>
      <dgm:spPr/>
      <dgm:t>
        <a:bodyPr/>
        <a:lstStyle/>
        <a:p>
          <a:endParaRPr lang="th-TH"/>
        </a:p>
      </dgm:t>
    </dgm:pt>
    <dgm:pt modelId="{41C31AAC-53E7-4347-B646-BCFF0876255A}" type="pres">
      <dgm:prSet presAssocID="{ADED10A3-114C-4F0C-B7DC-0904AF42F2A5}" presName="parTrans" presStyleLbl="bgSibTrans2D1" presStyleIdx="2" presStyleCnt="3"/>
      <dgm:spPr/>
      <dgm:t>
        <a:bodyPr/>
        <a:lstStyle/>
        <a:p>
          <a:endParaRPr lang="th-TH"/>
        </a:p>
      </dgm:t>
    </dgm:pt>
    <dgm:pt modelId="{791BB64D-4DE0-41C3-A8E7-87B2613237BA}" type="pres">
      <dgm:prSet presAssocID="{441B5370-4512-47E6-89A6-84DB531D08FA}" presName="node" presStyleLbl="node1" presStyleIdx="2" presStyleCnt="3">
        <dgm:presLayoutVars>
          <dgm:bulletEnabled val="1"/>
        </dgm:presLayoutVars>
      </dgm:prSet>
      <dgm:spPr/>
      <dgm:t>
        <a:bodyPr/>
        <a:lstStyle/>
        <a:p>
          <a:endParaRPr lang="th-TH"/>
        </a:p>
      </dgm:t>
    </dgm:pt>
  </dgm:ptLst>
  <dgm:cxnLst>
    <dgm:cxn modelId="{171BA7F2-ABF8-4114-960B-B406108A02B5}" type="presOf" srcId="{8385C030-C939-4E4D-BA16-066C433329AE}" destId="{56956335-E8F0-40F1-ACB5-D29361BF4703}" srcOrd="0" destOrd="0" presId="urn:microsoft.com/office/officeart/2005/8/layout/radial4"/>
    <dgm:cxn modelId="{8AD5A979-DE2F-4D25-9F1C-52DF3EF55DBF}" srcId="{7C490F62-AF94-407F-B44B-6282FC69DCB6}" destId="{7E7E9ED3-FF05-4293-98BB-C713FF59578F}" srcOrd="1" destOrd="0" parTransId="{75BEF083-8BF9-4ECD-9CE1-134ACE5D2F00}" sibTransId="{E6841575-28EE-49A5-B24E-0CF08571BFD5}"/>
    <dgm:cxn modelId="{72491D25-CFDA-4D91-8ED4-0F61C7C24831}" srcId="{7C490F62-AF94-407F-B44B-6282FC69DCB6}" destId="{8385C030-C939-4E4D-BA16-066C433329AE}" srcOrd="0" destOrd="0" parTransId="{AC93017F-32AD-4626-8D96-66B3E7678509}" sibTransId="{DA8A775C-1EBC-41A8-82D7-1C895BA57902}"/>
    <dgm:cxn modelId="{D5B933AE-F580-4DF7-8E07-A60B287E8350}" srcId="{DB50B6D9-2821-4B34-A04D-036ABF77F695}" destId="{7C490F62-AF94-407F-B44B-6282FC69DCB6}" srcOrd="0" destOrd="0" parTransId="{C6080597-16D6-4279-B37D-2131E2883F59}" sibTransId="{5E7BFC71-7222-4A79-9027-791112886BC3}"/>
    <dgm:cxn modelId="{36159594-F10F-4A20-BBD8-CD78AE093F7E}" type="presOf" srcId="{AC93017F-32AD-4626-8D96-66B3E7678509}" destId="{89BC1778-3303-4FF5-A1BB-E75E5DCFC8A1}" srcOrd="0" destOrd="0" presId="urn:microsoft.com/office/officeart/2005/8/layout/radial4"/>
    <dgm:cxn modelId="{23C89E48-B7D2-434D-BE09-871DE44295AC}" srcId="{7C490F62-AF94-407F-B44B-6282FC69DCB6}" destId="{441B5370-4512-47E6-89A6-84DB531D08FA}" srcOrd="2" destOrd="0" parTransId="{ADED10A3-114C-4F0C-B7DC-0904AF42F2A5}" sibTransId="{C05A814B-02AF-4A34-8887-286063D74B1B}"/>
    <dgm:cxn modelId="{9DAD6940-FBCE-41CD-9419-13EB3BA9C52C}" type="presOf" srcId="{7E7E9ED3-FF05-4293-98BB-C713FF59578F}" destId="{504EFAF8-2EBC-4505-B14B-3BD1321644B5}" srcOrd="0" destOrd="0" presId="urn:microsoft.com/office/officeart/2005/8/layout/radial4"/>
    <dgm:cxn modelId="{C621A62B-A06E-46A8-BE53-DA7E1FDF4055}" type="presOf" srcId="{ADED10A3-114C-4F0C-B7DC-0904AF42F2A5}" destId="{41C31AAC-53E7-4347-B646-BCFF0876255A}" srcOrd="0" destOrd="0" presId="urn:microsoft.com/office/officeart/2005/8/layout/radial4"/>
    <dgm:cxn modelId="{29FD52EE-E1D1-454F-91D6-DFC87AA6ED87}" type="presOf" srcId="{441B5370-4512-47E6-89A6-84DB531D08FA}" destId="{791BB64D-4DE0-41C3-A8E7-87B2613237BA}" srcOrd="0" destOrd="0" presId="urn:microsoft.com/office/officeart/2005/8/layout/radial4"/>
    <dgm:cxn modelId="{294F35EB-3E75-4FD5-9BFC-25E87A444993}" type="presOf" srcId="{7C490F62-AF94-407F-B44B-6282FC69DCB6}" destId="{918656AF-E814-4A6B-8823-A55674B16013}" srcOrd="0" destOrd="0" presId="urn:microsoft.com/office/officeart/2005/8/layout/radial4"/>
    <dgm:cxn modelId="{CF6BFD58-4366-4BE8-9E3D-2260FC61CEAA}" type="presOf" srcId="{75BEF083-8BF9-4ECD-9CE1-134ACE5D2F00}" destId="{F63FC0A3-2A3F-48BF-A0CB-B8E58BFEA82F}" srcOrd="0" destOrd="0" presId="urn:microsoft.com/office/officeart/2005/8/layout/radial4"/>
    <dgm:cxn modelId="{F49634C6-DAA7-4284-8C89-C2FA3F821B29}" type="presOf" srcId="{DB50B6D9-2821-4B34-A04D-036ABF77F695}" destId="{B8AE567E-B634-46E6-8487-728D7AC687BD}" srcOrd="0" destOrd="0" presId="urn:microsoft.com/office/officeart/2005/8/layout/radial4"/>
    <dgm:cxn modelId="{2414E2F5-BB63-41F3-98AF-F439271B474D}" type="presParOf" srcId="{B8AE567E-B634-46E6-8487-728D7AC687BD}" destId="{918656AF-E814-4A6B-8823-A55674B16013}" srcOrd="0" destOrd="0" presId="urn:microsoft.com/office/officeart/2005/8/layout/radial4"/>
    <dgm:cxn modelId="{DE679F0D-5863-4F1D-B17D-4EDB687FCA36}" type="presParOf" srcId="{B8AE567E-B634-46E6-8487-728D7AC687BD}" destId="{89BC1778-3303-4FF5-A1BB-E75E5DCFC8A1}" srcOrd="1" destOrd="0" presId="urn:microsoft.com/office/officeart/2005/8/layout/radial4"/>
    <dgm:cxn modelId="{8D188DB9-0EE3-48B2-BF03-C69AEDFEDCFE}" type="presParOf" srcId="{B8AE567E-B634-46E6-8487-728D7AC687BD}" destId="{56956335-E8F0-40F1-ACB5-D29361BF4703}" srcOrd="2" destOrd="0" presId="urn:microsoft.com/office/officeart/2005/8/layout/radial4"/>
    <dgm:cxn modelId="{72DB48CC-3097-4B8C-BEF0-1FC04F9C4264}" type="presParOf" srcId="{B8AE567E-B634-46E6-8487-728D7AC687BD}" destId="{F63FC0A3-2A3F-48BF-A0CB-B8E58BFEA82F}" srcOrd="3" destOrd="0" presId="urn:microsoft.com/office/officeart/2005/8/layout/radial4"/>
    <dgm:cxn modelId="{F9F5DB5D-EE64-40B0-AF5C-75CD83FC60F4}" type="presParOf" srcId="{B8AE567E-B634-46E6-8487-728D7AC687BD}" destId="{504EFAF8-2EBC-4505-B14B-3BD1321644B5}" srcOrd="4" destOrd="0" presId="urn:microsoft.com/office/officeart/2005/8/layout/radial4"/>
    <dgm:cxn modelId="{259AADF6-3DDE-4C4B-9965-566409F9959E}" type="presParOf" srcId="{B8AE567E-B634-46E6-8487-728D7AC687BD}" destId="{41C31AAC-53E7-4347-B646-BCFF0876255A}" srcOrd="5" destOrd="0" presId="urn:microsoft.com/office/officeart/2005/8/layout/radial4"/>
    <dgm:cxn modelId="{88B9D487-45D2-446D-979B-F178878812F1}" type="presParOf" srcId="{B8AE567E-B634-46E6-8487-728D7AC687BD}" destId="{791BB64D-4DE0-41C3-A8E7-87B2613237BA}"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2560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560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2560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52C81347-F499-4826-81E9-B62659454182}" type="slidenum">
              <a:rPr lang="en-US" altLang="en-US"/>
              <a:pPr>
                <a:defRPr/>
              </a:pPr>
              <a:t>‹#›</a:t>
            </a:fld>
            <a:endParaRPr lang="en-US" altLang="en-US"/>
          </a:p>
        </p:txBody>
      </p:sp>
    </p:spTree>
    <p:extLst>
      <p:ext uri="{BB962C8B-B14F-4D97-AF65-F5344CB8AC3E}">
        <p14:creationId xmlns:p14="http://schemas.microsoft.com/office/powerpoint/2010/main" val="12763519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E54120BA-683D-4D30-A4B4-A4C3B5DC2EEA}" type="slidenum">
              <a:rPr lang="en-US" altLang="en-US"/>
              <a:pPr>
                <a:defRPr/>
              </a:pPr>
              <a:t>‹#›</a:t>
            </a:fld>
            <a:endParaRPr lang="en-US" altLang="en-US"/>
          </a:p>
        </p:txBody>
      </p:sp>
    </p:spTree>
    <p:extLst>
      <p:ext uri="{BB962C8B-B14F-4D97-AF65-F5344CB8AC3E}">
        <p14:creationId xmlns:p14="http://schemas.microsoft.com/office/powerpoint/2010/main" val="37411084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1</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cs typeface="Arial" panose="020B0604020202020204" pitchFamily="34" charset="0"/>
              </a:defRPr>
            </a:lvl1pPr>
            <a:lvl2pPr marL="742950" indent="-285750" eaLnBrk="0" hangingPunct="0">
              <a:defRPr sz="2800">
                <a:solidFill>
                  <a:schemeClr val="tx1"/>
                </a:solidFill>
                <a:latin typeface="Arial" panose="020B0604020202020204" pitchFamily="34" charset="0"/>
                <a:cs typeface="Arial" panose="020B0604020202020204" pitchFamily="34" charset="0"/>
              </a:defRPr>
            </a:lvl2pPr>
            <a:lvl3pPr marL="1143000" indent="-228600" eaLnBrk="0" hangingPunct="0">
              <a:defRPr sz="2800">
                <a:solidFill>
                  <a:schemeClr val="tx1"/>
                </a:solidFill>
                <a:latin typeface="Arial" panose="020B0604020202020204" pitchFamily="34" charset="0"/>
                <a:cs typeface="Arial" panose="020B0604020202020204" pitchFamily="34" charset="0"/>
              </a:defRPr>
            </a:lvl3pPr>
            <a:lvl4pPr marL="1600200" indent="-228600" eaLnBrk="0" hangingPunct="0">
              <a:defRPr sz="2800">
                <a:solidFill>
                  <a:schemeClr val="tx1"/>
                </a:solidFill>
                <a:latin typeface="Arial" panose="020B0604020202020204" pitchFamily="34" charset="0"/>
                <a:cs typeface="Arial" panose="020B0604020202020204" pitchFamily="34" charset="0"/>
              </a:defRPr>
            </a:lvl4pPr>
            <a:lvl5pPr marL="2057400" indent="-228600" eaLnBrk="0" hangingPunct="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15A3983-DC2E-4720-95A6-D333A9AEAA6F}" type="slidenum">
              <a:rPr lang="en-US" sz="1200"/>
              <a:pPr eaLnBrk="1" hangingPunct="1"/>
              <a:t>15</a:t>
            </a:fld>
            <a:endParaRPr 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h-TH" smtClean="0"/>
          </a:p>
        </p:txBody>
      </p:sp>
    </p:spTree>
    <p:extLst>
      <p:ext uri="{BB962C8B-B14F-4D97-AF65-F5344CB8AC3E}">
        <p14:creationId xmlns:p14="http://schemas.microsoft.com/office/powerpoint/2010/main" val="1361285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cs typeface="Arial" panose="020B0604020202020204" pitchFamily="34" charset="0"/>
              </a:defRPr>
            </a:lvl1pPr>
            <a:lvl2pPr marL="742950" indent="-285750" eaLnBrk="0" hangingPunct="0">
              <a:defRPr sz="2800">
                <a:solidFill>
                  <a:schemeClr val="tx1"/>
                </a:solidFill>
                <a:latin typeface="Arial" panose="020B0604020202020204" pitchFamily="34" charset="0"/>
                <a:cs typeface="Arial" panose="020B0604020202020204" pitchFamily="34" charset="0"/>
              </a:defRPr>
            </a:lvl2pPr>
            <a:lvl3pPr marL="1143000" indent="-228600" eaLnBrk="0" hangingPunct="0">
              <a:defRPr sz="2800">
                <a:solidFill>
                  <a:schemeClr val="tx1"/>
                </a:solidFill>
                <a:latin typeface="Arial" panose="020B0604020202020204" pitchFamily="34" charset="0"/>
                <a:cs typeface="Arial" panose="020B0604020202020204" pitchFamily="34" charset="0"/>
              </a:defRPr>
            </a:lvl3pPr>
            <a:lvl4pPr marL="1600200" indent="-228600" eaLnBrk="0" hangingPunct="0">
              <a:defRPr sz="2800">
                <a:solidFill>
                  <a:schemeClr val="tx1"/>
                </a:solidFill>
                <a:latin typeface="Arial" panose="020B0604020202020204" pitchFamily="34" charset="0"/>
                <a:cs typeface="Arial" panose="020B0604020202020204" pitchFamily="34" charset="0"/>
              </a:defRPr>
            </a:lvl4pPr>
            <a:lvl5pPr marL="2057400" indent="-228600" eaLnBrk="0" hangingPunct="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B4CBD441-6648-41FB-B828-2F709CC8F8D5}" type="slidenum">
              <a:rPr lang="en-US" sz="1200"/>
              <a:pPr eaLnBrk="1" hangingPunct="1"/>
              <a:t>16</a:t>
            </a:fld>
            <a:endParaRPr 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h-TH" smtClean="0"/>
          </a:p>
        </p:txBody>
      </p:sp>
    </p:spTree>
    <p:extLst>
      <p:ext uri="{BB962C8B-B14F-4D97-AF65-F5344CB8AC3E}">
        <p14:creationId xmlns:p14="http://schemas.microsoft.com/office/powerpoint/2010/main" val="2639388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cs typeface="Arial" panose="020B0604020202020204" pitchFamily="34" charset="0"/>
              </a:defRPr>
            </a:lvl1pPr>
            <a:lvl2pPr marL="742950" indent="-285750" eaLnBrk="0" hangingPunct="0">
              <a:defRPr sz="2800">
                <a:solidFill>
                  <a:schemeClr val="tx1"/>
                </a:solidFill>
                <a:latin typeface="Arial" panose="020B0604020202020204" pitchFamily="34" charset="0"/>
                <a:cs typeface="Arial" panose="020B0604020202020204" pitchFamily="34" charset="0"/>
              </a:defRPr>
            </a:lvl2pPr>
            <a:lvl3pPr marL="1143000" indent="-228600" eaLnBrk="0" hangingPunct="0">
              <a:defRPr sz="2800">
                <a:solidFill>
                  <a:schemeClr val="tx1"/>
                </a:solidFill>
                <a:latin typeface="Arial" panose="020B0604020202020204" pitchFamily="34" charset="0"/>
                <a:cs typeface="Arial" panose="020B0604020202020204" pitchFamily="34" charset="0"/>
              </a:defRPr>
            </a:lvl3pPr>
            <a:lvl4pPr marL="1600200" indent="-228600" eaLnBrk="0" hangingPunct="0">
              <a:defRPr sz="2800">
                <a:solidFill>
                  <a:schemeClr val="tx1"/>
                </a:solidFill>
                <a:latin typeface="Arial" panose="020B0604020202020204" pitchFamily="34" charset="0"/>
                <a:cs typeface="Arial" panose="020B0604020202020204" pitchFamily="34" charset="0"/>
              </a:defRPr>
            </a:lvl4pPr>
            <a:lvl5pPr marL="2057400" indent="-228600" eaLnBrk="0" hangingPunct="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E64EEA7B-B6A3-445E-95F1-24C889EEDC1E}" type="slidenum">
              <a:rPr lang="en-US" sz="1200"/>
              <a:pPr eaLnBrk="1" hangingPunct="1"/>
              <a:t>18</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h-TH" smtClean="0"/>
          </a:p>
        </p:txBody>
      </p:sp>
    </p:spTree>
    <p:extLst>
      <p:ext uri="{BB962C8B-B14F-4D97-AF65-F5344CB8AC3E}">
        <p14:creationId xmlns:p14="http://schemas.microsoft.com/office/powerpoint/2010/main" val="4104179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952C4E-8990-48E6-B230-C556356003BC}" type="slidenum">
              <a:rPr lang="en-US" altLang="en-US"/>
              <a:pPr>
                <a:spcBef>
                  <a:spcPct val="0"/>
                </a:spcBef>
              </a:pPr>
              <a:t>22</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493280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DD2DCD-C18A-4DB6-871E-F6B801437D97}" type="slidenum">
              <a:rPr lang="en-US" altLang="en-US"/>
              <a:pPr>
                <a:spcBef>
                  <a:spcPct val="0"/>
                </a:spcBef>
              </a:pPr>
              <a:t>23</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833670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354F7E-B5C3-4110-8522-8840CADBC265}" type="slidenum">
              <a:rPr lang="en-US" altLang="en-US"/>
              <a:pPr>
                <a:spcBef>
                  <a:spcPct val="0"/>
                </a:spcBef>
              </a:pPr>
              <a:t>26</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1466138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29</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30</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34</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35</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36</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32A314-43C5-42D4-9588-313149C27674}" type="slidenum">
              <a:rPr lang="en-US" altLang="en-US"/>
              <a:pPr>
                <a:spcBef>
                  <a:spcPct val="0"/>
                </a:spcBef>
              </a:pPr>
              <a:t>38</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3228665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58</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0C918BF-2095-4A1D-B0AC-67F19C9A650E}" type="slidenum">
              <a:rPr lang="en-US" smtClean="0"/>
              <a:pPr/>
              <a:t>60</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th-TH" smtClean="0"/>
          </a:p>
        </p:txBody>
      </p:sp>
    </p:spTree>
    <p:extLst>
      <p:ext uri="{BB962C8B-B14F-4D97-AF65-F5344CB8AC3E}">
        <p14:creationId xmlns:p14="http://schemas.microsoft.com/office/powerpoint/2010/main" val="2502324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61</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67</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68</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69</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70</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71</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72</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73</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74</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2DDC3-B3F4-49C5-844A-91126AFAE0A7}" type="slidenum">
              <a:rPr lang="en-US" altLang="en-US"/>
              <a:pPr>
                <a:spcBef>
                  <a:spcPct val="0"/>
                </a:spcBef>
              </a:pPr>
              <a:t>75</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126392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51302F87-BCB2-414B-8E21-6091E56FFB96}" type="slidenum">
              <a:rPr lang="en-US" smtClean="0"/>
              <a:pPr/>
              <a:t>84</a:t>
            </a:fld>
            <a:endParaRPr lang="en-US"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th-TH" smtClean="0"/>
          </a:p>
        </p:txBody>
      </p:sp>
    </p:spTree>
    <p:extLst>
      <p:ext uri="{BB962C8B-B14F-4D97-AF65-F5344CB8AC3E}">
        <p14:creationId xmlns:p14="http://schemas.microsoft.com/office/powerpoint/2010/main" val="3581980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pic>
        <p:nvPicPr>
          <p:cNvPr id="4" name="Picture 24" descr="bluebackgorund"/>
          <p:cNvPicPr>
            <a:picLocks noChangeAspect="1" noChangeArrowheads="1"/>
          </p:cNvPicPr>
          <p:nvPr/>
        </p:nvPicPr>
        <p:blipFill>
          <a:blip r:embed="rId2">
            <a:extLst>
              <a:ext uri="{28A0092B-C50C-407E-A947-70E740481C1C}">
                <a14:useLocalDpi xmlns:a14="http://schemas.microsoft.com/office/drawing/2010/main" val="0"/>
              </a:ext>
            </a:extLst>
          </a:blip>
          <a:srcRect l="3816" t="1057" r="4581" b="179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1196975"/>
            <a:ext cx="7772400" cy="1470025"/>
          </a:xfrm>
        </p:spPr>
        <p:txBody>
          <a:bodyPr/>
          <a:lstStyle>
            <a:lvl1pPr>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1371600" y="2952750"/>
            <a:ext cx="6400800" cy="1752600"/>
          </a:xfrm>
        </p:spPr>
        <p:txBody>
          <a:bodyPr/>
          <a:lstStyle>
            <a:lvl1pPr marL="0" indent="0" algn="ctr">
              <a:buFontTx/>
              <a:buNone/>
              <a:defRPr/>
            </a:lvl1pPr>
          </a:lstStyle>
          <a:p>
            <a:pPr lvl="0"/>
            <a:r>
              <a:rPr lang="en-US" noProof="0" smtClean="0"/>
              <a:t>Click to edit Master subtitle style</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smtClean="0"/>
            </a:lvl1pPr>
          </a:lstStyle>
          <a:p>
            <a:pPr>
              <a:defRPr/>
            </a:pPr>
            <a:fld id="{72D9F3F8-F33C-43E3-859B-D20CD0E05CF6}" type="slidenum">
              <a:rPr lang="en-US" altLang="en-US"/>
              <a:pPr>
                <a:defRPr/>
              </a:pPr>
              <a:t>‹#›</a:t>
            </a:fld>
            <a:endParaRPr lang="en-US" altLang="en-US"/>
          </a:p>
        </p:txBody>
      </p:sp>
    </p:spTree>
    <p:extLst>
      <p:ext uri="{BB962C8B-B14F-4D97-AF65-F5344CB8AC3E}">
        <p14:creationId xmlns:p14="http://schemas.microsoft.com/office/powerpoint/2010/main" val="4562015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310197-2870-4F15-B82C-94FD3B9E5BBB}" type="slidenum">
              <a:rPr lang="en-US" altLang="en-US"/>
              <a:pPr>
                <a:defRPr/>
              </a:pPr>
              <a:t>‹#›</a:t>
            </a:fld>
            <a:endParaRPr lang="en-US" altLang="en-US"/>
          </a:p>
        </p:txBody>
      </p:sp>
    </p:spTree>
    <p:extLst>
      <p:ext uri="{BB962C8B-B14F-4D97-AF65-F5344CB8AC3E}">
        <p14:creationId xmlns:p14="http://schemas.microsoft.com/office/powerpoint/2010/main" val="303724383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3BFF8D-FC27-4E12-B06E-5E24C899C6AA}" type="slidenum">
              <a:rPr lang="en-US" altLang="en-US"/>
              <a:pPr>
                <a:defRPr/>
              </a:pPr>
              <a:t>‹#›</a:t>
            </a:fld>
            <a:endParaRPr lang="en-US" altLang="en-US"/>
          </a:p>
        </p:txBody>
      </p:sp>
    </p:spTree>
    <p:extLst>
      <p:ext uri="{BB962C8B-B14F-4D97-AF65-F5344CB8AC3E}">
        <p14:creationId xmlns:p14="http://schemas.microsoft.com/office/powerpoint/2010/main" val="65939819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3700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3700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71E637B-D99C-413D-B93E-238FB7956FE6}" type="slidenum">
              <a:rPr lang="en-US" altLang="en-US"/>
              <a:pPr>
                <a:defRPr/>
              </a:pPr>
              <a:t>‹#›</a:t>
            </a:fld>
            <a:endParaRPr lang="en-US" altLang="en-US"/>
          </a:p>
        </p:txBody>
      </p:sp>
    </p:spTree>
    <p:extLst>
      <p:ext uri="{BB962C8B-B14F-4D97-AF65-F5344CB8AC3E}">
        <p14:creationId xmlns:p14="http://schemas.microsoft.com/office/powerpoint/2010/main" val="134728054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0DF0CAE-5797-4FD3-B733-96DF02C46CB9}" type="slidenum">
              <a:rPr lang="en-US" altLang="en-US"/>
              <a:pPr>
                <a:defRPr/>
              </a:pPr>
              <a:t>‹#›</a:t>
            </a:fld>
            <a:endParaRPr lang="en-US" altLang="en-US"/>
          </a:p>
        </p:txBody>
      </p:sp>
    </p:spTree>
    <p:extLst>
      <p:ext uri="{BB962C8B-B14F-4D97-AF65-F5344CB8AC3E}">
        <p14:creationId xmlns:p14="http://schemas.microsoft.com/office/powerpoint/2010/main" val="197227503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67E49B5-F2B1-403B-86A2-A1087E464C78}" type="slidenum">
              <a:rPr lang="en-US" altLang="en-US"/>
              <a:pPr>
                <a:defRPr/>
              </a:pPr>
              <a:t>‹#›</a:t>
            </a:fld>
            <a:endParaRPr lang="en-US" altLang="en-US"/>
          </a:p>
        </p:txBody>
      </p:sp>
    </p:spTree>
    <p:extLst>
      <p:ext uri="{BB962C8B-B14F-4D97-AF65-F5344CB8AC3E}">
        <p14:creationId xmlns:p14="http://schemas.microsoft.com/office/powerpoint/2010/main" val="7006984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58D71F2-6538-45BB-8BAB-FAADE4C452FF}" type="slidenum">
              <a:rPr lang="en-US" altLang="en-US"/>
              <a:pPr>
                <a:defRPr/>
              </a:pPr>
              <a:t>‹#›</a:t>
            </a:fld>
            <a:endParaRPr lang="en-US" altLang="en-US"/>
          </a:p>
        </p:txBody>
      </p:sp>
    </p:spTree>
    <p:extLst>
      <p:ext uri="{BB962C8B-B14F-4D97-AF65-F5344CB8AC3E}">
        <p14:creationId xmlns:p14="http://schemas.microsoft.com/office/powerpoint/2010/main" val="391127927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9903399-A493-42BC-82B2-CF85C0A98A9B}" type="slidenum">
              <a:rPr lang="en-US" altLang="en-US"/>
              <a:pPr>
                <a:defRPr/>
              </a:pPr>
              <a:t>‹#›</a:t>
            </a:fld>
            <a:endParaRPr lang="en-US" altLang="en-US"/>
          </a:p>
        </p:txBody>
      </p:sp>
    </p:spTree>
    <p:extLst>
      <p:ext uri="{BB962C8B-B14F-4D97-AF65-F5344CB8AC3E}">
        <p14:creationId xmlns:p14="http://schemas.microsoft.com/office/powerpoint/2010/main" val="151467437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C6CD88D-4811-40B2-9A5E-08C77C33E7A0}" type="slidenum">
              <a:rPr lang="en-US" altLang="en-US"/>
              <a:pPr>
                <a:defRPr/>
              </a:pPr>
              <a:t>‹#›</a:t>
            </a:fld>
            <a:endParaRPr lang="en-US" altLang="en-US"/>
          </a:p>
        </p:txBody>
      </p:sp>
    </p:spTree>
    <p:extLst>
      <p:ext uri="{BB962C8B-B14F-4D97-AF65-F5344CB8AC3E}">
        <p14:creationId xmlns:p14="http://schemas.microsoft.com/office/powerpoint/2010/main" val="55473222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A2D3AB-39B4-4452-AAE7-7FB2D7C785D1}" type="slidenum">
              <a:rPr lang="en-US" altLang="en-US"/>
              <a:pPr>
                <a:defRPr/>
              </a:pPr>
              <a:t>‹#›</a:t>
            </a:fld>
            <a:endParaRPr lang="en-US" altLang="en-US"/>
          </a:p>
        </p:txBody>
      </p:sp>
    </p:spTree>
    <p:extLst>
      <p:ext uri="{BB962C8B-B14F-4D97-AF65-F5344CB8AC3E}">
        <p14:creationId xmlns:p14="http://schemas.microsoft.com/office/powerpoint/2010/main" val="107062499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0260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026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F7883C-AFF0-4CFB-9887-14FE3220DBC8}" type="slidenum">
              <a:rPr lang="en-US" altLang="en-US"/>
              <a:pPr>
                <a:defRPr/>
              </a:pPr>
              <a:t>‹#›</a:t>
            </a:fld>
            <a:endParaRPr lang="en-US" altLang="en-US"/>
          </a:p>
        </p:txBody>
      </p:sp>
    </p:spTree>
    <p:extLst>
      <p:ext uri="{BB962C8B-B14F-4D97-AF65-F5344CB8AC3E}">
        <p14:creationId xmlns:p14="http://schemas.microsoft.com/office/powerpoint/2010/main" val="708580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57200" y="1600200"/>
            <a:ext cx="8229600" cy="37004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F0FE1A-FB8A-4BC8-ABA1-C1F567D4FFAC}" type="slidenum">
              <a:rPr lang="en-US" altLang="en-US"/>
              <a:pPr>
                <a:defRPr/>
              </a:pPr>
              <a:t>‹#›</a:t>
            </a:fld>
            <a:endParaRPr lang="en-US" altLang="en-US"/>
          </a:p>
        </p:txBody>
      </p:sp>
    </p:spTree>
    <p:extLst>
      <p:ext uri="{BB962C8B-B14F-4D97-AF65-F5344CB8AC3E}">
        <p14:creationId xmlns:p14="http://schemas.microsoft.com/office/powerpoint/2010/main" val="80297657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A3A999-AAE1-4B78-841A-2096A310CFE0}" type="slidenum">
              <a:rPr lang="en-US" altLang="en-US"/>
              <a:pPr>
                <a:defRPr/>
              </a:pPr>
              <a:t>‹#›</a:t>
            </a:fld>
            <a:endParaRPr lang="en-US" altLang="en-US"/>
          </a:p>
        </p:txBody>
      </p:sp>
    </p:spTree>
    <p:extLst>
      <p:ext uri="{BB962C8B-B14F-4D97-AF65-F5344CB8AC3E}">
        <p14:creationId xmlns:p14="http://schemas.microsoft.com/office/powerpoint/2010/main" val="66627604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8" descr="bluebackgorund"/>
          <p:cNvPicPr>
            <a:picLocks noChangeAspect="1" noChangeArrowheads="1"/>
          </p:cNvPicPr>
          <p:nvPr/>
        </p:nvPicPr>
        <p:blipFill>
          <a:blip r:embed="rId15">
            <a:extLst>
              <a:ext uri="{28A0092B-C50C-407E-A947-70E740481C1C}">
                <a14:useLocalDpi xmlns:a14="http://schemas.microsoft.com/office/drawing/2010/main" val="0"/>
              </a:ext>
            </a:extLst>
          </a:blip>
          <a:srcRect l="3816" t="1057" r="4581" b="179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3"/>
          <p:cNvSpPr>
            <a:spLocks noGrp="1" noChangeArrowheads="1"/>
          </p:cNvSpPr>
          <p:nvPr>
            <p:ph type="body" idx="1"/>
          </p:nvPr>
        </p:nvSpPr>
        <p:spPr bwMode="auto">
          <a:xfrm>
            <a:off x="457200" y="1600200"/>
            <a:ext cx="8229600" cy="370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C6F2734D-480E-47C1-8598-5032E4EC40A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89"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diagramLayout" Target="../diagrams/layout1.xml"/><Relationship Id="rId7" Type="http://schemas.openxmlformats.org/officeDocument/2006/relationships/hyperlink" Target="http://www.google.co.th/url?sa=i&amp;rct=j&amp;q=&amp;esrc=s&amp;source=images&amp;cd=&amp;cad=rja&amp;uact=8&amp;ved=0CAcQjRxqFQoTCO72xaT43sYCFVNtjgodT28D8Q&amp;url=http://www.theguardian.com/sustainable-business/systems-thinking-sustainable-transformation&amp;ei=8kOnVe61ONPauQTP3o2IDw&amp;bvm=bv.97949915,d.c2E&amp;psig=AFQjCNFDNAN42voK1iXVTaLBaCjHu3BcHQ&amp;ust=1437111602786388" TargetMode="Externa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hyperlink" Target="http://www.google.co.th/url?sa=i&amp;rct=j&amp;q=&amp;esrc=s&amp;source=images&amp;cd=&amp;cad=rja&amp;uact=8&amp;ved=0CAcQjRxqFQoTCJXEu4GejscCFdjUjgodHiEIVA&amp;url=http://sikokimo.deviantart.com/art/Positive-Thinking-180023060&amp;ei=vQ_AVdXxJNipuwSewqCgBQ&amp;bvm=bv.99261572,d.c2E&amp;psig=AFQjCNHIg-LhVZLhMkz7Q-aougTyrvPdiQ&amp;ust=1438736562829091"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42.jpe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www.google.co.th/url?sa=i&amp;rct=j&amp;q=&amp;esrc=s&amp;source=images&amp;cd=&amp;cad=rja&amp;uact=8&amp;ved=0CAcQjRxqFQoTCJuxzemNjccCFUkDjgodzMUDNQ&amp;url=http://www.rikvin.com/blog/singapore-to-develop-productivity-index-for-smes/&amp;ei=jHi_VZu7NMmGuATMi4-oAw&amp;bvm=bv.99261572,d.c2E&amp;psig=AFQjCNHwIRDTnRrDdD6JiFiHA1gqZSp4vg&amp;ust=1438697468518238" TargetMode="External"/><Relationship Id="rId2" Type="http://schemas.openxmlformats.org/officeDocument/2006/relationships/image" Target="../media/image46.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33.xml.rels><?xml version="1.0" encoding="UTF-8" standalone="yes"?>
<Relationships xmlns="http://schemas.openxmlformats.org/package/2006/relationships"><Relationship Id="rId3" Type="http://schemas.openxmlformats.org/officeDocument/2006/relationships/hyperlink" Target="http://careerrocketeer.com/2014/10/overcome-job-search-depression-holidays.html" TargetMode="External"/><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34.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52.jpeg"/></Relationships>
</file>

<file path=ppt/slides/_rels/slide35.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jpeg"/></Relationships>
</file>

<file path=ppt/slides/_rels/slide50.xml.rels><?xml version="1.0" encoding="UTF-8" standalone="yes"?>
<Relationships xmlns="http://schemas.openxmlformats.org/package/2006/relationships"><Relationship Id="rId3" Type="http://schemas.openxmlformats.org/officeDocument/2006/relationships/hyperlink" Target="http://www.google.co.th/url?sa=i&amp;rct=j&amp;q=&amp;esrc=s&amp;source=images&amp;cd=&amp;cad=rja&amp;uact=8&amp;ved=0CAcQjRxqFQoTCNKuluqTjccCFZdzjgodT28PCA&amp;url=http://www.elvesblog.com/how-to-change-your-attitude/&amp;ei=2H6_VdLiKJfnuQTP3r1A&amp;bvm=bv.99261572,d.c2E&amp;psig=AFQjCNGXlTM_ENEAk1THHBzM4PunXeQHrA&amp;ust=1438699522608565" TargetMode="External"/><Relationship Id="rId2" Type="http://schemas.openxmlformats.org/officeDocument/2006/relationships/image" Target="../media/image70.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71.jpeg"/></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5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hyperlink" Target="http://www.google.co.th/url?sa=i&amp;rct=j&amp;q=&amp;esrc=s&amp;source=images&amp;cd=&amp;cad=rja&amp;uact=8&amp;ved=0CAcQjRxqFQoTCIHXx53ViscCFQYIjgodLGgJsw&amp;url=http://freefictiondaily.tumblr.com/post/120938105619/what-paulo-coelho-just-did-will-blow-your-mind&amp;ei=xTC-VcHgH4aQuASs0KWYCw&amp;bvm=bv.99261572,d.c2E&amp;psig=AFQjCNGH4hRdhmXLwRpxQqjIPndcl6aCvA&amp;ust=1438613777404777" TargetMode="External"/><Relationship Id="rId4" Type="http://schemas.microsoft.com/office/2007/relationships/hdphoto" Target="../media/hdphoto3.wdp"/></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g"/><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82.jpeg"/></Relationships>
</file>

<file path=ppt/slides/_rels/slide5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57.xml.rels><?xml version="1.0" encoding="UTF-8" standalone="yes"?>
<Relationships xmlns="http://schemas.openxmlformats.org/package/2006/relationships"><Relationship Id="rId3" Type="http://schemas.openxmlformats.org/officeDocument/2006/relationships/hyperlink" Target="https://www.upout.com/sf/contest/new-living-expo-special-event-neal-donald-walsch-march-15" TargetMode="External"/><Relationship Id="rId2" Type="http://schemas.openxmlformats.org/officeDocument/2006/relationships/image" Target="../media/image89.jpeg"/><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5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93.jpeg"/><Relationship Id="rId5" Type="http://schemas.openxmlformats.org/officeDocument/2006/relationships/hyperlink" Target="Choup/Inspiring%20video%20on%20Positive%20Attitude.mp4" TargetMode="External"/><Relationship Id="rId4" Type="http://schemas.openxmlformats.org/officeDocument/2006/relationships/image" Target="../media/image92.jpeg"/></Relationships>
</file>

<file path=ppt/slides/_rels/slide5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7.jpeg"/></Relationships>
</file>

<file path=ppt/slides/_rels/slide62.xml.rels><?xml version="1.0" encoding="UTF-8" standalone="yes"?>
<Relationships xmlns="http://schemas.openxmlformats.org/package/2006/relationships"><Relationship Id="rId3" Type="http://schemas.openxmlformats.org/officeDocument/2006/relationships/hyperlink" Target="http://www.google.co.th/url?sa=i&amp;rct=j&amp;q=&amp;esrc=s&amp;source=images&amp;cd=&amp;cad=rja&amp;uact=8&amp;ved=&amp;url=http://lifepages.jp/piratesofthecaribbean5-4430&amp;ei=WLXBVfWkKsSwuASVqJOABA&amp;bvm=bv.99261572,d.c2E&amp;psig=AFQjCNFc5vmUWF-DJvbs98QCuzdejw4vhQ&amp;ust=1438844633083452" TargetMode="External"/><Relationship Id="rId2" Type="http://schemas.openxmlformats.org/officeDocument/2006/relationships/image" Target="../media/image98.jpeg"/><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6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hyperlink" Target="http://www.google.co.th/url?sa=i&amp;rct=j&amp;q=&amp;esrc=s&amp;source=images&amp;cd=&amp;cad=rja&amp;uact=8&amp;ved=0CAcQjRxqFQoTCMmc-J6DgMcCFZIfjgodMpYAXw&amp;url=http://i-cias.com/e.o/camel.htm&amp;ei=n5y4VYnRE5K_uASyrIL4BQ&amp;bvm=bv.98717601,d.c2E&amp;psig=AFQjCNFg59I3weOwpOCTHzjaW6arXDvKKA&amp;ust=1438247474164330"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05.jpeg"/></Relationships>
</file>

<file path=ppt/slides/_rels/slide6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08.png"/><Relationship Id="rId4" Type="http://schemas.openxmlformats.org/officeDocument/2006/relationships/image" Target="../media/image107.jpeg"/></Relationships>
</file>

<file path=ppt/slides/_rels/slide69.xml.rels><?xml version="1.0" encoding="UTF-8" standalone="yes"?>
<Relationships xmlns="http://schemas.openxmlformats.org/package/2006/relationships"><Relationship Id="rId3" Type="http://schemas.openxmlformats.org/officeDocument/2006/relationships/hyperlink" Target="http://www.newsinmind.com/wp/wp-content/uploads/2012/04/bigstockphoto_Man_In_Depression_5432510.jpg"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10.jpeg"/><Relationship Id="rId4" Type="http://schemas.openxmlformats.org/officeDocument/2006/relationships/image" Target="../media/image109.jpeg"/></Relationships>
</file>

<file path=ppt/slides/_rels/slide7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7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14.jpeg"/></Relationships>
</file>

<file path=ppt/slides/_rels/slide7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16.png"/></Relationships>
</file>

<file path=ppt/slides/_rels/slide7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18.jpeg"/></Relationships>
</file>

<file path=ppt/slides/_rels/slide7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121.jpeg"/><Relationship Id="rId4" Type="http://schemas.openxmlformats.org/officeDocument/2006/relationships/image" Target="../media/image120.jpeg"/></Relationships>
</file>

<file path=ppt/slides/_rels/slide7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123.jpeg"/></Relationships>
</file>

<file path=ppt/slides/_rels/slide7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7.xml"/><Relationship Id="rId4" Type="http://schemas.openxmlformats.org/officeDocument/2006/relationships/image" Target="../media/image126.jpeg"/></Relationships>
</file>

<file path=ppt/slides/_rels/slide7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png"/><Relationship Id="rId1" Type="http://schemas.openxmlformats.org/officeDocument/2006/relationships/slideLayout" Target="../slideLayouts/slideLayout1.xml"/><Relationship Id="rId6" Type="http://schemas.openxmlformats.org/officeDocument/2006/relationships/image" Target="../media/image131.png"/><Relationship Id="rId5" Type="http://schemas.openxmlformats.org/officeDocument/2006/relationships/image" Target="../media/image130.jpeg"/><Relationship Id="rId4" Type="http://schemas.openxmlformats.org/officeDocument/2006/relationships/image" Target="../media/image129.jpeg"/></Relationships>
</file>

<file path=ppt/slides/_rels/slide78.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7.xml"/><Relationship Id="rId5" Type="http://schemas.openxmlformats.org/officeDocument/2006/relationships/image" Target="../media/image135.jpeg"/><Relationship Id="rId4" Type="http://schemas.openxmlformats.org/officeDocument/2006/relationships/image" Target="../media/image134.jpeg"/></Relationships>
</file>

<file path=ppt/slides/_rels/slide7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6.jpeg"/><Relationship Id="rId1" Type="http://schemas.openxmlformats.org/officeDocument/2006/relationships/slideLayout" Target="../slideLayouts/slideLayout7.xml"/><Relationship Id="rId5" Type="http://schemas.openxmlformats.org/officeDocument/2006/relationships/image" Target="../media/image137.jpeg"/><Relationship Id="rId4" Type="http://schemas.openxmlformats.org/officeDocument/2006/relationships/hyperlink" Target="http://www.google.co.th/url?sa=i&amp;rct=j&amp;q=&amp;esrc=s&amp;source=images&amp;cd=&amp;cad=rja&amp;uact=8&amp;ved=0CAcQjRxqFQoTCInHttO1kccCFYiPjgodfxQMKQ&amp;url=http://mmcneil.com/2013/11/the-failure-of-not-failing/&amp;ei=LrvBVYn4K4ifugT_qLDIAg&amp;bvm=bv.99261572,d.c2E&amp;psig=AFQjCNFu18Ig1C3CoYGgKoRdr_bGoJEvKw&amp;ust=1438846067528117" TargetMode="External"/></Relationships>
</file>

<file path=ppt/slides/_rels/slide80.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image" Target="../media/image140.jpg"/><Relationship Id="rId1" Type="http://schemas.openxmlformats.org/officeDocument/2006/relationships/slideLayout" Target="../slideLayouts/slideLayout7.xml"/><Relationship Id="rId4" Type="http://schemas.openxmlformats.org/officeDocument/2006/relationships/image" Target="../media/image142.gif"/></Relationships>
</file>

<file path=ppt/slides/_rels/slide83.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44.gif"/><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46.jpeg"/><Relationship Id="rId5" Type="http://schemas.openxmlformats.org/officeDocument/2006/relationships/image" Target="../media/image145.jpeg"/><Relationship Id="rId4" Type="http://schemas.openxmlformats.org/officeDocument/2006/relationships/hyperlink" Target="Teamwork%20-%20Minions%20-%20Despicable%20Me.mp4" TargetMode="External"/></Relationships>
</file>

<file path=ppt/slides/_rels/slide85.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slideLayout" Target="../slideLayouts/slideLayout7.xml"/><Relationship Id="rId5" Type="http://schemas.openxmlformats.org/officeDocument/2006/relationships/image" Target="../media/image154.jpeg"/><Relationship Id="rId4" Type="http://schemas.openxmlformats.org/officeDocument/2006/relationships/image" Target="../media/image153.jpeg"/></Relationships>
</file>

<file path=ppt/slides/_rels/slide89.xml.rels><?xml version="1.0" encoding="UTF-8" standalone="yes"?>
<Relationships xmlns="http://schemas.openxmlformats.org/package/2006/relationships"><Relationship Id="rId3" Type="http://schemas.openxmlformats.org/officeDocument/2006/relationships/image" Target="../media/image155.gif"/><Relationship Id="rId2" Type="http://schemas.openxmlformats.org/officeDocument/2006/relationships/hyperlink" Target="http://iamkenneth.com/page/12/" TargetMode="Externa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156.jpeg"/><Relationship Id="rId4" Type="http://schemas.openxmlformats.org/officeDocument/2006/relationships/hyperlink" Target="http://www.google.co.th/url?sa=i&amp;rct=j&amp;q=&amp;esrc=s&amp;source=images&amp;cd=&amp;cad=rja&amp;uact=8&amp;ved=0CAcQjRxqFQoTCMariazLkccCFQUIjgod-5kNJg&amp;url=http://www.liveluvcreate.com/image/happiest_people-306154.html&amp;ei=7dHBVYaBL4WQuAT7s7awAg&amp;bvm=bv.99261572,d.c2E&amp;psig=AFQjCNFnrwNHd7Too1eHAwvBLF2Ix-zPqw&amp;ust=1438851892179076"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Choup/Life%20is%20Like%20a%20Cup%20of%20Coffee.mp4" TargetMode="External"/><Relationship Id="rId2" Type="http://schemas.openxmlformats.org/officeDocument/2006/relationships/image" Target="../media/image157.png"/><Relationship Id="rId1" Type="http://schemas.openxmlformats.org/officeDocument/2006/relationships/slideLayout" Target="../slideLayouts/slideLayout7.xml"/><Relationship Id="rId4" Type="http://schemas.openxmlformats.org/officeDocument/2006/relationships/image" Target="../media/image158.png"/></Relationships>
</file>

<file path=ppt/slides/_rels/slide9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hyperlink" Target="https://www.google.co.th/url?sa=i&amp;rct=j&amp;q=&amp;esrc=s&amp;source=images&amp;cd=&amp;cad=rja&amp;uact=8&amp;ved=0ahUKEwj-wYCTmurLAhUEB44KHZU1AOAQjRwIBw&amp;url=https://twitter.com/adeeelhaider/status/545423580507283456&amp;bvm=bv.118443451,d.c2E&amp;psig=AFQjCNGwxBcBcDrCR3J0wotpu_hLSSLnYA&amp;ust=1459488810831660"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lawyerist.com/lawyerist/wp-content/uploads/2014/02/mentally-ill-clien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404664"/>
            <a:ext cx="8811960" cy="61693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79712" y="980728"/>
            <a:ext cx="6643734" cy="4154984"/>
          </a:xfrm>
          <a:prstGeom prst="rect">
            <a:avLst/>
          </a:prstGeom>
          <a:noFill/>
        </p:spPr>
        <p:txBody>
          <a:bodyPr wrap="square" rtlCol="0">
            <a:spAutoFit/>
          </a:bodyPr>
          <a:lstStyle/>
          <a:p>
            <a:pPr algn="r"/>
            <a:r>
              <a:rPr lang="th-TH" sz="8800" dirty="0" smtClean="0">
                <a:ln w="18415" cmpd="sng">
                  <a:solidFill>
                    <a:srgbClr val="FFFFFF"/>
                  </a:solidFill>
                  <a:prstDash val="solid"/>
                </a:ln>
                <a:solidFill>
                  <a:srgbClr val="FFFFFF"/>
                </a:solidFill>
                <a:effectLst>
                  <a:glow rad="63500">
                    <a:srgbClr val="000000"/>
                  </a:glow>
                  <a:outerShdw blurRad="63500" dir="3600000" algn="tl" rotWithShape="0">
                    <a:srgbClr val="000000">
                      <a:alpha val="70000"/>
                    </a:srgbClr>
                  </a:outerShdw>
                </a:effectLst>
                <a:latin typeface="CordiaUPC" pitchFamily="34" charset="-34"/>
                <a:cs typeface="CordiaUPC" pitchFamily="34" charset="-34"/>
              </a:rPr>
              <a:t>พลิกมุมคิด</a:t>
            </a:r>
          </a:p>
          <a:p>
            <a:pPr algn="r"/>
            <a:r>
              <a:rPr lang="th-TH" sz="8800" dirty="0" smtClean="0">
                <a:ln w="18415" cmpd="sng">
                  <a:solidFill>
                    <a:srgbClr val="FFFFFF"/>
                  </a:solidFill>
                  <a:prstDash val="solid"/>
                </a:ln>
                <a:solidFill>
                  <a:srgbClr val="FFFFFF"/>
                </a:solidFill>
                <a:effectLst>
                  <a:glow rad="63500">
                    <a:srgbClr val="000000"/>
                  </a:glow>
                  <a:outerShdw blurRad="63500" dir="3600000" algn="tl" rotWithShape="0">
                    <a:srgbClr val="000000">
                      <a:alpha val="70000"/>
                    </a:srgbClr>
                  </a:outerShdw>
                </a:effectLst>
                <a:latin typeface="CordiaUPC" pitchFamily="34" charset="-34"/>
                <a:cs typeface="CordiaUPC" pitchFamily="34" charset="-34"/>
              </a:rPr>
              <a:t>พิชิตงาน</a:t>
            </a:r>
          </a:p>
          <a:p>
            <a:pPr algn="r"/>
            <a:r>
              <a:rPr lang="th-TH" sz="8800" dirty="0" smtClean="0">
                <a:ln w="18415" cmpd="sng">
                  <a:solidFill>
                    <a:srgbClr val="FFFFFF"/>
                  </a:solidFill>
                  <a:prstDash val="solid"/>
                </a:ln>
                <a:solidFill>
                  <a:srgbClr val="FFFFFF"/>
                </a:solidFill>
                <a:effectLst>
                  <a:glow rad="63500">
                    <a:srgbClr val="000000"/>
                  </a:glow>
                  <a:outerShdw blurRad="63500" dir="3600000" algn="tl" rotWithShape="0">
                    <a:srgbClr val="000000">
                      <a:alpha val="70000"/>
                    </a:srgbClr>
                  </a:outerShdw>
                </a:effectLst>
                <a:latin typeface="CordiaUPC" pitchFamily="34" charset="-34"/>
                <a:cs typeface="CordiaUPC" pitchFamily="34" charset="-34"/>
              </a:rPr>
              <a:t>เพื่อความสำเร็จ  </a:t>
            </a:r>
          </a:p>
        </p:txBody>
      </p:sp>
      <p:sp>
        <p:nvSpPr>
          <p:cNvPr id="4" name="TextBox 3"/>
          <p:cNvSpPr txBox="1"/>
          <p:nvPr/>
        </p:nvSpPr>
        <p:spPr>
          <a:xfrm>
            <a:off x="271470" y="6021288"/>
            <a:ext cx="2500330" cy="523220"/>
          </a:xfrm>
          <a:prstGeom prst="rect">
            <a:avLst/>
          </a:prstGeom>
          <a:noFill/>
        </p:spPr>
        <p:txBody>
          <a:bodyPr wrap="square" rtlCol="0">
            <a:spAutoFit/>
          </a:bodyPr>
          <a:lstStyle/>
          <a:p>
            <a:r>
              <a:rPr lang="en-US" sz="2400" dirty="0" smtClean="0">
                <a:ln w="18415" cmpd="sng">
                  <a:solidFill>
                    <a:srgbClr val="FFFFFF"/>
                  </a:solidFill>
                  <a:prstDash val="solid"/>
                </a:ln>
                <a:solidFill>
                  <a:srgbClr val="FFFFFF"/>
                </a:solidFill>
                <a:effectLst>
                  <a:glow rad="63500">
                    <a:srgbClr val="000000"/>
                  </a:glow>
                  <a:outerShdw blurRad="63500" dir="3600000" algn="tl" rotWithShape="0">
                    <a:srgbClr val="000000">
                      <a:alpha val="70000"/>
                    </a:srgbClr>
                  </a:outerShdw>
                </a:effectLst>
              </a:rPr>
              <a:t>31</a:t>
            </a:r>
            <a:r>
              <a:rPr lang="th-TH" sz="2400" dirty="0" smtClean="0">
                <a:ln w="18415" cmpd="sng">
                  <a:solidFill>
                    <a:srgbClr val="FFFFFF"/>
                  </a:solidFill>
                  <a:prstDash val="solid"/>
                </a:ln>
                <a:solidFill>
                  <a:srgbClr val="FFFFFF"/>
                </a:solidFill>
                <a:effectLst>
                  <a:glow rad="63500">
                    <a:srgbClr val="000000"/>
                  </a:glow>
                  <a:outerShdw blurRad="63500" dir="3600000" algn="tl" rotWithShape="0">
                    <a:srgbClr val="000000">
                      <a:alpha val="70000"/>
                    </a:srgbClr>
                  </a:outerShdw>
                </a:effectLst>
              </a:rPr>
              <a:t> มีนาคม</a:t>
            </a:r>
            <a:r>
              <a:rPr lang="th-TH" sz="2800" dirty="0" smtClean="0">
                <a:ln w="18415" cmpd="sng">
                  <a:solidFill>
                    <a:srgbClr val="FFFFFF"/>
                  </a:solidFill>
                  <a:prstDash val="solid"/>
                </a:ln>
                <a:solidFill>
                  <a:srgbClr val="FFFFFF"/>
                </a:solidFill>
                <a:effectLst>
                  <a:glow rad="63500">
                    <a:srgbClr val="000000"/>
                  </a:glow>
                  <a:outerShdw blurRad="63500" dir="3600000" algn="tl" rotWithShape="0">
                    <a:srgbClr val="000000">
                      <a:alpha val="70000"/>
                    </a:srgbClr>
                  </a:outerShdw>
                </a:effectLst>
              </a:rPr>
              <a:t> </a:t>
            </a:r>
            <a:r>
              <a:rPr lang="en-US" sz="2400" dirty="0" smtClean="0">
                <a:ln w="18415" cmpd="sng">
                  <a:solidFill>
                    <a:srgbClr val="FFFFFF"/>
                  </a:solidFill>
                  <a:prstDash val="solid"/>
                </a:ln>
                <a:solidFill>
                  <a:srgbClr val="FFFFFF"/>
                </a:solidFill>
                <a:effectLst>
                  <a:glow rad="63500">
                    <a:srgbClr val="000000"/>
                  </a:glow>
                  <a:outerShdw blurRad="63500" dir="3600000" algn="tl" rotWithShape="0">
                    <a:srgbClr val="000000">
                      <a:alpha val="70000"/>
                    </a:srgbClr>
                  </a:outerShdw>
                </a:effectLst>
              </a:rPr>
              <a:t>255</a:t>
            </a:r>
            <a:r>
              <a:rPr lang="en-US" sz="2400" dirty="0">
                <a:ln w="18415" cmpd="sng">
                  <a:solidFill>
                    <a:srgbClr val="FFFFFF"/>
                  </a:solidFill>
                  <a:prstDash val="solid"/>
                </a:ln>
                <a:solidFill>
                  <a:srgbClr val="FFFFFF"/>
                </a:solidFill>
                <a:effectLst>
                  <a:glow rad="63500">
                    <a:srgbClr val="000000"/>
                  </a:glow>
                  <a:outerShdw blurRad="63500" dir="3600000" algn="tl" rotWithShape="0">
                    <a:srgbClr val="000000">
                      <a:alpha val="70000"/>
                    </a:srgbClr>
                  </a:outerShdw>
                </a:effectLst>
              </a:rPr>
              <a:t>9</a:t>
            </a:r>
            <a:endParaRPr lang="th-TH" sz="2400" dirty="0">
              <a:ln w="18415" cmpd="sng">
                <a:solidFill>
                  <a:srgbClr val="FFFFFF"/>
                </a:solidFill>
                <a:prstDash val="solid"/>
              </a:ln>
              <a:solidFill>
                <a:srgbClr val="FFFFFF"/>
              </a:solidFill>
              <a:effectLst>
                <a:glow rad="63500">
                  <a:srgbClr val="000000"/>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58841926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sharpenSoften amount="54000"/>
                    </a14:imgEffect>
                    <a14:imgEffect>
                      <a14:brightnessContrast bright="-8000" contrast="35000"/>
                    </a14:imgEffect>
                  </a14:imgLayer>
                </a14:imgProps>
              </a:ext>
              <a:ext uri="{28A0092B-C50C-407E-A947-70E740481C1C}">
                <a14:useLocalDpi xmlns:a14="http://schemas.microsoft.com/office/drawing/2010/main" val="0"/>
              </a:ext>
            </a:extLst>
          </a:blip>
          <a:srcRect b="7652"/>
          <a:stretch/>
        </p:blipFill>
        <p:spPr>
          <a:xfrm>
            <a:off x="539551" y="908720"/>
            <a:ext cx="8081539" cy="49685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054931723"/>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quotes.lifehack.org/media/quotes/quote-Charles-R.-Swindoll-life-is-10-what-happens-to-you-12522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76672"/>
            <a:ext cx="8424936" cy="4313567"/>
          </a:xfrm>
          <a:prstGeom prst="rect">
            <a:avLst/>
          </a:prstGeom>
          <a:solidFill>
            <a:schemeClr val="bg2">
              <a:lumMod val="50000"/>
            </a:schemeClr>
          </a:solidFill>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sp>
        <p:nvSpPr>
          <p:cNvPr id="2" name="TextBox 1"/>
          <p:cNvSpPr txBox="1"/>
          <p:nvPr/>
        </p:nvSpPr>
        <p:spPr>
          <a:xfrm>
            <a:off x="3635896" y="3573016"/>
            <a:ext cx="1656184" cy="369332"/>
          </a:xfrm>
          <a:prstGeom prst="rect">
            <a:avLst/>
          </a:prstGeom>
          <a:solidFill>
            <a:srgbClr val="080808"/>
          </a:solidFill>
        </p:spPr>
        <p:txBody>
          <a:bodyPr wrap="square" rtlCol="0">
            <a:spAutoFit/>
          </a:bodyPr>
          <a:lstStyle/>
          <a:p>
            <a:endParaRPr lang="th-TH"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862247"/>
            <a:ext cx="2699792" cy="1799861"/>
          </a:xfrm>
          <a:prstGeom prst="rect">
            <a:avLst/>
          </a:prstGeom>
          <a:ln>
            <a:noFill/>
          </a:ln>
          <a:effectLst>
            <a:softEdge rad="112500"/>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5736" y="4869160"/>
            <a:ext cx="2699792" cy="1799861"/>
          </a:xfrm>
          <a:prstGeom prst="rect">
            <a:avLst/>
          </a:prstGeom>
          <a:ln>
            <a:noFill/>
          </a:ln>
          <a:effectLst>
            <a:softEdge rad="112500"/>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0480" y="4869499"/>
            <a:ext cx="2699792" cy="1799861"/>
          </a:xfrm>
          <a:prstGeom prst="rect">
            <a:avLst/>
          </a:prstGeom>
          <a:ln>
            <a:noFill/>
          </a:ln>
          <a:effectLst>
            <a:softEdge rad="112500"/>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8712" y="4869160"/>
            <a:ext cx="2699792" cy="1799861"/>
          </a:xfrm>
          <a:prstGeom prst="rect">
            <a:avLst/>
          </a:prstGeom>
          <a:ln>
            <a:noFill/>
          </a:ln>
          <a:effectLst>
            <a:softEdge rad="112500"/>
          </a:effectLst>
        </p:spPr>
      </p:pic>
    </p:spTree>
    <p:extLst>
      <p:ext uri="{BB962C8B-B14F-4D97-AF65-F5344CB8AC3E}">
        <p14:creationId xmlns:p14="http://schemas.microsoft.com/office/powerpoint/2010/main" val="171767166"/>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367" y="692696"/>
            <a:ext cx="8245266" cy="54726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4507745"/>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11560" y="1460671"/>
            <a:ext cx="2448272" cy="1198485"/>
          </a:xfrm>
          <a:prstGeom prst="rect">
            <a:avLst/>
          </a:prstGeom>
          <a:solidFill>
            <a:schemeClr val="tx1">
              <a:lumMod val="75000"/>
            </a:schemeClr>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เพิ่มประสิทธิภาพ</a:t>
            </a:r>
          </a:p>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และประสิทธิผล</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3" name="Rectangle 2"/>
          <p:cNvSpPr txBox="1">
            <a:spLocks noChangeArrowheads="1"/>
          </p:cNvSpPr>
          <p:nvPr/>
        </p:nvSpPr>
        <p:spPr bwMode="auto">
          <a:xfrm>
            <a:off x="351867" y="4209526"/>
            <a:ext cx="2448272" cy="1198485"/>
          </a:xfrm>
          <a:prstGeom prst="rect">
            <a:avLst/>
          </a:prstGeom>
          <a:solidFill>
            <a:srgbClr val="996633"/>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ปรับตัวต่อการเปลี่ยนแปลงได้</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4" name="Rectangle 2"/>
          <p:cNvSpPr txBox="1">
            <a:spLocks noChangeArrowheads="1"/>
          </p:cNvSpPr>
          <p:nvPr/>
        </p:nvSpPr>
        <p:spPr bwMode="auto">
          <a:xfrm>
            <a:off x="3491880" y="1461120"/>
            <a:ext cx="2736304" cy="1198485"/>
          </a:xfrm>
          <a:prstGeom prst="rect">
            <a:avLst/>
          </a:prstGeom>
          <a:solidFill>
            <a:srgbClr val="7030A0"/>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ปรับเปลี่ยน</a:t>
            </a:r>
          </a:p>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วัฒนธรรมการทำงาน</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5" name="Rectangle 2"/>
          <p:cNvSpPr txBox="1">
            <a:spLocks noChangeArrowheads="1"/>
          </p:cNvSpPr>
          <p:nvPr/>
        </p:nvSpPr>
        <p:spPr bwMode="auto">
          <a:xfrm>
            <a:off x="3419872" y="3212976"/>
            <a:ext cx="2448272" cy="1198485"/>
          </a:xfrm>
          <a:prstGeom prst="rect">
            <a:avLst/>
          </a:prstGeom>
          <a:solidFill>
            <a:srgbClr val="FF99FF"/>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noProof="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เน้นหลักการมากกว่าตัวบุคคล</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6" name="Rectangle 2"/>
          <p:cNvSpPr txBox="1">
            <a:spLocks noChangeArrowheads="1"/>
          </p:cNvSpPr>
          <p:nvPr/>
        </p:nvSpPr>
        <p:spPr bwMode="auto">
          <a:xfrm>
            <a:off x="611560" y="5733256"/>
            <a:ext cx="2448272" cy="720080"/>
          </a:xfrm>
          <a:prstGeom prst="rect">
            <a:avLst/>
          </a:prstGeom>
          <a:solidFill>
            <a:schemeClr val="accent3">
              <a:lumMod val="50000"/>
            </a:schemeClr>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การกระจายงาน</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7" name="Rectangle 2"/>
          <p:cNvSpPr txBox="1">
            <a:spLocks noChangeArrowheads="1"/>
          </p:cNvSpPr>
          <p:nvPr/>
        </p:nvSpPr>
        <p:spPr bwMode="auto">
          <a:xfrm>
            <a:off x="6408204" y="5228791"/>
            <a:ext cx="2448272" cy="1198485"/>
          </a:xfrm>
          <a:prstGeom prst="rect">
            <a:avLst/>
          </a:prstGeom>
          <a:solidFill>
            <a:srgbClr val="993300"/>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ตระหนักในหน้าที่และความรับผิดชอบ</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8" name="Rectangle 2"/>
          <p:cNvSpPr txBox="1">
            <a:spLocks noChangeArrowheads="1"/>
          </p:cNvSpPr>
          <p:nvPr/>
        </p:nvSpPr>
        <p:spPr bwMode="auto">
          <a:xfrm>
            <a:off x="3464783" y="4962880"/>
            <a:ext cx="2448272" cy="1198485"/>
          </a:xfrm>
          <a:prstGeom prst="rect">
            <a:avLst/>
          </a:prstGeom>
          <a:solidFill>
            <a:srgbClr val="0070C0"/>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noProof="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เป้าหมายเดียวกัน</a:t>
            </a:r>
          </a:p>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noProof="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กับองค์กร</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9" name="Rectangle 2"/>
          <p:cNvSpPr txBox="1">
            <a:spLocks noChangeArrowheads="1"/>
          </p:cNvSpPr>
          <p:nvPr/>
        </p:nvSpPr>
        <p:spPr bwMode="auto">
          <a:xfrm>
            <a:off x="6588224" y="1628800"/>
            <a:ext cx="2088232" cy="792088"/>
          </a:xfrm>
          <a:prstGeom prst="rect">
            <a:avLst/>
          </a:prstGeom>
          <a:solidFill>
            <a:srgbClr val="009900"/>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noProof="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มีความยั่งยืน</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10" name="Rectangle 2"/>
          <p:cNvSpPr txBox="1">
            <a:spLocks noChangeArrowheads="1"/>
          </p:cNvSpPr>
          <p:nvPr/>
        </p:nvSpPr>
        <p:spPr bwMode="auto">
          <a:xfrm>
            <a:off x="5652120" y="395626"/>
            <a:ext cx="2736304" cy="792088"/>
          </a:xfrm>
          <a:prstGeom prst="rect">
            <a:avLst/>
          </a:prstGeom>
          <a:solidFill>
            <a:srgbClr val="FFC000"/>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noProof="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สร้างนวัตกรรมในงาน</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11" name="Rectangle 2"/>
          <p:cNvSpPr txBox="1">
            <a:spLocks noChangeArrowheads="1"/>
          </p:cNvSpPr>
          <p:nvPr/>
        </p:nvSpPr>
        <p:spPr bwMode="auto">
          <a:xfrm>
            <a:off x="710194" y="331752"/>
            <a:ext cx="4153323" cy="792088"/>
          </a:xfrm>
          <a:prstGeom prst="rect">
            <a:avLst/>
          </a:prstGeom>
          <a:solidFill>
            <a:srgbClr val="C00000"/>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4000" kern="0" dirty="0" smtClean="0">
                <a:ln w="18415" cmpd="sng">
                  <a:solidFill>
                    <a:srgbClr val="FFFFFF"/>
                  </a:solidFill>
                  <a:prstDash val="solid"/>
                </a:ln>
                <a:solidFill>
                  <a:schemeClr val="bg1"/>
                </a:solidFill>
                <a:effectLst>
                  <a:glow rad="63500">
                    <a:srgbClr val="000000"/>
                  </a:glow>
                </a:effectLst>
                <a:latin typeface="Arial Rounded MT Bold" pitchFamily="34" charset="0"/>
                <a:ea typeface="+mj-ea"/>
                <a:cs typeface="+mj-cs"/>
              </a:rPr>
              <a:t>Expectation!!!</a:t>
            </a:r>
            <a:r>
              <a:rPr lang="en-US" altLang="en-US" sz="40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 </a:t>
            </a:r>
            <a:r>
              <a:rPr kumimoji="0" lang="en-US" altLang="en-US" sz="3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20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12" name="Rectangle 2"/>
          <p:cNvSpPr txBox="1">
            <a:spLocks noChangeArrowheads="1"/>
          </p:cNvSpPr>
          <p:nvPr/>
        </p:nvSpPr>
        <p:spPr bwMode="auto">
          <a:xfrm>
            <a:off x="351867" y="2995987"/>
            <a:ext cx="2805563" cy="720080"/>
          </a:xfrm>
          <a:prstGeom prst="rect">
            <a:avLst/>
          </a:prstGeom>
          <a:solidFill>
            <a:srgbClr val="00CC66"/>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noProof="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ความผูกพันธ์กับองค์กร</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14" name="Rectangle 2"/>
          <p:cNvSpPr txBox="1">
            <a:spLocks noChangeArrowheads="1"/>
          </p:cNvSpPr>
          <p:nvPr/>
        </p:nvSpPr>
        <p:spPr bwMode="auto">
          <a:xfrm>
            <a:off x="6408204" y="2877448"/>
            <a:ext cx="1980219" cy="720080"/>
          </a:xfrm>
          <a:prstGeom prst="rect">
            <a:avLst/>
          </a:prstGeom>
          <a:solidFill>
            <a:srgbClr val="FFFF00"/>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รักและแบ่งปัน</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15" name="Rectangle 2"/>
          <p:cNvSpPr txBox="1">
            <a:spLocks noChangeArrowheads="1"/>
          </p:cNvSpPr>
          <p:nvPr/>
        </p:nvSpPr>
        <p:spPr bwMode="auto">
          <a:xfrm>
            <a:off x="6120172" y="3910298"/>
            <a:ext cx="2736304" cy="792088"/>
          </a:xfrm>
          <a:prstGeom prst="rect">
            <a:avLst/>
          </a:prstGeom>
          <a:solidFill>
            <a:srgbClr val="002060"/>
          </a:solidFill>
          <a:ln w="28575">
            <a:solidFill>
              <a:schemeClr val="bg1"/>
            </a:solidFill>
            <a:miter lim="800000"/>
            <a:headEnd/>
            <a:tailEnd/>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th-TH"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พลังร่วมและสามัคคี</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Tree>
    <p:extLst>
      <p:ext uri="{BB962C8B-B14F-4D97-AF65-F5344CB8AC3E}">
        <p14:creationId xmlns:p14="http://schemas.microsoft.com/office/powerpoint/2010/main" val="13412644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greatnessbeyondmeasure.com/wp-content/uploads/2012/11/old-proverb.jpg"/>
          <p:cNvPicPr>
            <a:picLocks noChangeAspect="1" noChangeArrowheads="1"/>
          </p:cNvPicPr>
          <p:nvPr/>
        </p:nvPicPr>
        <p:blipFill>
          <a:blip r:embed="rId2"/>
          <a:srcRect/>
          <a:stretch>
            <a:fillRect/>
          </a:stretch>
        </p:blipFill>
        <p:spPr bwMode="auto">
          <a:xfrm>
            <a:off x="214283" y="982249"/>
            <a:ext cx="8667808" cy="487564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1331640" y="285750"/>
            <a:ext cx="6311602" cy="63116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2295157"/>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cdn.shopify.com/s/files/1/0387/3013/products/Sample_521bde79-61e1-4bd9-909f-eda809652d32.png?v=14040587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4414" y="428604"/>
            <a:ext cx="6786610" cy="61748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a:ln>
            <a:noFill/>
          </a:ln>
          <a:effectLst>
            <a:softEdge rad="112500"/>
          </a:effectLst>
        </p:spPr>
      </p:pic>
    </p:spTree>
    <p:extLst>
      <p:ext uri="{BB962C8B-B14F-4D97-AF65-F5344CB8AC3E}">
        <p14:creationId xmlns:p14="http://schemas.microsoft.com/office/powerpoint/2010/main" val="388158391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994" y="188640"/>
            <a:ext cx="4995447" cy="3355275"/>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7249" y="476672"/>
            <a:ext cx="4026257" cy="2852936"/>
          </a:xfrm>
          <a:prstGeom prst="rect">
            <a:avLst/>
          </a:prstGeom>
          <a:ln>
            <a:noFill/>
          </a:ln>
          <a:effectLst>
            <a:softEdge rad="112500"/>
          </a:effec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3789040"/>
            <a:ext cx="2551359" cy="2759977"/>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9872" y="3717032"/>
            <a:ext cx="5185574" cy="29118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6999256"/>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whys-to-problem-solving.jpg"/>
          <p:cNvPicPr>
            <a:picLocks noChangeAspect="1"/>
          </p:cNvPicPr>
          <p:nvPr/>
        </p:nvPicPr>
        <p:blipFill>
          <a:blip r:embed="rId2" cstate="print"/>
          <a:stretch>
            <a:fillRect/>
          </a:stretch>
        </p:blipFill>
        <p:spPr>
          <a:xfrm>
            <a:off x="1416030" y="330572"/>
            <a:ext cx="6309914" cy="6266780"/>
          </a:xfrm>
          <a:prstGeom prst="rect">
            <a:avLst/>
          </a:prstGeom>
          <a:ln>
            <a:noFill/>
          </a:ln>
          <a:effectLst>
            <a:outerShdw blurRad="292100" dist="139700" dir="2700000" algn="tl" rotWithShape="0">
              <a:srgbClr val="333333">
                <a:alpha val="65000"/>
              </a:srgbClr>
            </a:outerShdw>
          </a:effectLst>
        </p:spPr>
      </p:pic>
      <p:pic>
        <p:nvPicPr>
          <p:cNvPr id="3" name="Picture 2" descr="http://www.frankdeardurff.com/wp-content/uploads/2013/07/challenge-yourself.jpg"/>
          <p:cNvPicPr>
            <a:picLocks noChangeAspect="1" noChangeArrowheads="1"/>
          </p:cNvPicPr>
          <p:nvPr/>
        </p:nvPicPr>
        <p:blipFill rotWithShape="1">
          <a:blip r:embed="rId3">
            <a:extLst>
              <a:ext uri="{28A0092B-C50C-407E-A947-70E740481C1C}">
                <a14:useLocalDpi xmlns:a14="http://schemas.microsoft.com/office/drawing/2010/main" val="0"/>
              </a:ext>
            </a:extLst>
          </a:blip>
          <a:srcRect l="8559" r="11064"/>
          <a:stretch/>
        </p:blipFill>
        <p:spPr bwMode="auto">
          <a:xfrm>
            <a:off x="4499992" y="1556792"/>
            <a:ext cx="2232248" cy="9630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8700"/>
            <a:ext cx="9144000" cy="4800600"/>
          </a:xfrm>
          <a:prstGeom prst="rect">
            <a:avLst/>
          </a:prstGeom>
          <a:ln>
            <a:noFill/>
          </a:ln>
          <a:effectLst>
            <a:softEdge rad="112500"/>
          </a:effectLst>
        </p:spPr>
      </p:pic>
    </p:spTree>
    <p:extLst>
      <p:ext uri="{BB962C8B-B14F-4D97-AF65-F5344CB8AC3E}">
        <p14:creationId xmlns:p14="http://schemas.microsoft.com/office/powerpoint/2010/main" val="484952003"/>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7912"/>
          <a:stretch/>
        </p:blipFill>
        <p:spPr>
          <a:xfrm>
            <a:off x="5364088" y="4365104"/>
            <a:ext cx="3533573" cy="2232248"/>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427592" y="548680"/>
            <a:ext cx="6805319" cy="5078313"/>
          </a:xfrm>
          <a:prstGeom prst="rect">
            <a:avLst/>
          </a:prstGeom>
          <a:noFill/>
        </p:spPr>
        <p:txBody>
          <a:bodyPr wrap="square">
            <a:spAutoFit/>
          </a:bodyPr>
          <a:lstStyle/>
          <a:p>
            <a:pPr marL="742950" indent="-742950">
              <a:buFont typeface="+mj-lt"/>
              <a:buAutoNum type="arabicPeriod"/>
              <a:defRPr/>
            </a:pPr>
            <a:r>
              <a:rPr lang="en-US" sz="3600" dirty="0" smtClean="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rPr>
              <a:t>Learn something new</a:t>
            </a:r>
            <a:endParaRPr lang="en-US" sz="3600" dirty="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endParaRPr>
          </a:p>
          <a:p>
            <a:pPr marL="742950" indent="-742950">
              <a:buFont typeface="+mj-lt"/>
              <a:buAutoNum type="arabicPeriod"/>
              <a:defRPr/>
            </a:pPr>
            <a:r>
              <a:rPr lang="en-US" sz="3600" dirty="0" smtClean="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rPr>
              <a:t>Try something new</a:t>
            </a:r>
            <a:endParaRPr lang="en-US" sz="3600" dirty="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endParaRPr>
          </a:p>
          <a:p>
            <a:pPr marL="742950" indent="-742950">
              <a:buFont typeface="+mj-lt"/>
              <a:buAutoNum type="arabicPeriod"/>
              <a:defRPr/>
            </a:pPr>
            <a:r>
              <a:rPr lang="en-US" sz="3600" dirty="0" smtClean="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rPr>
              <a:t>Unplug : do something productive with that time</a:t>
            </a:r>
            <a:endParaRPr lang="en-US" sz="3600" dirty="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endParaRPr>
          </a:p>
          <a:p>
            <a:pPr marL="742950" indent="-742950">
              <a:buFont typeface="+mj-lt"/>
              <a:buAutoNum type="arabicPeriod"/>
              <a:defRPr/>
            </a:pPr>
            <a:r>
              <a:rPr lang="en-US" sz="3600" dirty="0" smtClean="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rPr>
              <a:t>Set a new goal</a:t>
            </a:r>
            <a:endParaRPr lang="en-US" sz="3600" dirty="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endParaRPr>
          </a:p>
          <a:p>
            <a:pPr marL="742950" indent="-742950">
              <a:buFont typeface="+mj-lt"/>
              <a:buAutoNum type="arabicPeriod"/>
              <a:defRPr/>
            </a:pPr>
            <a:r>
              <a:rPr lang="en-US" sz="3600" dirty="0" smtClean="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rPr>
              <a:t>Reach out to a leader</a:t>
            </a:r>
          </a:p>
          <a:p>
            <a:pPr marL="742950" indent="-742950">
              <a:buFont typeface="+mj-lt"/>
              <a:buAutoNum type="arabicPeriod"/>
              <a:defRPr/>
            </a:pPr>
            <a:r>
              <a:rPr lang="en-US" sz="3600" dirty="0" smtClean="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rPr>
              <a:t>Do something for someone else</a:t>
            </a:r>
          </a:p>
          <a:p>
            <a:pPr marL="742950" indent="-742950">
              <a:buFont typeface="+mj-lt"/>
              <a:buAutoNum type="arabicPeriod"/>
              <a:defRPr/>
            </a:pPr>
            <a:r>
              <a:rPr lang="en-US" sz="3600" dirty="0" smtClean="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rPr>
              <a:t>Visit a new place</a:t>
            </a:r>
            <a:endParaRPr lang="th-TH" sz="3600" dirty="0">
              <a:ln w="18415" cmpd="sng">
                <a:solidFill>
                  <a:srgbClr val="FFFFFF"/>
                </a:solidFill>
                <a:prstDash val="solid"/>
              </a:ln>
              <a:solidFill>
                <a:schemeClr val="bg1"/>
              </a:solidFill>
              <a:effectLst>
                <a:glow rad="139700">
                  <a:srgbClr val="000000"/>
                </a:glow>
                <a:outerShdw blurRad="63500" dir="3600000" algn="tl" rotWithShape="0">
                  <a:srgbClr val="000000">
                    <a:alpha val="70000"/>
                  </a:srgbClr>
                </a:outerShdw>
              </a:effectLst>
              <a:latin typeface="Arial Rounded MT Bold" pitchFamily="34" charset="0"/>
            </a:endParaRPr>
          </a:p>
        </p:txBody>
      </p:sp>
    </p:spTree>
    <p:extLst>
      <p:ext uri="{BB962C8B-B14F-4D97-AF65-F5344CB8AC3E}">
        <p14:creationId xmlns:p14="http://schemas.microsoft.com/office/powerpoint/2010/main" val="2804963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66" y="3861048"/>
            <a:ext cx="3278279" cy="2185519"/>
          </a:xfrm>
          <a:prstGeom prst="rect">
            <a:avLst/>
          </a:prstGeom>
          <a:ln>
            <a:noFill/>
          </a:ln>
          <a:effectLst>
            <a:softEdge rad="112500"/>
          </a:effectLst>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6800" b="16400"/>
          <a:stretch/>
        </p:blipFill>
        <p:spPr>
          <a:xfrm>
            <a:off x="251520" y="980728"/>
            <a:ext cx="8602266" cy="2448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24" y="3861048"/>
            <a:ext cx="3278279" cy="2185519"/>
          </a:xfrm>
          <a:prstGeom prst="rect">
            <a:avLst/>
          </a:prstGeom>
          <a:ln>
            <a:noFill/>
          </a:ln>
          <a:effectLst>
            <a:softEdge rad="112500"/>
          </a:effectLst>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8217" y="3861048"/>
            <a:ext cx="3278279" cy="2185519"/>
          </a:xfrm>
          <a:prstGeom prst="rect">
            <a:avLst/>
          </a:prstGeom>
          <a:ln>
            <a:noFill/>
          </a:ln>
          <a:effectLst>
            <a:softEdge rad="112500"/>
          </a:effectLst>
        </p:spPr>
      </p:pic>
    </p:spTree>
    <p:extLst>
      <p:ext uri="{BB962C8B-B14F-4D97-AF65-F5344CB8AC3E}">
        <p14:creationId xmlns:p14="http://schemas.microsoft.com/office/powerpoint/2010/main" val="4026658497"/>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3" name="Picture 7"/>
          <p:cNvPicPr>
            <a:picLocks noChangeAspect="1" noChangeArrowheads="1"/>
          </p:cNvPicPr>
          <p:nvPr/>
        </p:nvPicPr>
        <p:blipFill>
          <a:blip r:embed="rId3"/>
          <a:srcRect/>
          <a:stretch>
            <a:fillRect/>
          </a:stretch>
        </p:blipFill>
        <p:spPr bwMode="auto">
          <a:xfrm>
            <a:off x="341245" y="4065738"/>
            <a:ext cx="4803777" cy="2531614"/>
          </a:xfrm>
          <a:prstGeom prst="rect">
            <a:avLst/>
          </a:prstGeom>
          <a:ln>
            <a:noFill/>
          </a:ln>
          <a:effectLst>
            <a:softEdge rad="112500"/>
          </a:effec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8092" y="4005064"/>
            <a:ext cx="3480372" cy="2610279"/>
          </a:xfrm>
          <a:prstGeom prst="rect">
            <a:avLst/>
          </a:prstGeom>
          <a:ln>
            <a:noFill/>
          </a:ln>
          <a:effectLst>
            <a:softEdge rad="112500"/>
          </a:effectLst>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t="5501" b="5670"/>
          <a:stretch/>
        </p:blipFill>
        <p:spPr>
          <a:xfrm>
            <a:off x="5388624" y="476672"/>
            <a:ext cx="3647872" cy="3240360"/>
          </a:xfrm>
          <a:prstGeom prst="rect">
            <a:avLst/>
          </a:prstGeom>
          <a:ln>
            <a:noFill/>
          </a:ln>
          <a:effectLst>
            <a:softEdge rad="112500"/>
          </a:effectLst>
        </p:spPr>
      </p:pic>
      <p:sp>
        <p:nvSpPr>
          <p:cNvPr id="3" name="TextBox 2"/>
          <p:cNvSpPr txBox="1"/>
          <p:nvPr/>
        </p:nvSpPr>
        <p:spPr>
          <a:xfrm>
            <a:off x="395536" y="219412"/>
            <a:ext cx="5353290" cy="3785652"/>
          </a:xfrm>
          <a:prstGeom prst="rect">
            <a:avLst/>
          </a:prstGeom>
          <a:noFill/>
          <a:ln>
            <a:noFill/>
          </a:ln>
        </p:spPr>
        <p:txBody>
          <a:bodyPr wrap="square">
            <a:spAutoFit/>
          </a:bodyPr>
          <a:lstStyle/>
          <a:p>
            <a:pPr>
              <a:defRPr/>
            </a:pPr>
            <a:r>
              <a:rPr lang="en-US" sz="6000" dirty="0">
                <a:ln w="18415" cmpd="sng">
                  <a:solidFill>
                    <a:srgbClr val="FFFFFF"/>
                  </a:solidFill>
                  <a:prstDash val="solid"/>
                </a:ln>
                <a:solidFill>
                  <a:srgbClr val="FFFF00"/>
                </a:solidFill>
                <a:effectLst>
                  <a:glow rad="139700">
                    <a:srgbClr val="000000"/>
                  </a:glow>
                  <a:outerShdw blurRad="63500" dir="3600000" algn="tl" rotWithShape="0">
                    <a:srgbClr val="000000">
                      <a:alpha val="70000"/>
                    </a:srgbClr>
                  </a:outerShdw>
                </a:effectLst>
                <a:latin typeface="Arial Rounded MT Bold" pitchFamily="34" charset="0"/>
              </a:rPr>
              <a:t>T</a:t>
            </a:r>
            <a:r>
              <a:rPr lang="en-US" sz="6000" dirty="0">
                <a:ln w="18415" cmpd="sng">
                  <a:solidFill>
                    <a:srgbClr val="FFFFFF"/>
                  </a:solidFill>
                  <a:prstDash val="solid"/>
                </a:ln>
                <a:solidFill>
                  <a:srgbClr val="FFFFFF"/>
                </a:solidFill>
                <a:effectLst>
                  <a:glow rad="139700">
                    <a:schemeClr val="accent6">
                      <a:satMod val="175000"/>
                      <a:alpha val="40000"/>
                    </a:schemeClr>
                  </a:glow>
                  <a:outerShdw blurRad="63500" dir="3600000" algn="tl" rotWithShape="0">
                    <a:srgbClr val="000000">
                      <a:alpha val="70000"/>
                    </a:srgbClr>
                  </a:outerShdw>
                </a:effectLst>
                <a:latin typeface="Arial Rounded MT Bold" pitchFamily="34" charset="0"/>
              </a:rPr>
              <a:t>	</a:t>
            </a:r>
            <a:r>
              <a:rPr lang="en-US" sz="6000" dirty="0" smtClean="0">
                <a:ln w="18415" cmpd="sng">
                  <a:solidFill>
                    <a:srgbClr val="FFFFFF"/>
                  </a:solidFill>
                  <a:prstDash val="solid"/>
                </a:ln>
                <a:solidFill>
                  <a:srgbClr val="FFFFFF"/>
                </a:solidFill>
                <a:effectLst>
                  <a:glow rad="139700">
                    <a:schemeClr val="accent6">
                      <a:satMod val="175000"/>
                      <a:alpha val="40000"/>
                    </a:schemeClr>
                  </a:glow>
                  <a:outerShdw blurRad="63500" dir="3600000" algn="tl" rotWithShape="0">
                    <a:srgbClr val="000000">
                      <a:alpha val="70000"/>
                    </a:srgbClr>
                  </a:outerShdw>
                </a:effectLst>
                <a:latin typeface="Arial Rounded MT Bold" pitchFamily="34" charset="0"/>
              </a:rPr>
              <a:t>  </a:t>
            </a:r>
            <a:r>
              <a:rPr lang="en-US" sz="6000" dirty="0" smtClean="0">
                <a:ln w="18415" cmpd="sng">
                  <a:solidFill>
                    <a:srgbClr val="FFFFFF"/>
                  </a:solidFill>
                  <a:prstDash val="solid"/>
                </a:ln>
                <a:solidFill>
                  <a:srgbClr val="FFFF00"/>
                </a:solidFill>
                <a:effectLst>
                  <a:glow rad="101600">
                    <a:srgbClr val="000000">
                      <a:alpha val="60000"/>
                    </a:srgbClr>
                  </a:glow>
                  <a:outerShdw blurRad="38100" dist="38100" dir="2700000" algn="tl">
                    <a:srgbClr val="000000">
                      <a:alpha val="43137"/>
                    </a:srgbClr>
                  </a:outerShdw>
                </a:effectLst>
                <a:latin typeface="Arial Rounded MT Bold" pitchFamily="34" charset="0"/>
              </a:rPr>
              <a:t>Together</a:t>
            </a:r>
            <a:endParaRPr lang="en-US" sz="6000" dirty="0">
              <a:ln w="18415" cmpd="sng">
                <a:solidFill>
                  <a:srgbClr val="FFFFFF"/>
                </a:solidFill>
                <a:prstDash val="solid"/>
              </a:ln>
              <a:solidFill>
                <a:srgbClr val="FFFF00"/>
              </a:solidFill>
              <a:effectLst>
                <a:glow rad="101600">
                  <a:srgbClr val="000000">
                    <a:alpha val="60000"/>
                  </a:srgbClr>
                </a:glow>
                <a:outerShdw blurRad="38100" dist="38100" dir="2700000" algn="tl">
                  <a:srgbClr val="000000">
                    <a:alpha val="43137"/>
                  </a:srgbClr>
                </a:outerShdw>
              </a:effectLst>
              <a:latin typeface="Arial Rounded MT Bold" pitchFamily="34" charset="0"/>
            </a:endParaRPr>
          </a:p>
          <a:p>
            <a:pPr>
              <a:defRPr/>
            </a:pPr>
            <a:r>
              <a:rPr lang="en-US" sz="6000" dirty="0">
                <a:ln w="18415" cmpd="sng">
                  <a:solidFill>
                    <a:srgbClr val="FFFFFF"/>
                  </a:solidFill>
                  <a:prstDash val="solid"/>
                </a:ln>
                <a:solidFill>
                  <a:srgbClr val="FF0000"/>
                </a:solidFill>
                <a:effectLst>
                  <a:glow rad="139700">
                    <a:srgbClr val="000000"/>
                  </a:glow>
                  <a:outerShdw blurRad="63500" dir="3600000" algn="tl" rotWithShape="0">
                    <a:srgbClr val="000000">
                      <a:alpha val="70000"/>
                    </a:srgbClr>
                  </a:outerShdw>
                </a:effectLst>
                <a:latin typeface="Arial Rounded MT Bold" pitchFamily="34" charset="0"/>
              </a:rPr>
              <a:t>E</a:t>
            </a:r>
            <a:r>
              <a:rPr lang="en-US" sz="6000" dirty="0">
                <a:ln w="18415" cmpd="sng">
                  <a:solidFill>
                    <a:srgbClr val="FFFFFF"/>
                  </a:solidFill>
                  <a:prstDash val="solid"/>
                </a:ln>
                <a:solidFill>
                  <a:srgbClr val="FFFFFF"/>
                </a:solidFill>
                <a:effectLst>
                  <a:glow rad="139700">
                    <a:schemeClr val="accent6">
                      <a:satMod val="175000"/>
                      <a:alpha val="40000"/>
                    </a:schemeClr>
                  </a:glow>
                  <a:outerShdw blurRad="63500" dir="3600000" algn="tl" rotWithShape="0">
                    <a:srgbClr val="000000">
                      <a:alpha val="70000"/>
                    </a:srgbClr>
                  </a:outerShdw>
                </a:effectLst>
                <a:latin typeface="Arial Rounded MT Bold" pitchFamily="34" charset="0"/>
              </a:rPr>
              <a:t>	</a:t>
            </a:r>
            <a:r>
              <a:rPr lang="en-US" sz="6000" dirty="0" smtClean="0">
                <a:ln w="18415" cmpd="sng">
                  <a:solidFill>
                    <a:srgbClr val="FFFFFF"/>
                  </a:solidFill>
                  <a:prstDash val="solid"/>
                </a:ln>
                <a:solidFill>
                  <a:srgbClr val="FFFFFF"/>
                </a:solidFill>
                <a:effectLst>
                  <a:glow rad="139700">
                    <a:schemeClr val="accent6">
                      <a:satMod val="175000"/>
                      <a:alpha val="40000"/>
                    </a:schemeClr>
                  </a:glow>
                  <a:outerShdw blurRad="63500" dir="3600000" algn="tl" rotWithShape="0">
                    <a:srgbClr val="000000">
                      <a:alpha val="70000"/>
                    </a:srgbClr>
                  </a:outerShdw>
                </a:effectLst>
                <a:latin typeface="Arial Rounded MT Bold" pitchFamily="34" charset="0"/>
              </a:rPr>
              <a:t>  </a:t>
            </a:r>
            <a:r>
              <a:rPr lang="en-US" sz="6000" dirty="0" smtClean="0">
                <a:ln w="18415" cmpd="sng">
                  <a:solidFill>
                    <a:srgbClr val="FFFFFF"/>
                  </a:solidFill>
                  <a:prstDash val="solid"/>
                </a:ln>
                <a:solidFill>
                  <a:srgbClr val="FF0000"/>
                </a:solidFill>
                <a:effectLst>
                  <a:glow rad="101600">
                    <a:srgbClr val="000000">
                      <a:alpha val="60000"/>
                    </a:srgbClr>
                  </a:glow>
                  <a:outerShdw blurRad="63500" dir="3600000" algn="tl" rotWithShape="0">
                    <a:srgbClr val="000000">
                      <a:alpha val="70000"/>
                    </a:srgbClr>
                  </a:outerShdw>
                </a:effectLst>
                <a:latin typeface="Arial Rounded MT Bold" pitchFamily="34" charset="0"/>
              </a:rPr>
              <a:t>Everyone</a:t>
            </a:r>
            <a:endParaRPr lang="en-US" sz="6000" dirty="0">
              <a:ln w="18415" cmpd="sng">
                <a:solidFill>
                  <a:srgbClr val="FFFFFF"/>
                </a:solidFill>
                <a:prstDash val="solid"/>
              </a:ln>
              <a:solidFill>
                <a:srgbClr val="FF0000"/>
              </a:solidFill>
              <a:effectLst>
                <a:glow rad="101600">
                  <a:srgbClr val="000000">
                    <a:alpha val="60000"/>
                  </a:srgbClr>
                </a:glow>
                <a:outerShdw blurRad="63500" dir="3600000" algn="tl" rotWithShape="0">
                  <a:srgbClr val="000000">
                    <a:alpha val="70000"/>
                  </a:srgbClr>
                </a:outerShdw>
              </a:effectLst>
              <a:latin typeface="Arial Rounded MT Bold" pitchFamily="34" charset="0"/>
            </a:endParaRPr>
          </a:p>
          <a:p>
            <a:pPr>
              <a:defRPr/>
            </a:pPr>
            <a:r>
              <a:rPr lang="en-US" sz="6000" dirty="0">
                <a:ln w="18415" cmpd="sng">
                  <a:solidFill>
                    <a:srgbClr val="FFFFFF"/>
                  </a:solidFill>
                  <a:prstDash val="solid"/>
                </a:ln>
                <a:solidFill>
                  <a:schemeClr val="accent3">
                    <a:lumMod val="50000"/>
                  </a:schemeClr>
                </a:solidFill>
                <a:effectLst>
                  <a:glow rad="139700">
                    <a:srgbClr val="000000"/>
                  </a:glow>
                  <a:outerShdw blurRad="63500" dir="3600000" algn="tl" rotWithShape="0">
                    <a:srgbClr val="000000">
                      <a:alpha val="70000"/>
                    </a:srgbClr>
                  </a:outerShdw>
                </a:effectLst>
                <a:latin typeface="Arial Rounded MT Bold" pitchFamily="34" charset="0"/>
              </a:rPr>
              <a:t>A</a:t>
            </a:r>
            <a:r>
              <a:rPr lang="en-US" sz="6000" dirty="0">
                <a:ln w="18415" cmpd="sng">
                  <a:solidFill>
                    <a:srgbClr val="FFFFFF"/>
                  </a:solidFill>
                  <a:prstDash val="solid"/>
                </a:ln>
                <a:solidFill>
                  <a:srgbClr val="FFFFFF"/>
                </a:solidFill>
                <a:effectLst>
                  <a:glow rad="139700">
                    <a:schemeClr val="accent6">
                      <a:satMod val="175000"/>
                      <a:alpha val="40000"/>
                    </a:schemeClr>
                  </a:glow>
                  <a:outerShdw blurRad="63500" dir="3600000" algn="tl" rotWithShape="0">
                    <a:srgbClr val="000000">
                      <a:alpha val="70000"/>
                    </a:srgbClr>
                  </a:outerShdw>
                </a:effectLst>
                <a:latin typeface="Arial Rounded MT Bold" pitchFamily="34" charset="0"/>
              </a:rPr>
              <a:t>	</a:t>
            </a:r>
            <a:r>
              <a:rPr lang="en-US" sz="6000" dirty="0" smtClean="0">
                <a:ln w="18415" cmpd="sng">
                  <a:solidFill>
                    <a:srgbClr val="FFFFFF"/>
                  </a:solidFill>
                  <a:prstDash val="solid"/>
                </a:ln>
                <a:solidFill>
                  <a:srgbClr val="FFFFFF"/>
                </a:solidFill>
                <a:effectLst>
                  <a:glow rad="139700">
                    <a:schemeClr val="accent6">
                      <a:satMod val="175000"/>
                      <a:alpha val="40000"/>
                    </a:schemeClr>
                  </a:glow>
                  <a:outerShdw blurRad="63500" dir="3600000" algn="tl" rotWithShape="0">
                    <a:srgbClr val="000000">
                      <a:alpha val="70000"/>
                    </a:srgbClr>
                  </a:outerShdw>
                </a:effectLst>
                <a:latin typeface="Arial Rounded MT Bold" pitchFamily="34" charset="0"/>
              </a:rPr>
              <a:t>  </a:t>
            </a:r>
            <a:r>
              <a:rPr lang="en-US" sz="6000" dirty="0" smtClean="0">
                <a:ln w="18415" cmpd="sng">
                  <a:solidFill>
                    <a:srgbClr val="FFFFFF"/>
                  </a:solidFill>
                  <a:prstDash val="solid"/>
                </a:ln>
                <a:solidFill>
                  <a:schemeClr val="accent3">
                    <a:lumMod val="50000"/>
                  </a:schemeClr>
                </a:solidFill>
                <a:effectLst>
                  <a:glow rad="101600">
                    <a:srgbClr val="000000">
                      <a:alpha val="60000"/>
                    </a:srgbClr>
                  </a:glow>
                  <a:outerShdw blurRad="63500" dir="3600000" algn="tl" rotWithShape="0">
                    <a:srgbClr val="000000">
                      <a:alpha val="70000"/>
                    </a:srgbClr>
                  </a:outerShdw>
                </a:effectLst>
                <a:latin typeface="Arial Rounded MT Bold" pitchFamily="34" charset="0"/>
              </a:rPr>
              <a:t>Achieves</a:t>
            </a:r>
            <a:endParaRPr lang="en-US" sz="6000" dirty="0">
              <a:ln w="18415" cmpd="sng">
                <a:solidFill>
                  <a:srgbClr val="FFFFFF"/>
                </a:solidFill>
                <a:prstDash val="solid"/>
              </a:ln>
              <a:solidFill>
                <a:schemeClr val="accent3">
                  <a:lumMod val="50000"/>
                </a:schemeClr>
              </a:solidFill>
              <a:effectLst>
                <a:glow rad="101600">
                  <a:srgbClr val="000000">
                    <a:alpha val="60000"/>
                  </a:srgbClr>
                </a:glow>
                <a:outerShdw blurRad="63500" dir="3600000" algn="tl" rotWithShape="0">
                  <a:srgbClr val="000000">
                    <a:alpha val="70000"/>
                  </a:srgbClr>
                </a:outerShdw>
              </a:effectLst>
              <a:latin typeface="Arial Rounded MT Bold" pitchFamily="34" charset="0"/>
            </a:endParaRPr>
          </a:p>
          <a:p>
            <a:pPr>
              <a:defRPr/>
            </a:pPr>
            <a:r>
              <a:rPr lang="en-US" sz="6000" dirty="0">
                <a:ln w="18415" cmpd="sng">
                  <a:solidFill>
                    <a:srgbClr val="FFFFFF"/>
                  </a:solidFill>
                  <a:prstDash val="solid"/>
                </a:ln>
                <a:solidFill>
                  <a:srgbClr val="92D050"/>
                </a:solidFill>
                <a:effectLst>
                  <a:glow rad="139700">
                    <a:srgbClr val="000000"/>
                  </a:glow>
                  <a:outerShdw blurRad="63500" dir="3600000" algn="tl" rotWithShape="0">
                    <a:srgbClr val="000000">
                      <a:alpha val="70000"/>
                    </a:srgbClr>
                  </a:outerShdw>
                </a:effectLst>
                <a:latin typeface="Arial Rounded MT Bold" pitchFamily="34" charset="0"/>
              </a:rPr>
              <a:t>M</a:t>
            </a:r>
            <a:r>
              <a:rPr lang="en-US" sz="6000" dirty="0">
                <a:ln w="18415" cmpd="sng">
                  <a:solidFill>
                    <a:srgbClr val="FFFFFF"/>
                  </a:solidFill>
                  <a:prstDash val="solid"/>
                </a:ln>
                <a:solidFill>
                  <a:srgbClr val="FFFFFF"/>
                </a:solidFill>
                <a:effectLst>
                  <a:glow rad="139700">
                    <a:schemeClr val="accent6">
                      <a:satMod val="175000"/>
                      <a:alpha val="40000"/>
                    </a:schemeClr>
                  </a:glow>
                  <a:outerShdw blurRad="63500" dir="3600000" algn="tl" rotWithShape="0">
                    <a:srgbClr val="000000">
                      <a:alpha val="70000"/>
                    </a:srgbClr>
                  </a:outerShdw>
                </a:effectLst>
                <a:latin typeface="Arial Rounded MT Bold" pitchFamily="34" charset="0"/>
              </a:rPr>
              <a:t>	</a:t>
            </a:r>
            <a:r>
              <a:rPr lang="en-US" sz="6000" dirty="0" smtClean="0">
                <a:ln w="18415" cmpd="sng">
                  <a:solidFill>
                    <a:srgbClr val="FFFFFF"/>
                  </a:solidFill>
                  <a:prstDash val="solid"/>
                </a:ln>
                <a:solidFill>
                  <a:srgbClr val="FFFFFF"/>
                </a:solidFill>
                <a:effectLst>
                  <a:glow rad="139700">
                    <a:schemeClr val="accent6">
                      <a:satMod val="175000"/>
                      <a:alpha val="40000"/>
                    </a:schemeClr>
                  </a:glow>
                  <a:outerShdw blurRad="63500" dir="3600000" algn="tl" rotWithShape="0">
                    <a:srgbClr val="000000">
                      <a:alpha val="70000"/>
                    </a:srgbClr>
                  </a:outerShdw>
                </a:effectLst>
                <a:latin typeface="Arial Rounded MT Bold" pitchFamily="34" charset="0"/>
              </a:rPr>
              <a:t>  </a:t>
            </a:r>
            <a:r>
              <a:rPr lang="en-US" sz="6000" dirty="0" smtClean="0">
                <a:ln w="18415" cmpd="sng">
                  <a:solidFill>
                    <a:srgbClr val="FFFFFF"/>
                  </a:solidFill>
                  <a:prstDash val="solid"/>
                </a:ln>
                <a:solidFill>
                  <a:srgbClr val="92D050"/>
                </a:solidFill>
                <a:effectLst>
                  <a:glow rad="139700">
                    <a:srgbClr val="000000"/>
                  </a:glow>
                  <a:outerShdw blurRad="63500" dir="3600000" algn="tl" rotWithShape="0">
                    <a:srgbClr val="000000">
                      <a:alpha val="70000"/>
                    </a:srgbClr>
                  </a:outerShdw>
                </a:effectLst>
                <a:latin typeface="Arial Rounded MT Bold" pitchFamily="34" charset="0"/>
              </a:rPr>
              <a:t>More</a:t>
            </a:r>
            <a:endParaRPr lang="th-TH" sz="6000" dirty="0">
              <a:ln w="18415" cmpd="sng">
                <a:solidFill>
                  <a:srgbClr val="FFFFFF"/>
                </a:solidFill>
                <a:prstDash val="solid"/>
              </a:ln>
              <a:solidFill>
                <a:srgbClr val="92D050"/>
              </a:solidFill>
              <a:effectLst>
                <a:glow rad="139700">
                  <a:srgbClr val="000000"/>
                </a:glow>
                <a:outerShdw blurRad="63500" dir="3600000" algn="tl" rotWithShape="0">
                  <a:srgbClr val="000000">
                    <a:alpha val="70000"/>
                  </a:srgbClr>
                </a:outerShdw>
              </a:effectLst>
              <a:latin typeface="Arial Rounded MT Bold" pitchFamily="34" charset="0"/>
            </a:endParaRPr>
          </a:p>
        </p:txBody>
      </p:sp>
    </p:spTree>
    <p:extLst>
      <p:ext uri="{BB962C8B-B14F-4D97-AF65-F5344CB8AC3E}">
        <p14:creationId xmlns:p14="http://schemas.microsoft.com/office/powerpoint/2010/main" val="4027634579"/>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395567"/>
            <a:ext cx="8463314" cy="923330"/>
          </a:xfrm>
          <a:prstGeom prst="rect">
            <a:avLst/>
          </a:prstGeom>
          <a:noFill/>
        </p:spPr>
        <p:txBody>
          <a:bodyPr wrap="square">
            <a:spAutoFit/>
          </a:bodyPr>
          <a:lstStyle/>
          <a:p>
            <a:pPr algn="ctr">
              <a:defRPr/>
            </a:pPr>
            <a:r>
              <a:rPr lang="th-TH" sz="5400" b="1"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mj-lt"/>
              </a:rPr>
              <a:t>ปัจจัย </a:t>
            </a:r>
            <a:r>
              <a:rPr lang="en-US" sz="5400" b="1"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mj-lt"/>
              </a:rPr>
              <a:t>: </a:t>
            </a:r>
            <a:r>
              <a:rPr lang="th-TH" sz="5400" b="1"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mj-lt"/>
              </a:rPr>
              <a:t>การบริหารงานให้เกิด</a:t>
            </a:r>
            <a:r>
              <a:rPr lang="th-TH" sz="5400" b="1" dirty="0" smtClean="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mj-lt"/>
              </a:rPr>
              <a:t>สัมฤทธิผล</a:t>
            </a:r>
            <a:endParaRPr lang="th-TH" sz="5400" b="1"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mj-lt"/>
            </a:endParaRPr>
          </a:p>
        </p:txBody>
      </p:sp>
      <p:sp>
        <p:nvSpPr>
          <p:cNvPr id="4" name="TextBox 3"/>
          <p:cNvSpPr txBox="1"/>
          <p:nvPr/>
        </p:nvSpPr>
        <p:spPr>
          <a:xfrm>
            <a:off x="571472" y="1484784"/>
            <a:ext cx="4714908" cy="4401205"/>
          </a:xfrm>
          <a:prstGeom prst="rect">
            <a:avLst/>
          </a:prstGeom>
          <a:noFill/>
        </p:spPr>
        <p:txBody>
          <a:bodyPr>
            <a:spAutoFit/>
          </a:bodyPr>
          <a:lstStyle/>
          <a:p>
            <a:pPr marL="742950" indent="-742950">
              <a:buFont typeface="+mj-lt"/>
              <a:buAutoNum type="arabicPeriod"/>
              <a:defRPr/>
            </a:pPr>
            <a:r>
              <a:rPr lang="en-US" sz="4000" dirty="0">
                <a:ln w="18415" cmpd="sng">
                  <a:solidFill>
                    <a:srgbClr val="FFFFFF"/>
                  </a:solidFill>
                  <a:prstDash val="solid"/>
                </a:ln>
                <a:solidFill>
                  <a:srgbClr val="FFFFFF"/>
                </a:solidFill>
                <a:effectLst>
                  <a:glow rad="139700">
                    <a:srgbClr val="000000"/>
                  </a:glow>
                  <a:outerShdw blurRad="63500" dir="3600000" algn="tl" rotWithShape="0">
                    <a:srgbClr val="000000">
                      <a:alpha val="70000"/>
                    </a:srgbClr>
                  </a:outerShdw>
                </a:effectLst>
                <a:latin typeface="Arial Rounded MT Bold" pitchFamily="34" charset="0"/>
              </a:rPr>
              <a:t>Structure</a:t>
            </a:r>
          </a:p>
          <a:p>
            <a:pPr marL="742950" indent="-742950">
              <a:buFont typeface="+mj-lt"/>
              <a:buAutoNum type="arabicPeriod"/>
              <a:defRPr/>
            </a:pPr>
            <a:r>
              <a:rPr lang="en-US" sz="4000" dirty="0">
                <a:ln w="18415" cmpd="sng">
                  <a:solidFill>
                    <a:srgbClr val="FFFFFF"/>
                  </a:solidFill>
                  <a:prstDash val="solid"/>
                </a:ln>
                <a:solidFill>
                  <a:srgbClr val="FFFFFF"/>
                </a:solidFill>
                <a:effectLst>
                  <a:glow rad="139700">
                    <a:srgbClr val="000000"/>
                  </a:glow>
                  <a:outerShdw blurRad="63500" dir="3600000" algn="tl" rotWithShape="0">
                    <a:srgbClr val="000000">
                      <a:alpha val="70000"/>
                    </a:srgbClr>
                  </a:outerShdw>
                </a:effectLst>
                <a:latin typeface="Arial Rounded MT Bold" pitchFamily="34" charset="0"/>
              </a:rPr>
              <a:t>Strategy</a:t>
            </a:r>
          </a:p>
          <a:p>
            <a:pPr marL="742950" indent="-742950">
              <a:buFont typeface="+mj-lt"/>
              <a:buAutoNum type="arabicPeriod"/>
              <a:defRPr/>
            </a:pPr>
            <a:r>
              <a:rPr lang="en-US" sz="4000" dirty="0">
                <a:ln w="18415" cmpd="sng">
                  <a:solidFill>
                    <a:srgbClr val="FFFFFF"/>
                  </a:solidFill>
                  <a:prstDash val="solid"/>
                </a:ln>
                <a:solidFill>
                  <a:srgbClr val="FFFFFF"/>
                </a:solidFill>
                <a:effectLst>
                  <a:glow rad="139700">
                    <a:srgbClr val="000000"/>
                  </a:glow>
                  <a:outerShdw blurRad="63500" dir="3600000" algn="tl" rotWithShape="0">
                    <a:srgbClr val="000000">
                      <a:alpha val="70000"/>
                    </a:srgbClr>
                  </a:outerShdw>
                </a:effectLst>
                <a:latin typeface="Arial Rounded MT Bold" pitchFamily="34" charset="0"/>
              </a:rPr>
              <a:t>System</a:t>
            </a:r>
          </a:p>
          <a:p>
            <a:pPr marL="742950" indent="-742950">
              <a:buFont typeface="+mj-lt"/>
              <a:buAutoNum type="arabicPeriod"/>
              <a:defRPr/>
            </a:pPr>
            <a:r>
              <a:rPr lang="en-US" sz="4000" dirty="0">
                <a:ln w="18415" cmpd="sng">
                  <a:solidFill>
                    <a:srgbClr val="FFFFFF"/>
                  </a:solidFill>
                  <a:prstDash val="solid"/>
                </a:ln>
                <a:solidFill>
                  <a:srgbClr val="FFFF00"/>
                </a:solidFill>
                <a:effectLst>
                  <a:glow rad="139700">
                    <a:srgbClr val="000000"/>
                  </a:glow>
                  <a:outerShdw blurRad="63500" dir="3600000" algn="tl" rotWithShape="0">
                    <a:srgbClr val="000000">
                      <a:alpha val="70000"/>
                    </a:srgbClr>
                  </a:outerShdw>
                </a:effectLst>
                <a:latin typeface="Arial Rounded MT Bold" pitchFamily="34" charset="0"/>
              </a:rPr>
              <a:t>Staff</a:t>
            </a:r>
          </a:p>
          <a:p>
            <a:pPr marL="742950" indent="-742950">
              <a:buFont typeface="+mj-lt"/>
              <a:buAutoNum type="arabicPeriod"/>
              <a:defRPr/>
            </a:pPr>
            <a:r>
              <a:rPr lang="en-US" sz="4000" dirty="0">
                <a:ln w="18415" cmpd="sng">
                  <a:solidFill>
                    <a:srgbClr val="FFFFFF"/>
                  </a:solidFill>
                  <a:prstDash val="solid"/>
                </a:ln>
                <a:solidFill>
                  <a:srgbClr val="FFFF00"/>
                </a:solidFill>
                <a:effectLst>
                  <a:glow rad="139700">
                    <a:srgbClr val="000000"/>
                  </a:glow>
                  <a:outerShdw blurRad="63500" dir="3600000" algn="tl" rotWithShape="0">
                    <a:srgbClr val="000000">
                      <a:alpha val="70000"/>
                    </a:srgbClr>
                  </a:outerShdw>
                </a:effectLst>
                <a:latin typeface="Arial Rounded MT Bold" pitchFamily="34" charset="0"/>
              </a:rPr>
              <a:t>Skills</a:t>
            </a:r>
          </a:p>
          <a:p>
            <a:pPr marL="742950" indent="-742950">
              <a:buFont typeface="+mj-lt"/>
              <a:buAutoNum type="arabicPeriod"/>
              <a:defRPr/>
            </a:pPr>
            <a:r>
              <a:rPr lang="en-US" sz="4000" dirty="0">
                <a:ln w="18415" cmpd="sng">
                  <a:solidFill>
                    <a:srgbClr val="FFFFFF"/>
                  </a:solidFill>
                  <a:prstDash val="solid"/>
                </a:ln>
                <a:solidFill>
                  <a:srgbClr val="FFFF00"/>
                </a:solidFill>
                <a:effectLst>
                  <a:glow rad="139700">
                    <a:srgbClr val="000000"/>
                  </a:glow>
                  <a:outerShdw blurRad="63500" dir="3600000" algn="tl" rotWithShape="0">
                    <a:srgbClr val="000000">
                      <a:alpha val="70000"/>
                    </a:srgbClr>
                  </a:outerShdw>
                </a:effectLst>
                <a:latin typeface="Arial Rounded MT Bold" pitchFamily="34" charset="0"/>
              </a:rPr>
              <a:t>Style</a:t>
            </a:r>
          </a:p>
          <a:p>
            <a:pPr marL="742950" indent="-742950">
              <a:buFont typeface="+mj-lt"/>
              <a:buAutoNum type="arabicPeriod"/>
              <a:defRPr/>
            </a:pPr>
            <a:r>
              <a:rPr lang="en-US" sz="4000" dirty="0">
                <a:ln w="18415" cmpd="sng">
                  <a:solidFill>
                    <a:srgbClr val="FFFFFF"/>
                  </a:solidFill>
                  <a:prstDash val="solid"/>
                </a:ln>
                <a:solidFill>
                  <a:srgbClr val="FFFF00"/>
                </a:solidFill>
                <a:effectLst>
                  <a:glow rad="139700">
                    <a:srgbClr val="000000"/>
                  </a:glow>
                  <a:outerShdw blurRad="63500" dir="3600000" algn="tl" rotWithShape="0">
                    <a:srgbClr val="000000">
                      <a:alpha val="70000"/>
                    </a:srgbClr>
                  </a:outerShdw>
                </a:effectLst>
                <a:latin typeface="Arial Rounded MT Bold" pitchFamily="34" charset="0"/>
              </a:rPr>
              <a:t>Shared Values</a:t>
            </a:r>
            <a:endParaRPr lang="th-TH" sz="4000" dirty="0">
              <a:ln w="18415" cmpd="sng">
                <a:solidFill>
                  <a:srgbClr val="FFFFFF"/>
                </a:solidFill>
                <a:prstDash val="solid"/>
              </a:ln>
              <a:solidFill>
                <a:srgbClr val="FFFF00"/>
              </a:solidFill>
              <a:effectLst>
                <a:glow rad="139700">
                  <a:srgbClr val="000000"/>
                </a:glow>
                <a:outerShdw blurRad="63500" dir="3600000" algn="tl" rotWithShape="0">
                  <a:srgbClr val="000000">
                    <a:alpha val="70000"/>
                  </a:srgbClr>
                </a:outerShdw>
              </a:effectLst>
              <a:latin typeface="Arial Rounded MT Bold" pitchFamily="34" charset="0"/>
            </a:endParaRPr>
          </a:p>
        </p:txBody>
      </p:sp>
      <p:sp>
        <p:nvSpPr>
          <p:cNvPr id="5" name="TextBox 4"/>
          <p:cNvSpPr txBox="1"/>
          <p:nvPr/>
        </p:nvSpPr>
        <p:spPr>
          <a:xfrm>
            <a:off x="4357686" y="2492896"/>
            <a:ext cx="4071966" cy="769441"/>
          </a:xfrm>
          <a:prstGeom prst="rect">
            <a:avLst/>
          </a:prstGeom>
          <a:solidFill>
            <a:srgbClr val="FF0000"/>
          </a:solidFill>
          <a:ln w="38100">
            <a:solidFill>
              <a:srgbClr val="FFFFFF"/>
            </a:solidFill>
          </a:ln>
        </p:spPr>
        <p:txBody>
          <a:bodyPr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7 S + S = 8 S</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6" name="Down Arrow 5"/>
          <p:cNvSpPr/>
          <p:nvPr/>
        </p:nvSpPr>
        <p:spPr>
          <a:xfrm>
            <a:off x="6000750" y="3429000"/>
            <a:ext cx="714375" cy="785812"/>
          </a:xfrm>
          <a:prstGeom prst="downArrow">
            <a:avLst/>
          </a:prstGeom>
          <a:solidFill>
            <a:srgbClr val="FF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sz="1800"/>
          </a:p>
        </p:txBody>
      </p:sp>
      <p:sp>
        <p:nvSpPr>
          <p:cNvPr id="7" name="TextBox 6"/>
          <p:cNvSpPr txBox="1"/>
          <p:nvPr/>
        </p:nvSpPr>
        <p:spPr>
          <a:xfrm>
            <a:off x="4071934" y="4293096"/>
            <a:ext cx="4572032" cy="832330"/>
          </a:xfrm>
          <a:prstGeom prst="rect">
            <a:avLst/>
          </a:prstGeom>
          <a:solidFill>
            <a:srgbClr val="009900"/>
          </a:solidFill>
          <a:ln w="38100">
            <a:solidFill>
              <a:srgbClr val="FFFFFF"/>
            </a:solid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a:t>
            </a:r>
            <a:r>
              <a:rPr lang="en-US" sz="44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8</a:t>
            </a:r>
            <a:r>
              <a:rPr lang="en-US" sz="4400" baseline="300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th </a:t>
            </a:r>
            <a:r>
              <a:rPr lang="en-US" sz="44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 </a:t>
            </a: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Synergy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8" name="TextBox 7"/>
          <p:cNvSpPr txBox="1"/>
          <p:nvPr/>
        </p:nvSpPr>
        <p:spPr>
          <a:xfrm>
            <a:off x="5357818" y="1484784"/>
            <a:ext cx="2000264" cy="769441"/>
          </a:xfrm>
          <a:prstGeom prst="rect">
            <a:avLst/>
          </a:prstGeom>
          <a:solidFill>
            <a:srgbClr val="7030A0"/>
          </a:solidFill>
          <a:ln w="38100">
            <a:solidFill>
              <a:srgbClr val="FFFFFF"/>
            </a:solidFill>
          </a:ln>
        </p:spPr>
        <p:txBody>
          <a:bodyPr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7 S</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9" name="TextBox 8"/>
          <p:cNvSpPr txBox="1"/>
          <p:nvPr/>
        </p:nvSpPr>
        <p:spPr>
          <a:xfrm>
            <a:off x="4357686" y="6033767"/>
            <a:ext cx="4572032" cy="524553"/>
          </a:xfrm>
          <a:prstGeom prst="rect">
            <a:avLst/>
          </a:prstGeom>
          <a:solidFill>
            <a:schemeClr val="accent2">
              <a:lumMod val="50000"/>
            </a:schemeClr>
          </a:solidFill>
          <a:ln w="38100">
            <a:solidFill>
              <a:srgbClr val="FFFFFF"/>
            </a:solidFill>
          </a:ln>
        </p:spPr>
        <p:txBody>
          <a:bodyPr bIns="108000" anchor="ctr">
            <a:spAutoFit/>
          </a:bodyPr>
          <a:lstStyle/>
          <a:p>
            <a:pPr algn="ctr">
              <a:defRPr/>
            </a:pPr>
            <a:r>
              <a:rPr lang="en-US" sz="2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a:t>
            </a:r>
            <a:r>
              <a:rPr lang="en-US" sz="24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The McKinsey 7 S Model  </a:t>
            </a:r>
            <a:endParaRPr lang="th-TH" sz="2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Tree>
    <p:extLst>
      <p:ext uri="{BB962C8B-B14F-4D97-AF65-F5344CB8AC3E}">
        <p14:creationId xmlns:p14="http://schemas.microsoft.com/office/powerpoint/2010/main" val="403066216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2000" fill="hold"/>
                                        <p:tgtEl>
                                          <p:spTgt spid="9"/>
                                        </p:tgtEl>
                                        <p:attrNameLst>
                                          <p:attrName>ppt_w</p:attrName>
                                        </p:attrNameLst>
                                      </p:cBhvr>
                                      <p:tavLst>
                                        <p:tav tm="0">
                                          <p:val>
                                            <p:fltVal val="0"/>
                                          </p:val>
                                        </p:tav>
                                        <p:tav tm="100000">
                                          <p:val>
                                            <p:strVal val="#ppt_w"/>
                                          </p:val>
                                        </p:tav>
                                      </p:tavLst>
                                    </p:anim>
                                    <p:anim calcmode="lin" valueType="num">
                                      <p:cBhvr>
                                        <p:cTn id="14" dur="2000" fill="hold"/>
                                        <p:tgtEl>
                                          <p:spTgt spid="9"/>
                                        </p:tgtEl>
                                        <p:attrNameLst>
                                          <p:attrName>ppt_h</p:attrName>
                                        </p:attrNameLst>
                                      </p:cBhvr>
                                      <p:tavLst>
                                        <p:tav tm="0">
                                          <p:val>
                                            <p:fltVal val="0"/>
                                          </p:val>
                                        </p:tav>
                                        <p:tav tm="100000">
                                          <p:val>
                                            <p:strVal val="#ppt_h"/>
                                          </p:val>
                                        </p:tav>
                                      </p:tavLst>
                                    </p:anim>
                                    <p:animEffect transition="in" filter="fade">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2000" fill="hold"/>
                                        <p:tgtEl>
                                          <p:spTgt spid="8"/>
                                        </p:tgtEl>
                                        <p:attrNameLst>
                                          <p:attrName>ppt_w</p:attrName>
                                        </p:attrNameLst>
                                      </p:cBhvr>
                                      <p:tavLst>
                                        <p:tav tm="0">
                                          <p:val>
                                            <p:fltVal val="0"/>
                                          </p:val>
                                        </p:tav>
                                        <p:tav tm="100000">
                                          <p:val>
                                            <p:strVal val="#ppt_w"/>
                                          </p:val>
                                        </p:tav>
                                      </p:tavLst>
                                    </p:anim>
                                    <p:anim calcmode="lin" valueType="num">
                                      <p:cBhvr>
                                        <p:cTn id="21" dur="2000" fill="hold"/>
                                        <p:tgtEl>
                                          <p:spTgt spid="8"/>
                                        </p:tgtEl>
                                        <p:attrNameLst>
                                          <p:attrName>ppt_h</p:attrName>
                                        </p:attrNameLst>
                                      </p:cBhvr>
                                      <p:tavLst>
                                        <p:tav tm="0">
                                          <p:val>
                                            <p:fltVal val="0"/>
                                          </p:val>
                                        </p:tav>
                                        <p:tav tm="100000">
                                          <p:val>
                                            <p:strVal val="#ppt_h"/>
                                          </p:val>
                                        </p:tav>
                                      </p:tavLst>
                                    </p:anim>
                                    <p:animEffect transition="in" filter="fade">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2000" fill="hold"/>
                                        <p:tgtEl>
                                          <p:spTgt spid="5"/>
                                        </p:tgtEl>
                                        <p:attrNameLst>
                                          <p:attrName>ppt_w</p:attrName>
                                        </p:attrNameLst>
                                      </p:cBhvr>
                                      <p:tavLst>
                                        <p:tav tm="0">
                                          <p:val>
                                            <p:fltVal val="0"/>
                                          </p:val>
                                        </p:tav>
                                        <p:tav tm="100000">
                                          <p:val>
                                            <p:strVal val="#ppt_w"/>
                                          </p:val>
                                        </p:tav>
                                      </p:tavLst>
                                    </p:anim>
                                    <p:anim calcmode="lin" valueType="num">
                                      <p:cBhvr>
                                        <p:cTn id="28" dur="2000" fill="hold"/>
                                        <p:tgtEl>
                                          <p:spTgt spid="5"/>
                                        </p:tgtEl>
                                        <p:attrNameLst>
                                          <p:attrName>ppt_h</p:attrName>
                                        </p:attrNameLst>
                                      </p:cBhvr>
                                      <p:tavLst>
                                        <p:tav tm="0">
                                          <p:val>
                                            <p:fltVal val="0"/>
                                          </p:val>
                                        </p:tav>
                                        <p:tav tm="100000">
                                          <p:val>
                                            <p:strVal val="#ppt_h"/>
                                          </p:val>
                                        </p:tav>
                                      </p:tavLst>
                                    </p:anim>
                                    <p:animEffect transition="in" filter="fade">
                                      <p:cBhvr>
                                        <p:cTn id="29" dur="2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0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2000" fill="hold"/>
                                        <p:tgtEl>
                                          <p:spTgt spid="7"/>
                                        </p:tgtEl>
                                        <p:attrNameLst>
                                          <p:attrName>ppt_w</p:attrName>
                                        </p:attrNameLst>
                                      </p:cBhvr>
                                      <p:tavLst>
                                        <p:tav tm="0">
                                          <p:val>
                                            <p:fltVal val="0"/>
                                          </p:val>
                                        </p:tav>
                                        <p:tav tm="100000">
                                          <p:val>
                                            <p:strVal val="#ppt_w"/>
                                          </p:val>
                                        </p:tav>
                                      </p:tavLst>
                                    </p:anim>
                                    <p:anim calcmode="lin" valueType="num">
                                      <p:cBhvr>
                                        <p:cTn id="40" dur="2000" fill="hold"/>
                                        <p:tgtEl>
                                          <p:spTgt spid="7"/>
                                        </p:tgtEl>
                                        <p:attrNameLst>
                                          <p:attrName>ppt_h</p:attrName>
                                        </p:attrNameLst>
                                      </p:cBhvr>
                                      <p:tavLst>
                                        <p:tav tm="0">
                                          <p:val>
                                            <p:fltVal val="0"/>
                                          </p:val>
                                        </p:tav>
                                        <p:tav tm="100000">
                                          <p:val>
                                            <p:strVal val="#ppt_h"/>
                                          </p:val>
                                        </p:tav>
                                      </p:tavLst>
                                    </p:anim>
                                    <p:animEffect transition="in" filter="fade">
                                      <p:cBhvr>
                                        <p:cTn id="4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620688"/>
            <a:ext cx="4896544" cy="326844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62" y="4293096"/>
            <a:ext cx="8028384" cy="2004312"/>
          </a:xfrm>
          <a:prstGeom prst="rect">
            <a:avLst/>
          </a:prstGeom>
          <a:solidFill>
            <a:srgbClr val="000000"/>
          </a:solidFill>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8144" y="836712"/>
            <a:ext cx="2750345" cy="27503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14932340"/>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214290"/>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Smile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3" name="TextBox 2"/>
          <p:cNvSpPr txBox="1"/>
          <p:nvPr/>
        </p:nvSpPr>
        <p:spPr>
          <a:xfrm>
            <a:off x="714348" y="1357298"/>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Smooth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4" name="TextBox 3"/>
          <p:cNvSpPr txBox="1"/>
          <p:nvPr/>
        </p:nvSpPr>
        <p:spPr>
          <a:xfrm>
            <a:off x="4508576" y="2512769"/>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Spirit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5" name="TextBox 4"/>
          <p:cNvSpPr txBox="1"/>
          <p:nvPr/>
        </p:nvSpPr>
        <p:spPr>
          <a:xfrm>
            <a:off x="285720" y="3382488"/>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Smart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6" name="TextBox 5"/>
          <p:cNvSpPr txBox="1"/>
          <p:nvPr/>
        </p:nvSpPr>
        <p:spPr>
          <a:xfrm>
            <a:off x="3143240" y="3429000"/>
            <a:ext cx="2928958"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Strength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7" name="TextBox 6"/>
          <p:cNvSpPr txBox="1"/>
          <p:nvPr/>
        </p:nvSpPr>
        <p:spPr>
          <a:xfrm>
            <a:off x="714348" y="5500702"/>
            <a:ext cx="278608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Success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8" name="TextBox 7"/>
          <p:cNvSpPr txBox="1"/>
          <p:nvPr/>
        </p:nvSpPr>
        <p:spPr>
          <a:xfrm>
            <a:off x="6143636" y="5643578"/>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Superb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9" name="TextBox 8"/>
          <p:cNvSpPr txBox="1"/>
          <p:nvPr/>
        </p:nvSpPr>
        <p:spPr>
          <a:xfrm>
            <a:off x="5643570" y="571480"/>
            <a:ext cx="2928958"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Sympathy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0" name="TextBox 9"/>
          <p:cNvSpPr txBox="1"/>
          <p:nvPr/>
        </p:nvSpPr>
        <p:spPr>
          <a:xfrm>
            <a:off x="6143636" y="4286256"/>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Speed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1" name="TextBox 10"/>
          <p:cNvSpPr txBox="1"/>
          <p:nvPr/>
        </p:nvSpPr>
        <p:spPr>
          <a:xfrm>
            <a:off x="6143636" y="1785926"/>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Sharp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2" name="TextBox 11"/>
          <p:cNvSpPr txBox="1"/>
          <p:nvPr/>
        </p:nvSpPr>
        <p:spPr>
          <a:xfrm>
            <a:off x="1071538" y="4357694"/>
            <a:ext cx="4000528"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Synchronize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3" name="TextBox 12"/>
          <p:cNvSpPr txBox="1"/>
          <p:nvPr/>
        </p:nvSpPr>
        <p:spPr>
          <a:xfrm>
            <a:off x="3571868" y="1643050"/>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Stand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4" name="TextBox 13"/>
          <p:cNvSpPr txBox="1"/>
          <p:nvPr/>
        </p:nvSpPr>
        <p:spPr>
          <a:xfrm>
            <a:off x="3786182" y="5168438"/>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Strive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5" name="TextBox 14"/>
          <p:cNvSpPr txBox="1"/>
          <p:nvPr/>
        </p:nvSpPr>
        <p:spPr>
          <a:xfrm>
            <a:off x="1500166" y="2357430"/>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Support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6" name="TextBox 15"/>
          <p:cNvSpPr txBox="1"/>
          <p:nvPr/>
        </p:nvSpPr>
        <p:spPr>
          <a:xfrm>
            <a:off x="2857488" y="428604"/>
            <a:ext cx="2428892" cy="832330"/>
          </a:xfrm>
          <a:prstGeom prst="rect">
            <a:avLst/>
          </a:prstGeom>
          <a:noFill/>
          <a:ln w="38100">
            <a:noFill/>
          </a:ln>
        </p:spPr>
        <p:txBody>
          <a:bodyPr bIns="108000" anchor="ctr">
            <a:spAutoFit/>
          </a:bodyPr>
          <a:lstStyle/>
          <a:p>
            <a:pPr algn="ctr">
              <a:defRPr/>
            </a:pP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Service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7" name="TextBox 16"/>
          <p:cNvSpPr txBox="1"/>
          <p:nvPr/>
        </p:nvSpPr>
        <p:spPr>
          <a:xfrm>
            <a:off x="6213376" y="3239612"/>
            <a:ext cx="2428892" cy="832330"/>
          </a:xfrm>
          <a:prstGeom prst="rect">
            <a:avLst/>
          </a:prstGeom>
          <a:noFill/>
          <a:ln w="38100">
            <a:noFill/>
          </a:ln>
        </p:spPr>
        <p:txBody>
          <a:bodyPr bIns="108000" anchor="ctr">
            <a:spAutoFit/>
          </a:bodyPr>
          <a:lstStyle/>
          <a:p>
            <a:pPr algn="ctr">
              <a:defRPr/>
            </a:pPr>
            <a:r>
              <a:rPr lang="en-US" sz="44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Sure  </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Tree>
    <p:extLst>
      <p:ext uri="{BB962C8B-B14F-4D97-AF65-F5344CB8AC3E}">
        <p14:creationId xmlns:p14="http://schemas.microsoft.com/office/powerpoint/2010/main" val="219161903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414" r="4732"/>
          <a:stretch/>
        </p:blipFill>
        <p:spPr bwMode="auto">
          <a:xfrm>
            <a:off x="251520" y="404664"/>
            <a:ext cx="8618572" cy="54726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ancientrome.ru/art/artwork/sculp/rom/imp/marcus-aurelius/mar0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516215" y="3937204"/>
            <a:ext cx="2122257" cy="27456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2"/>
          <p:cNvSpPr txBox="1">
            <a:spLocks noChangeArrowheads="1"/>
          </p:cNvSpPr>
          <p:nvPr/>
        </p:nvSpPr>
        <p:spPr bwMode="auto">
          <a:xfrm>
            <a:off x="539552" y="5949280"/>
            <a:ext cx="5904656" cy="622421"/>
          </a:xfrm>
          <a:prstGeom prst="rect">
            <a:avLst/>
          </a:prstGeom>
          <a:noFill/>
          <a:ln>
            <a:noFill/>
          </a:ln>
          <a:effectLst/>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altLang="en-US" sz="2800" kern="0" dirty="0" smtClean="0">
                <a:ln w="18415" cmpd="sng">
                  <a:solidFill>
                    <a:srgbClr val="FFFFFF"/>
                  </a:solidFill>
                  <a:prstDash val="solid"/>
                </a:ln>
                <a:solidFill>
                  <a:schemeClr val="bg1"/>
                </a:solidFill>
                <a:effectLst>
                  <a:glow rad="63500">
                    <a:srgbClr val="000000"/>
                  </a:glow>
                </a:effectLst>
                <a:latin typeface="Arial Rounded MT Bold" pitchFamily="34" charset="0"/>
                <a:ea typeface="+mj-ea"/>
                <a:cs typeface="+mj-cs"/>
              </a:rPr>
              <a:t>Marcus </a:t>
            </a:r>
            <a:r>
              <a:rPr lang="en-US" altLang="en-US" sz="2800" kern="0" dirty="0">
                <a:ln w="18415" cmpd="sng">
                  <a:solidFill>
                    <a:srgbClr val="FFFFFF"/>
                  </a:solidFill>
                  <a:prstDash val="solid"/>
                </a:ln>
                <a:solidFill>
                  <a:schemeClr val="bg1"/>
                </a:solidFill>
                <a:effectLst>
                  <a:glow rad="63500">
                    <a:srgbClr val="000000"/>
                  </a:glow>
                </a:effectLst>
                <a:latin typeface="Arial Rounded MT Bold" pitchFamily="34" charset="0"/>
                <a:ea typeface="+mj-ea"/>
                <a:cs typeface="+mj-cs"/>
              </a:rPr>
              <a:t>A</a:t>
            </a:r>
            <a:r>
              <a:rPr lang="en-US" altLang="en-US" sz="2800" kern="0" dirty="0" smtClean="0">
                <a:ln w="18415" cmpd="sng">
                  <a:solidFill>
                    <a:srgbClr val="FFFFFF"/>
                  </a:solidFill>
                  <a:prstDash val="solid"/>
                </a:ln>
                <a:solidFill>
                  <a:schemeClr val="bg1"/>
                </a:solidFill>
                <a:effectLst>
                  <a:glow rad="63500">
                    <a:srgbClr val="000000"/>
                  </a:glow>
                </a:effectLst>
                <a:latin typeface="Arial Rounded MT Bold" pitchFamily="34" charset="0"/>
                <a:ea typeface="+mj-ea"/>
                <a:cs typeface="+mj-cs"/>
              </a:rPr>
              <a:t>urelius  </a:t>
            </a:r>
            <a:r>
              <a:rPr lang="en-US" altLang="en-US" sz="2400" kern="0" dirty="0" smtClean="0">
                <a:ln w="18415" cmpd="sng">
                  <a:solidFill>
                    <a:srgbClr val="FFFFFF"/>
                  </a:solidFill>
                  <a:prstDash val="solid"/>
                </a:ln>
                <a:solidFill>
                  <a:schemeClr val="bg1"/>
                </a:solidFill>
                <a:effectLst>
                  <a:glow rad="63500">
                    <a:srgbClr val="000000"/>
                  </a:glow>
                </a:effectLst>
                <a:latin typeface="Arial Rounded MT Bold" pitchFamily="34" charset="0"/>
                <a:ea typeface="+mj-ea"/>
                <a:cs typeface="+mj-cs"/>
              </a:rPr>
              <a:t>(121 – 180 A.D.)</a:t>
            </a:r>
            <a:r>
              <a:rPr kumimoji="0" lang="en-US" altLang="en-US" sz="2400" b="0" i="0" u="none" strike="noStrike" kern="0" cap="none" spc="0" normalizeH="0" baseline="0" noProof="0" dirty="0" smtClean="0">
                <a:ln w="18415" cmpd="sng">
                  <a:solidFill>
                    <a:srgbClr val="FFFFFF"/>
                  </a:solidFill>
                  <a:prstDash val="solid"/>
                </a:ln>
                <a:solidFill>
                  <a:schemeClr val="bg1"/>
                </a:solidFill>
                <a:effectLst>
                  <a:glow rad="63500">
                    <a:srgbClr val="000000"/>
                  </a:glow>
                </a:effectLst>
                <a:uLnTx/>
                <a:uFillTx/>
                <a:latin typeface="Arial Rounded MT Bold" pitchFamily="34" charset="0"/>
                <a:ea typeface="+mj-ea"/>
                <a:cs typeface="+mj-cs"/>
              </a:rPr>
              <a:t> </a:t>
            </a:r>
            <a:endParaRPr kumimoji="0" lang="en-US" altLang="en-US" sz="1400" b="0" i="0" u="none" strike="noStrike" kern="0" cap="none" spc="0" normalizeH="0" baseline="0" noProof="0" dirty="0" smtClean="0">
              <a:ln w="18415" cmpd="sng">
                <a:solidFill>
                  <a:srgbClr val="FFFFFF"/>
                </a:solidFill>
                <a:prstDash val="solid"/>
              </a:ln>
              <a:solidFill>
                <a:schemeClr val="bg1"/>
              </a:solidFill>
              <a:effectLst>
                <a:glow rad="63500">
                  <a:srgbClr val="000000"/>
                </a:glow>
              </a:effectLst>
              <a:uLnTx/>
              <a:uFillTx/>
              <a:latin typeface="Arial Rounded MT Bold" pitchFamily="34" charset="0"/>
              <a:ea typeface="+mj-ea"/>
              <a:cs typeface="+mj-cs"/>
            </a:endParaRPr>
          </a:p>
        </p:txBody>
      </p:sp>
    </p:spTree>
    <p:extLst>
      <p:ext uri="{BB962C8B-B14F-4D97-AF65-F5344CB8AC3E}">
        <p14:creationId xmlns:p14="http://schemas.microsoft.com/office/powerpoint/2010/main" val="3523982976"/>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811" y="283843"/>
            <a:ext cx="8096621" cy="6529533"/>
          </a:xfrm>
          <a:prstGeom prst="rect">
            <a:avLst/>
          </a:prstGeom>
          <a:ln>
            <a:noFill/>
          </a:ln>
          <a:effectLst>
            <a:softEdge rad="112500"/>
          </a:effectLst>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55814" b="8087"/>
          <a:stretch/>
        </p:blipFill>
        <p:spPr>
          <a:xfrm>
            <a:off x="7092280" y="3586412"/>
            <a:ext cx="1656184" cy="2330223"/>
          </a:xfrm>
          <a:prstGeom prst="rect">
            <a:avLst/>
          </a:prstGeom>
          <a:ln>
            <a:noFill/>
          </a:ln>
          <a:effectLst>
            <a:softEdge rad="112500"/>
          </a:effectLst>
        </p:spPr>
      </p:pic>
    </p:spTree>
    <p:extLst>
      <p:ext uri="{BB962C8B-B14F-4D97-AF65-F5344CB8AC3E}">
        <p14:creationId xmlns:p14="http://schemas.microsoft.com/office/powerpoint/2010/main" val="973118827"/>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5786" y="3357562"/>
            <a:ext cx="7786742" cy="1077218"/>
          </a:xfrm>
          <a:prstGeom prst="rect">
            <a:avLst/>
          </a:prstGeom>
          <a:noFill/>
        </p:spPr>
        <p:txBody>
          <a:bodyPr anchor="b">
            <a:spAutoFit/>
          </a:bodyPr>
          <a:lstStyle/>
          <a:p>
            <a:pPr>
              <a:defRPr/>
            </a:pP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When behavior is changed, </a:t>
            </a:r>
          </a:p>
          <a:p>
            <a:pPr>
              <a:defRPr/>
            </a:pP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action is changed</a:t>
            </a:r>
          </a:p>
        </p:txBody>
      </p:sp>
      <p:sp>
        <p:nvSpPr>
          <p:cNvPr id="5" name="TextBox 4"/>
          <p:cNvSpPr txBox="1"/>
          <p:nvPr/>
        </p:nvSpPr>
        <p:spPr>
          <a:xfrm>
            <a:off x="785786" y="4714884"/>
            <a:ext cx="7786742" cy="1077218"/>
          </a:xfrm>
          <a:prstGeom prst="rect">
            <a:avLst/>
          </a:prstGeom>
          <a:noFill/>
        </p:spPr>
        <p:txBody>
          <a:bodyPr anchor="b">
            <a:spAutoFit/>
          </a:bodyPr>
          <a:lstStyle/>
          <a:p>
            <a:pPr>
              <a:defRPr/>
            </a:pP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When action is changed, </a:t>
            </a:r>
          </a:p>
          <a:p>
            <a:pPr>
              <a:defRPr/>
            </a:pPr>
            <a:r>
              <a:rPr lang="en-US" sz="32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result  </a:t>
            </a: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is changed</a:t>
            </a:r>
          </a:p>
        </p:txBody>
      </p:sp>
      <p:sp>
        <p:nvSpPr>
          <p:cNvPr id="8" name="TextBox 7"/>
          <p:cNvSpPr txBox="1"/>
          <p:nvPr/>
        </p:nvSpPr>
        <p:spPr>
          <a:xfrm>
            <a:off x="2357422" y="428604"/>
            <a:ext cx="642942" cy="707886"/>
          </a:xfrm>
          <a:prstGeom prst="rect">
            <a:avLst/>
          </a:prstGeom>
          <a:noFill/>
        </p:spPr>
        <p:txBody>
          <a:bodyPr anchor="b">
            <a:spAutoFit/>
          </a:bodyPr>
          <a:lstStyle/>
          <a:p>
            <a:pPr algn="ctr">
              <a:defRPr/>
            </a:pPr>
            <a:r>
              <a:rPr lang="en-US" sz="4000" dirty="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a:t>
            </a:r>
          </a:p>
        </p:txBody>
      </p:sp>
      <p:pic>
        <p:nvPicPr>
          <p:cNvPr id="1026" name="Picture 2" descr="http://rchinds.com/wp-content/uploads/2013/04/have-an-expectant-attitude.png"/>
          <p:cNvPicPr>
            <a:picLocks noChangeAspect="1" noChangeArrowheads="1"/>
          </p:cNvPicPr>
          <p:nvPr/>
        </p:nvPicPr>
        <p:blipFill rotWithShape="1">
          <a:blip r:embed="rId2">
            <a:extLst>
              <a:ext uri="{28A0092B-C50C-407E-A947-70E740481C1C}">
                <a14:useLocalDpi xmlns:a14="http://schemas.microsoft.com/office/drawing/2010/main" val="0"/>
              </a:ext>
            </a:extLst>
          </a:blip>
          <a:srcRect l="10907" r="10187"/>
          <a:stretch/>
        </p:blipFill>
        <p:spPr bwMode="auto">
          <a:xfrm>
            <a:off x="5795274" y="4091897"/>
            <a:ext cx="3241222" cy="21454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8472" y="560143"/>
            <a:ext cx="4572000" cy="2571750"/>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785786" y="714356"/>
            <a:ext cx="7786742" cy="1077218"/>
          </a:xfrm>
          <a:prstGeom prst="rect">
            <a:avLst/>
          </a:prstGeom>
          <a:noFill/>
        </p:spPr>
        <p:txBody>
          <a:bodyPr anchor="b">
            <a:spAutoFit/>
          </a:bodyPr>
          <a:lstStyle/>
          <a:p>
            <a:pPr>
              <a:defRPr/>
            </a:pPr>
            <a:r>
              <a:rPr lang="en-US" sz="3200" dirty="0">
                <a:ln w="18415" cmpd="sng">
                  <a:solidFill>
                    <a:srgbClr val="FFFFFF"/>
                  </a:solidFill>
                  <a:prstDash val="solid"/>
                </a:ln>
                <a:solidFill>
                  <a:schemeClr val="bg2">
                    <a:lumMod val="40000"/>
                    <a:lumOff val="60000"/>
                  </a:schemeClr>
                </a:solidFill>
                <a:effectLst>
                  <a:glow rad="101600">
                    <a:srgbClr val="000000"/>
                  </a:glow>
                  <a:outerShdw blurRad="63500" dir="3600000" algn="tl" rotWithShape="0">
                    <a:srgbClr val="000000">
                      <a:alpha val="70000"/>
                    </a:srgbClr>
                  </a:outerShdw>
                </a:effectLst>
                <a:latin typeface="Arial Rounded MT Bold" pitchFamily="34" charset="0"/>
              </a:rPr>
              <a:t>When ……… is changed, </a:t>
            </a:r>
          </a:p>
          <a:p>
            <a:pPr>
              <a:defRPr/>
            </a:pPr>
            <a:r>
              <a:rPr lang="en-US" sz="3200" dirty="0">
                <a:ln w="18415" cmpd="sng">
                  <a:solidFill>
                    <a:srgbClr val="FFFFFF"/>
                  </a:solidFill>
                  <a:prstDash val="solid"/>
                </a:ln>
                <a:solidFill>
                  <a:schemeClr val="bg2">
                    <a:lumMod val="40000"/>
                    <a:lumOff val="60000"/>
                  </a:schemeClr>
                </a:solidFill>
                <a:effectLst>
                  <a:glow rad="101600">
                    <a:srgbClr val="000000"/>
                  </a:glow>
                  <a:outerShdw blurRad="63500" dir="3600000" algn="tl" rotWithShape="0">
                    <a:srgbClr val="000000">
                      <a:alpha val="70000"/>
                    </a:srgbClr>
                  </a:outerShdw>
                </a:effectLst>
                <a:latin typeface="Arial Rounded MT Bold" pitchFamily="34" charset="0"/>
              </a:rPr>
              <a:t>thought is changed</a:t>
            </a:r>
          </a:p>
        </p:txBody>
      </p:sp>
      <p:sp>
        <p:nvSpPr>
          <p:cNvPr id="3" name="TextBox 2"/>
          <p:cNvSpPr txBox="1"/>
          <p:nvPr/>
        </p:nvSpPr>
        <p:spPr>
          <a:xfrm>
            <a:off x="785786" y="2071678"/>
            <a:ext cx="7786742" cy="1077218"/>
          </a:xfrm>
          <a:prstGeom prst="rect">
            <a:avLst/>
          </a:prstGeom>
          <a:noFill/>
        </p:spPr>
        <p:txBody>
          <a:bodyPr anchor="b">
            <a:spAutoFit/>
          </a:bodyPr>
          <a:lstStyle/>
          <a:p>
            <a:pPr>
              <a:defRPr/>
            </a:pP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When thought </a:t>
            </a:r>
            <a:r>
              <a:rPr lang="en-US" sz="32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is </a:t>
            </a: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changed, </a:t>
            </a:r>
          </a:p>
          <a:p>
            <a:pPr>
              <a:defRPr/>
            </a:pP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behavior is changed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fade">
                                      <p:cBhvr>
                                        <p:cTn id="32" dur="1000"/>
                                        <p:tgtEl>
                                          <p:spTgt spid="1026"/>
                                        </p:tgtEl>
                                      </p:cBhvr>
                                    </p:animEffect>
                                    <p:anim calcmode="lin" valueType="num">
                                      <p:cBhvr>
                                        <p:cTn id="33" dur="1000" fill="hold"/>
                                        <p:tgtEl>
                                          <p:spTgt spid="1026"/>
                                        </p:tgtEl>
                                        <p:attrNameLst>
                                          <p:attrName>ppt_x</p:attrName>
                                        </p:attrNameLst>
                                      </p:cBhvr>
                                      <p:tavLst>
                                        <p:tav tm="0">
                                          <p:val>
                                            <p:strVal val="#ppt_x"/>
                                          </p:val>
                                        </p:tav>
                                        <p:tav tm="100000">
                                          <p:val>
                                            <p:strVal val="#ppt_x"/>
                                          </p:val>
                                        </p:tav>
                                      </p:tavLst>
                                    </p:anim>
                                    <p:anim calcmode="lin" valueType="num">
                                      <p:cBhvr>
                                        <p:cTn id="3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christianquotes.info/wp-content/uploads/2013/10/Dwight-L-Moody-Quote-Attitudes.jpg"/>
          <p:cNvPicPr>
            <a:picLocks noChangeAspect="1" noChangeArrowheads="1"/>
          </p:cNvPicPr>
          <p:nvPr/>
        </p:nvPicPr>
        <p:blipFill rotWithShape="1">
          <a:blip r:embed="rId3">
            <a:extLst>
              <a:ext uri="{28A0092B-C50C-407E-A947-70E740481C1C}">
                <a14:useLocalDpi xmlns:a14="http://schemas.microsoft.com/office/drawing/2010/main" val="0"/>
              </a:ext>
            </a:extLst>
          </a:blip>
          <a:srcRect b="4460"/>
          <a:stretch/>
        </p:blipFill>
        <p:spPr bwMode="auto">
          <a:xfrm>
            <a:off x="5508104" y="3143248"/>
            <a:ext cx="3315399" cy="31675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170" name="Rectangle 2"/>
          <p:cNvSpPr>
            <a:spLocks noGrp="1" noChangeArrowheads="1"/>
          </p:cNvSpPr>
          <p:nvPr>
            <p:ph type="title"/>
          </p:nvPr>
        </p:nvSpPr>
        <p:spPr>
          <a:xfrm>
            <a:off x="785786" y="500042"/>
            <a:ext cx="7186634" cy="5857916"/>
          </a:xfrm>
        </p:spPr>
        <p:txBody>
          <a:bodyPr/>
          <a:lstStyle/>
          <a:p>
            <a:pPr algn="l" eaLnBrk="1" hangingPunct="1"/>
            <a:r>
              <a:rPr lang="en-GB" altLang="en-US" sz="5400" dirty="0" smtClean="0">
                <a:ln w="18415" cmpd="sng">
                  <a:solidFill>
                    <a:srgbClr val="FFFFFF"/>
                  </a:solidFill>
                  <a:prstDash val="solid"/>
                </a:ln>
                <a:solidFill>
                  <a:srgbClr val="FFFFFF"/>
                </a:solidFill>
                <a:effectLst>
                  <a:glow rad="63500">
                    <a:srgbClr val="000000"/>
                  </a:glow>
                </a:effectLst>
                <a:latin typeface="Arial Rounded MT Bold" pitchFamily="34" charset="0"/>
              </a:rPr>
              <a:t>“Attitude” </a:t>
            </a:r>
            <a:r>
              <a:rPr lang="th-TH" altLang="en-US" sz="4800" dirty="0" smtClean="0">
                <a:ln w="18415" cmpd="sng">
                  <a:solidFill>
                    <a:srgbClr val="FFFFFF"/>
                  </a:solidFill>
                  <a:prstDash val="solid"/>
                </a:ln>
                <a:solidFill>
                  <a:srgbClr val="FFFFFF"/>
                </a:solidFill>
                <a:effectLst>
                  <a:glow rad="63500">
                    <a:srgbClr val="000000"/>
                  </a:glow>
                </a:effectLst>
                <a:latin typeface="Arial Rounded MT Bold" pitchFamily="34" charset="0"/>
              </a:rPr>
              <a:t/>
            </a:r>
            <a:br>
              <a:rPr lang="th-TH" altLang="en-US" sz="4800"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altLang="en-US" sz="4800" dirty="0" smtClean="0">
                <a:ln w="18415" cmpd="sng">
                  <a:solidFill>
                    <a:srgbClr val="FFFFFF"/>
                  </a:solidFill>
                  <a:prstDash val="solid"/>
                </a:ln>
                <a:solidFill>
                  <a:srgbClr val="FFFFFF"/>
                </a:solidFill>
                <a:effectLst>
                  <a:glow rad="63500">
                    <a:srgbClr val="000000"/>
                  </a:glow>
                </a:effectLst>
                <a:latin typeface="Arial Rounded MT Bold" pitchFamily="34" charset="0"/>
              </a:rPr>
              <a:t>Latin Word :  </a:t>
            </a:r>
            <a:r>
              <a:rPr lang="en-US" altLang="en-US" sz="5400" dirty="0" smtClean="0">
                <a:ln w="18415" cmpd="sng">
                  <a:solidFill>
                    <a:srgbClr val="FFFFFF"/>
                  </a:solidFill>
                  <a:prstDash val="solid"/>
                </a:ln>
                <a:solidFill>
                  <a:srgbClr val="FFFF00"/>
                </a:solidFill>
                <a:effectLst>
                  <a:glow rad="63500">
                    <a:srgbClr val="000000"/>
                  </a:glow>
                </a:effectLst>
                <a:latin typeface="Arial Rounded MT Bold" pitchFamily="34" charset="0"/>
              </a:rPr>
              <a:t>“</a:t>
            </a:r>
            <a:r>
              <a:rPr lang="en-US" altLang="en-US" sz="5400" dirty="0" err="1" smtClean="0">
                <a:ln w="18415" cmpd="sng">
                  <a:solidFill>
                    <a:srgbClr val="FFFFFF"/>
                  </a:solidFill>
                  <a:prstDash val="solid"/>
                </a:ln>
                <a:solidFill>
                  <a:srgbClr val="FFFF00"/>
                </a:solidFill>
                <a:effectLst>
                  <a:glow rad="63500">
                    <a:srgbClr val="000000"/>
                  </a:glow>
                </a:effectLst>
                <a:latin typeface="Arial Rounded MT Bold" pitchFamily="34" charset="0"/>
              </a:rPr>
              <a:t>Aptus</a:t>
            </a:r>
            <a:r>
              <a:rPr lang="en-US" altLang="en-US" sz="5400" dirty="0" smtClean="0">
                <a:ln w="18415" cmpd="sng">
                  <a:solidFill>
                    <a:srgbClr val="FFFFFF"/>
                  </a:solidFill>
                  <a:prstDash val="solid"/>
                </a:ln>
                <a:solidFill>
                  <a:srgbClr val="FFFF00"/>
                </a:solidFill>
                <a:effectLst>
                  <a:glow rad="63500">
                    <a:srgbClr val="000000"/>
                  </a:glow>
                </a:effectLst>
                <a:latin typeface="Arial Rounded MT Bold" pitchFamily="34" charset="0"/>
              </a:rPr>
              <a:t>”</a:t>
            </a:r>
            <a:br>
              <a:rPr lang="en-US" altLang="en-US" sz="5400" dirty="0" smtClean="0">
                <a:ln w="18415" cmpd="sng">
                  <a:solidFill>
                    <a:srgbClr val="FFFFFF"/>
                  </a:solidFill>
                  <a:prstDash val="solid"/>
                </a:ln>
                <a:solidFill>
                  <a:srgbClr val="FFFF00"/>
                </a:solidFill>
                <a:effectLst>
                  <a:glow rad="63500">
                    <a:srgbClr val="000000"/>
                  </a:glow>
                </a:effectLst>
                <a:latin typeface="Arial Rounded MT Bold" pitchFamily="34" charset="0"/>
              </a:rPr>
            </a:br>
            <a:r>
              <a:rPr lang="en-US" altLang="en-US" sz="5400" dirty="0" smtClean="0">
                <a:ln w="18415" cmpd="sng">
                  <a:solidFill>
                    <a:srgbClr val="FFFFFF"/>
                  </a:solidFill>
                  <a:prstDash val="solid"/>
                </a:ln>
                <a:solidFill>
                  <a:srgbClr val="FFFFFF"/>
                </a:solidFill>
                <a:effectLst>
                  <a:glow rad="63500">
                    <a:srgbClr val="000000"/>
                  </a:glow>
                </a:effectLst>
                <a:latin typeface="Arial Rounded MT Bold" pitchFamily="34" charset="0"/>
              </a:rPr>
              <a:t/>
            </a:r>
            <a:br>
              <a:rPr lang="en-US" altLang="en-US" sz="5400"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altLang="en-US" dirty="0" err="1" smtClean="0">
                <a:ln w="18415" cmpd="sng">
                  <a:solidFill>
                    <a:srgbClr val="FFFFFF"/>
                  </a:solidFill>
                  <a:prstDash val="solid"/>
                </a:ln>
                <a:solidFill>
                  <a:srgbClr val="FFFFFF"/>
                </a:solidFill>
                <a:effectLst>
                  <a:glow rad="63500">
                    <a:srgbClr val="000000"/>
                  </a:glow>
                </a:effectLst>
                <a:latin typeface="Arial Rounded MT Bold" pitchFamily="34" charset="0"/>
              </a:rPr>
              <a:t>Aptus</a:t>
            </a:r>
            <a:r>
              <a:rPr lang="en-US" altLang="en-US" dirty="0" smtClean="0">
                <a:ln w="18415" cmpd="sng">
                  <a:solidFill>
                    <a:srgbClr val="FFFFFF"/>
                  </a:solidFill>
                  <a:prstDash val="solid"/>
                </a:ln>
                <a:solidFill>
                  <a:srgbClr val="FFFFFF"/>
                </a:solidFill>
                <a:effectLst>
                  <a:glow rad="63500">
                    <a:srgbClr val="000000"/>
                  </a:glow>
                </a:effectLst>
                <a:latin typeface="Arial Rounded MT Bold" pitchFamily="34" charset="0"/>
              </a:rPr>
              <a:t> </a:t>
            </a:r>
            <a:r>
              <a:rPr lang="en-US" altLang="en-US" dirty="0" smtClean="0">
                <a:ln w="18415" cmpd="sng">
                  <a:solidFill>
                    <a:srgbClr val="FFFFFF"/>
                  </a:solidFill>
                  <a:prstDash val="solid"/>
                </a:ln>
                <a:solidFill>
                  <a:srgbClr val="FFFFFF"/>
                </a:solidFill>
                <a:effectLst>
                  <a:glow rad="63500">
                    <a:srgbClr val="000000"/>
                  </a:glow>
                </a:effectLst>
                <a:latin typeface="Arial Rounded MT Bold" pitchFamily="34" charset="0"/>
                <a:cs typeface="JasmineUPC" pitchFamily="18" charset="-34"/>
              </a:rPr>
              <a:t>meaning :</a:t>
            </a:r>
            <a:br>
              <a:rPr lang="en-US" altLang="en-US" dirty="0" smtClean="0">
                <a:ln w="18415" cmpd="sng">
                  <a:solidFill>
                    <a:srgbClr val="FFFFFF"/>
                  </a:solidFill>
                  <a:prstDash val="solid"/>
                </a:ln>
                <a:solidFill>
                  <a:srgbClr val="FFFFFF"/>
                </a:solidFill>
                <a:effectLst>
                  <a:glow rad="63500">
                    <a:srgbClr val="000000"/>
                  </a:glow>
                </a:effectLst>
                <a:latin typeface="Arial Rounded MT Bold" pitchFamily="34" charset="0"/>
                <a:cs typeface="JasmineUPC" pitchFamily="18" charset="-34"/>
              </a:rPr>
            </a:br>
            <a:r>
              <a:rPr lang="en-US" altLang="en-US" dirty="0" smtClean="0">
                <a:ln w="18415" cmpd="sng">
                  <a:solidFill>
                    <a:srgbClr val="FFFFFF"/>
                  </a:solidFill>
                  <a:prstDash val="solid"/>
                </a:ln>
                <a:solidFill>
                  <a:schemeClr val="tx1">
                    <a:lumMod val="75000"/>
                  </a:schemeClr>
                </a:solidFill>
                <a:effectLst>
                  <a:glow rad="63500">
                    <a:srgbClr val="000000"/>
                  </a:glow>
                </a:effectLst>
                <a:latin typeface="Arial Rounded MT Bold" pitchFamily="34" charset="0"/>
                <a:cs typeface="JasmineUPC" pitchFamily="18" charset="-34"/>
              </a:rPr>
              <a:t># suitable</a:t>
            </a:r>
            <a:br>
              <a:rPr lang="en-US" altLang="en-US" dirty="0" smtClean="0">
                <a:ln w="18415" cmpd="sng">
                  <a:solidFill>
                    <a:srgbClr val="FFFFFF"/>
                  </a:solidFill>
                  <a:prstDash val="solid"/>
                </a:ln>
                <a:solidFill>
                  <a:schemeClr val="tx1">
                    <a:lumMod val="75000"/>
                  </a:schemeClr>
                </a:solidFill>
                <a:effectLst>
                  <a:glow rad="63500">
                    <a:srgbClr val="000000"/>
                  </a:glow>
                </a:effectLst>
                <a:latin typeface="Arial Rounded MT Bold" pitchFamily="34" charset="0"/>
                <a:cs typeface="JasmineUPC" pitchFamily="18" charset="-34"/>
              </a:rPr>
            </a:br>
            <a:r>
              <a:rPr lang="en-US" altLang="en-US" dirty="0" smtClean="0">
                <a:ln w="18415" cmpd="sng">
                  <a:solidFill>
                    <a:srgbClr val="FFFFFF"/>
                  </a:solidFill>
                  <a:prstDash val="solid"/>
                </a:ln>
                <a:solidFill>
                  <a:schemeClr val="tx1">
                    <a:lumMod val="75000"/>
                  </a:schemeClr>
                </a:solidFill>
                <a:effectLst>
                  <a:glow rad="63500">
                    <a:srgbClr val="000000"/>
                  </a:glow>
                </a:effectLst>
                <a:latin typeface="Arial Rounded MT Bold" pitchFamily="34" charset="0"/>
                <a:cs typeface="JasmineUPC" pitchFamily="18" charset="-34"/>
              </a:rPr>
              <a:t># appropriate</a:t>
            </a:r>
            <a:br>
              <a:rPr lang="en-US" altLang="en-US" dirty="0" smtClean="0">
                <a:ln w="18415" cmpd="sng">
                  <a:solidFill>
                    <a:srgbClr val="FFFFFF"/>
                  </a:solidFill>
                  <a:prstDash val="solid"/>
                </a:ln>
                <a:solidFill>
                  <a:schemeClr val="tx1">
                    <a:lumMod val="75000"/>
                  </a:schemeClr>
                </a:solidFill>
                <a:effectLst>
                  <a:glow rad="63500">
                    <a:srgbClr val="000000"/>
                  </a:glow>
                </a:effectLst>
                <a:latin typeface="Arial Rounded MT Bold" pitchFamily="34" charset="0"/>
                <a:cs typeface="JasmineUPC" pitchFamily="18" charset="-34"/>
              </a:rPr>
            </a:br>
            <a:r>
              <a:rPr lang="en-US" altLang="en-US" dirty="0" smtClean="0">
                <a:ln w="18415" cmpd="sng">
                  <a:solidFill>
                    <a:srgbClr val="FFFFFF"/>
                  </a:solidFill>
                  <a:prstDash val="solid"/>
                </a:ln>
                <a:solidFill>
                  <a:schemeClr val="tx1">
                    <a:lumMod val="75000"/>
                  </a:schemeClr>
                </a:solidFill>
                <a:effectLst>
                  <a:glow rad="63500">
                    <a:srgbClr val="000000"/>
                  </a:glow>
                </a:effectLst>
                <a:latin typeface="Arial Rounded MT Bold" pitchFamily="34" charset="0"/>
                <a:cs typeface="JasmineUPC" pitchFamily="18" charset="-34"/>
              </a:rPr>
              <a:t># fitting</a:t>
            </a:r>
            <a:br>
              <a:rPr lang="en-US" altLang="en-US" dirty="0" smtClean="0">
                <a:ln w="18415" cmpd="sng">
                  <a:solidFill>
                    <a:srgbClr val="FFFFFF"/>
                  </a:solidFill>
                  <a:prstDash val="solid"/>
                </a:ln>
                <a:solidFill>
                  <a:schemeClr val="tx1">
                    <a:lumMod val="75000"/>
                  </a:schemeClr>
                </a:solidFill>
                <a:effectLst>
                  <a:glow rad="63500">
                    <a:srgbClr val="000000"/>
                  </a:glow>
                </a:effectLst>
                <a:latin typeface="Arial Rounded MT Bold" pitchFamily="34" charset="0"/>
                <a:cs typeface="JasmineUPC" pitchFamily="18" charset="-34"/>
              </a:rPr>
            </a:br>
            <a:endParaRPr lang="en-US" altLang="en-US" sz="4800" dirty="0" smtClean="0">
              <a:ln w="18415" cmpd="sng">
                <a:solidFill>
                  <a:srgbClr val="FFFFFF"/>
                </a:solidFill>
                <a:prstDash val="solid"/>
              </a:ln>
              <a:solidFill>
                <a:schemeClr val="tx1">
                  <a:lumMod val="75000"/>
                </a:schemeClr>
              </a:solidFill>
              <a:effectLst>
                <a:glow rad="63500">
                  <a:srgbClr val="000000"/>
                </a:glow>
              </a:effectLst>
              <a:latin typeface="JasmineUPC" pitchFamily="18" charset="-34"/>
              <a:cs typeface="JasmineUPC" pitchFamily="18" charset="-34"/>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00034" y="642918"/>
            <a:ext cx="8143932" cy="3108543"/>
          </a:xfrm>
          <a:prstGeom prst="rect">
            <a:avLst/>
          </a:prstGeom>
          <a:noFill/>
        </p:spPr>
        <p:txBody>
          <a:bodyPr anchor="b">
            <a:spAutoFit/>
          </a:bodyPr>
          <a:lstStyle/>
          <a:p>
            <a:pPr>
              <a:defRPr/>
            </a:pPr>
            <a:r>
              <a:rPr lang="en-US" sz="3600" dirty="0">
                <a:ln w="18415" cmpd="sng">
                  <a:solidFill>
                    <a:srgbClr val="FFFFFF"/>
                  </a:solidFill>
                  <a:prstDash val="solid"/>
                </a:ln>
                <a:solidFill>
                  <a:srgbClr val="66FF66"/>
                </a:solidFill>
                <a:effectLst>
                  <a:glow rad="101600">
                    <a:srgbClr val="000000"/>
                  </a:glow>
                  <a:outerShdw blurRad="63500" dir="3600000" algn="tl" rotWithShape="0">
                    <a:srgbClr val="000000">
                      <a:alpha val="70000"/>
                    </a:srgbClr>
                  </a:outerShdw>
                </a:effectLst>
                <a:latin typeface="Arial Rounded MT Bold" pitchFamily="34" charset="0"/>
              </a:rPr>
              <a:t>Attitude</a:t>
            </a: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refers to the way we react to a situation </a:t>
            </a:r>
            <a:r>
              <a:rPr lang="en-US" sz="32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mentally and emotionally</a:t>
            </a: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a:t>
            </a:r>
          </a:p>
          <a:p>
            <a:pPr>
              <a:defRPr/>
            </a:pPr>
            <a:endPar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a:p>
            <a:pPr>
              <a:defRPr/>
            </a:pP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 what you </a:t>
            </a:r>
            <a:r>
              <a:rPr lang="en-US" sz="3200" dirty="0">
                <a:ln w="18415" cmpd="sng">
                  <a:solidFill>
                    <a:srgbClr val="FFFFFF"/>
                  </a:solidFill>
                  <a:prstDash val="solid"/>
                </a:ln>
                <a:solidFill>
                  <a:srgbClr val="FF0000"/>
                </a:solidFill>
                <a:effectLst>
                  <a:glow rad="101600">
                    <a:srgbClr val="000000"/>
                  </a:glow>
                  <a:outerShdw blurRad="63500" dir="3600000" algn="tl" rotWithShape="0">
                    <a:srgbClr val="000000">
                      <a:alpha val="70000"/>
                    </a:srgbClr>
                  </a:outerShdw>
                </a:effectLst>
                <a:latin typeface="Arial Rounded MT Bold" pitchFamily="34" charset="0"/>
              </a:rPr>
              <a:t>Think</a:t>
            </a: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a:t>
            </a:r>
          </a:p>
          <a:p>
            <a:pPr>
              <a:defRPr/>
            </a:pP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 what you </a:t>
            </a:r>
            <a:r>
              <a:rPr lang="en-US" sz="3200" dirty="0">
                <a:ln w="18415" cmpd="sng">
                  <a:solidFill>
                    <a:srgbClr val="FFFFFF"/>
                  </a:solidFill>
                  <a:prstDash val="solid"/>
                </a:ln>
                <a:solidFill>
                  <a:srgbClr val="FF0000"/>
                </a:solidFill>
                <a:effectLst>
                  <a:glow rad="101600">
                    <a:srgbClr val="000000"/>
                  </a:glow>
                  <a:outerShdw blurRad="63500" dir="3600000" algn="tl" rotWithShape="0">
                    <a:srgbClr val="000000">
                      <a:alpha val="70000"/>
                    </a:srgbClr>
                  </a:outerShdw>
                </a:effectLst>
                <a:latin typeface="Arial Rounded MT Bold" pitchFamily="34" charset="0"/>
              </a:rPr>
              <a:t>Do</a:t>
            </a: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a:t>
            </a:r>
          </a:p>
          <a:p>
            <a:pPr>
              <a:defRPr/>
            </a:pP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 what you </a:t>
            </a:r>
            <a:r>
              <a:rPr lang="en-US" sz="3200" dirty="0">
                <a:ln w="18415" cmpd="sng">
                  <a:solidFill>
                    <a:srgbClr val="FFFFFF"/>
                  </a:solidFill>
                  <a:prstDash val="solid"/>
                </a:ln>
                <a:solidFill>
                  <a:srgbClr val="FF0000"/>
                </a:solidFill>
                <a:effectLst>
                  <a:glow rad="101600">
                    <a:srgbClr val="000000"/>
                  </a:glow>
                  <a:outerShdw blurRad="63500" dir="3600000" algn="tl" rotWithShape="0">
                    <a:srgbClr val="000000">
                      <a:alpha val="70000"/>
                    </a:srgbClr>
                  </a:outerShdw>
                </a:effectLst>
                <a:latin typeface="Arial Rounded MT Bold" pitchFamily="34" charset="0"/>
              </a:rPr>
              <a:t>Feel</a:t>
            </a: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a:t>
            </a:r>
          </a:p>
        </p:txBody>
      </p:sp>
      <p:sp>
        <p:nvSpPr>
          <p:cNvPr id="9" name="TextBox 8"/>
          <p:cNvSpPr txBox="1"/>
          <p:nvPr/>
        </p:nvSpPr>
        <p:spPr>
          <a:xfrm>
            <a:off x="500034" y="4280608"/>
            <a:ext cx="8143932" cy="1631216"/>
          </a:xfrm>
          <a:prstGeom prst="rect">
            <a:avLst/>
          </a:prstGeom>
          <a:noFill/>
        </p:spPr>
        <p:txBody>
          <a:bodyPr anchor="b">
            <a:spAutoFit/>
          </a:bodyPr>
          <a:lstStyle/>
          <a:p>
            <a:pPr>
              <a:defRPr/>
            </a:pPr>
            <a:r>
              <a:rPr lang="en-US" sz="3600" dirty="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Behavior</a:t>
            </a: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is the way we express ourselves physically and verbally, it usually comes from our attitude.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3506" y="1986371"/>
            <a:ext cx="3141469" cy="2304256"/>
          </a:xfrm>
          <a:prstGeom prst="rect">
            <a:avLst/>
          </a:prstGeom>
          <a:ln>
            <a:solidFill>
              <a:schemeClr val="bg1"/>
            </a:solid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age.slidesharecdn.com/attitudeiseverythingforsuccess-100317234653-phpapp02/95/attitude-is-everything-for-success-9-728.jpg?cb=126886986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236" y="548680"/>
            <a:ext cx="7848873" cy="588665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Oval 2"/>
          <p:cNvSpPr/>
          <p:nvPr/>
        </p:nvSpPr>
        <p:spPr>
          <a:xfrm>
            <a:off x="2627784" y="4509120"/>
            <a:ext cx="3744416" cy="9361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3794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xit" presetSubtype="32" fill="hold" grpId="1" nodeType="clickEffect">
                                  <p:stCondLst>
                                    <p:cond delay="0"/>
                                  </p:stCondLst>
                                  <p:childTnLst>
                                    <p:anim calcmode="lin" valueType="num">
                                      <p:cBhvr>
                                        <p:cTn id="11" dur="500"/>
                                        <p:tgtEl>
                                          <p:spTgt spid="3"/>
                                        </p:tgtEl>
                                        <p:attrNameLst>
                                          <p:attrName>ppt_w</p:attrName>
                                        </p:attrNameLst>
                                      </p:cBhvr>
                                      <p:tavLst>
                                        <p:tav tm="0">
                                          <p:val>
                                            <p:strVal val="ppt_w"/>
                                          </p:val>
                                        </p:tav>
                                        <p:tav tm="100000">
                                          <p:val>
                                            <p:fltVal val="0"/>
                                          </p:val>
                                        </p:tav>
                                      </p:tavLst>
                                    </p:anim>
                                    <p:anim calcmode="lin" valueType="num">
                                      <p:cBhvr>
                                        <p:cTn id="12" dur="500"/>
                                        <p:tgtEl>
                                          <p:spTgt spid="3"/>
                                        </p:tgtEl>
                                        <p:attrNameLst>
                                          <p:attrName>ppt_h</p:attrName>
                                        </p:attrNameLst>
                                      </p:cBhvr>
                                      <p:tavLst>
                                        <p:tav tm="0">
                                          <p:val>
                                            <p:strVal val="ppt_h"/>
                                          </p:val>
                                        </p:tav>
                                        <p:tav tm="100000">
                                          <p:val>
                                            <p:fltVal val="0"/>
                                          </p:val>
                                        </p:tav>
                                      </p:tavLst>
                                    </p:anim>
                                    <p:animEffect transition="out" filter="fade">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ไดอะแกรม 3"/>
          <p:cNvGraphicFramePr/>
          <p:nvPr>
            <p:extLst>
              <p:ext uri="{D42A27DB-BD31-4B8C-83A1-F6EECF244321}">
                <p14:modId xmlns:p14="http://schemas.microsoft.com/office/powerpoint/2010/main" val="2258601047"/>
              </p:ext>
            </p:extLst>
          </p:nvPr>
        </p:nvGraphicFramePr>
        <p:xfrm>
          <a:off x="611560" y="404664"/>
          <a:ext cx="792088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2"/>
          <p:cNvSpPr txBox="1">
            <a:spLocks noChangeArrowheads="1"/>
          </p:cNvSpPr>
          <p:nvPr/>
        </p:nvSpPr>
        <p:spPr bwMode="auto">
          <a:xfrm>
            <a:off x="323528" y="5877272"/>
            <a:ext cx="8668196" cy="857256"/>
          </a:xfrm>
          <a:prstGeom prst="rect">
            <a:avLst/>
          </a:prstGeom>
          <a:noFill/>
          <a:ln>
            <a:noFill/>
          </a:ln>
          <a:effectLst/>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altLang="en-US" sz="3200" kern="0" noProof="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Components of Attitude</a:t>
            </a:r>
            <a:r>
              <a:rPr kumimoji="0" lang="en-US" altLang="en-US" sz="28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endParaRPr>
          </a:p>
        </p:txBody>
      </p:sp>
      <p:pic>
        <p:nvPicPr>
          <p:cNvPr id="7" name="Picture 2" descr="http://static.guim.co.uk/sys-images/Guardian/Pix/pictures/2012/10/15/1350306091010/thinking-010.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7420" y="4941168"/>
            <a:ext cx="2988933" cy="17933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2"/>
          <p:cNvSpPr txBox="1">
            <a:spLocks noChangeArrowheads="1"/>
          </p:cNvSpPr>
          <p:nvPr/>
        </p:nvSpPr>
        <p:spPr bwMode="auto">
          <a:xfrm>
            <a:off x="179512" y="5373216"/>
            <a:ext cx="3024336" cy="857256"/>
          </a:xfrm>
          <a:prstGeom prst="rect">
            <a:avLst/>
          </a:prstGeom>
          <a:noFill/>
          <a:ln w="38100">
            <a:noFill/>
          </a:ln>
          <a:effectLs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3600" kern="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ABC Model</a:t>
            </a:r>
            <a:r>
              <a:rPr kumimoji="0" lang="en-US" altLang="en-US" sz="32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 </a:t>
            </a:r>
            <a:endParaRPr kumimoji="0" lang="en-US" altLang="en-US"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endParaRPr>
          </a:p>
        </p:txBody>
      </p:sp>
    </p:spTree>
    <p:extLst>
      <p:ext uri="{BB962C8B-B14F-4D97-AF65-F5344CB8AC3E}">
        <p14:creationId xmlns:p14="http://schemas.microsoft.com/office/powerpoint/2010/main" val="519770940"/>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04664"/>
            <a:ext cx="8229600" cy="1143000"/>
          </a:xfrm>
        </p:spPr>
        <p:txBody>
          <a:bodyPr/>
          <a:lstStyle/>
          <a:p>
            <a:r>
              <a:rPr lang="th-TH" sz="8000" dirty="0" smtClean="0">
                <a:ln w="18415" cmpd="sng">
                  <a:solidFill>
                    <a:srgbClr val="FFFFFF"/>
                  </a:solidFill>
                  <a:prstDash val="solid"/>
                </a:ln>
                <a:solidFill>
                  <a:srgbClr val="FFFF00"/>
                </a:solidFill>
                <a:effectLst>
                  <a:glow rad="63500">
                    <a:srgbClr val="000000"/>
                  </a:glow>
                </a:effectLst>
                <a:latin typeface="JasmineUPC" pitchFamily="18" charset="-34"/>
                <a:cs typeface="JasmineUPC" pitchFamily="18" charset="-34"/>
              </a:rPr>
              <a:t>องค์ประกอบของทัศนคติ</a:t>
            </a:r>
            <a:endParaRPr lang="th-TH" sz="8000" dirty="0">
              <a:solidFill>
                <a:srgbClr val="FFFF00"/>
              </a:solidFill>
            </a:endParaRPr>
          </a:p>
        </p:txBody>
      </p:sp>
      <p:pic>
        <p:nvPicPr>
          <p:cNvPr id="1026" name="Picture 2" descr="http://orig15.deviantart.net/2f3e/f/2010/264/6/1/positive_thinking_by_sikokimo-d2z6io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4132" y="2708920"/>
            <a:ext cx="2916405" cy="39048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539552" y="1628800"/>
            <a:ext cx="7329510" cy="4186254"/>
          </a:xfrm>
        </p:spPr>
        <p:txBody>
          <a:bodyPr/>
          <a:lstStyle/>
          <a:p>
            <a:r>
              <a:rPr lang="th-TH" sz="4800" dirty="0" smtClean="0">
                <a:ln w="18415" cmpd="sng">
                  <a:solidFill>
                    <a:srgbClr val="FFFFFF"/>
                  </a:solidFill>
                  <a:prstDash val="solid"/>
                </a:ln>
                <a:solidFill>
                  <a:schemeClr val="bg1"/>
                </a:solidFill>
                <a:effectLst>
                  <a:glow rad="63500">
                    <a:srgbClr val="000000"/>
                  </a:glow>
                </a:effectLst>
                <a:latin typeface="JasmineUPC" pitchFamily="18" charset="-34"/>
                <a:cs typeface="JasmineUPC" pitchFamily="18" charset="-34"/>
              </a:rPr>
              <a:t>องค์ประกอบด้านอารมณ์ ความรู้สึก </a:t>
            </a:r>
            <a:r>
              <a:rPr lang="en-US" sz="4800" dirty="0" smtClean="0">
                <a:ln w="18415" cmpd="sng">
                  <a:solidFill>
                    <a:srgbClr val="FFFFFF"/>
                  </a:solidFill>
                  <a:prstDash val="solid"/>
                </a:ln>
                <a:solidFill>
                  <a:schemeClr val="bg1"/>
                </a:solidFill>
                <a:effectLst>
                  <a:glow rad="63500">
                    <a:srgbClr val="000000"/>
                  </a:glow>
                </a:effectLst>
                <a:latin typeface="JasmineUPC" pitchFamily="18" charset="-34"/>
                <a:cs typeface="JasmineUPC" pitchFamily="18" charset="-34"/>
              </a:rPr>
              <a:t>         </a:t>
            </a:r>
            <a:r>
              <a:rPr lang="en-US" sz="3600" dirty="0" smtClean="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rPr>
              <a:t>(</a:t>
            </a:r>
            <a:r>
              <a:rPr lang="en-US" sz="3600" u="sng" dirty="0" smtClean="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rPr>
              <a:t>A</a:t>
            </a:r>
            <a:r>
              <a:rPr lang="en-US" sz="3600" dirty="0" smtClean="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rPr>
              <a:t>ffective Component)</a:t>
            </a:r>
          </a:p>
          <a:p>
            <a:r>
              <a:rPr lang="th-TH" sz="4800" dirty="0" smtClean="0">
                <a:ln w="18415" cmpd="sng">
                  <a:solidFill>
                    <a:srgbClr val="FFFFFF"/>
                  </a:solidFill>
                  <a:prstDash val="solid"/>
                </a:ln>
                <a:solidFill>
                  <a:schemeClr val="bg1"/>
                </a:solidFill>
                <a:effectLst>
                  <a:glow rad="63500">
                    <a:srgbClr val="000000"/>
                  </a:glow>
                </a:effectLst>
                <a:latin typeface="JasmineUPC" pitchFamily="18" charset="-34"/>
                <a:cs typeface="JasmineUPC" pitchFamily="18" charset="-34"/>
              </a:rPr>
              <a:t>องค์ประกอบด้านพฤติกรรม </a:t>
            </a:r>
            <a:r>
              <a:rPr lang="en-US" sz="4800" dirty="0" smtClean="0">
                <a:ln w="18415" cmpd="sng">
                  <a:solidFill>
                    <a:srgbClr val="FFFFFF"/>
                  </a:solidFill>
                  <a:prstDash val="solid"/>
                </a:ln>
                <a:solidFill>
                  <a:schemeClr val="bg1"/>
                </a:solidFill>
                <a:effectLst>
                  <a:glow rad="63500">
                    <a:srgbClr val="000000"/>
                  </a:glow>
                </a:effectLst>
                <a:latin typeface="JasmineUPC" pitchFamily="18" charset="-34"/>
                <a:cs typeface="JasmineUPC" pitchFamily="18" charset="-34"/>
              </a:rPr>
              <a:t>                    </a:t>
            </a:r>
            <a:r>
              <a:rPr lang="en-US" sz="3600" dirty="0" smtClean="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rPr>
              <a:t>(</a:t>
            </a:r>
            <a:r>
              <a:rPr lang="en-US" sz="3600" u="sng" dirty="0" smtClean="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rPr>
              <a:t>B</a:t>
            </a:r>
            <a:r>
              <a:rPr lang="en-US" sz="3600" dirty="0" smtClean="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rPr>
              <a:t>ehavioral Component)</a:t>
            </a:r>
          </a:p>
          <a:p>
            <a:r>
              <a:rPr lang="th-TH" sz="4800" dirty="0">
                <a:ln w="18415" cmpd="sng">
                  <a:solidFill>
                    <a:srgbClr val="FFFFFF"/>
                  </a:solidFill>
                  <a:prstDash val="solid"/>
                </a:ln>
                <a:solidFill>
                  <a:schemeClr val="bg1"/>
                </a:solidFill>
                <a:effectLst>
                  <a:glow rad="63500">
                    <a:srgbClr val="000000"/>
                  </a:glow>
                </a:effectLst>
                <a:latin typeface="JasmineUPC" pitchFamily="18" charset="-34"/>
                <a:cs typeface="JasmineUPC" pitchFamily="18" charset="-34"/>
              </a:rPr>
              <a:t>องค์ประกอบด้านปัญญา </a:t>
            </a:r>
            <a:r>
              <a:rPr lang="en-US" sz="4800" dirty="0">
                <a:ln w="18415" cmpd="sng">
                  <a:solidFill>
                    <a:srgbClr val="FFFFFF"/>
                  </a:solidFill>
                  <a:prstDash val="solid"/>
                </a:ln>
                <a:solidFill>
                  <a:schemeClr val="bg1"/>
                </a:solidFill>
                <a:effectLst>
                  <a:glow rad="63500">
                    <a:srgbClr val="000000"/>
                  </a:glow>
                </a:effectLst>
                <a:latin typeface="JasmineUPC" pitchFamily="18" charset="-34"/>
                <a:cs typeface="JasmineUPC" pitchFamily="18" charset="-34"/>
              </a:rPr>
              <a:t>                         </a:t>
            </a:r>
            <a:r>
              <a:rPr lang="en-US" sz="3600" dirty="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rPr>
              <a:t>(</a:t>
            </a:r>
            <a:r>
              <a:rPr lang="en-US" sz="3600" u="sng" dirty="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rPr>
              <a:t>C</a:t>
            </a:r>
            <a:r>
              <a:rPr lang="en-US" sz="3600" dirty="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rPr>
              <a:t>ognitive </a:t>
            </a:r>
            <a:r>
              <a:rPr lang="en-US" sz="3600" dirty="0" smtClean="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rPr>
              <a:t>Component)</a:t>
            </a:r>
            <a:endParaRPr lang="th-TH" sz="4800" dirty="0">
              <a:ln w="18415" cmpd="sng">
                <a:solidFill>
                  <a:srgbClr val="FFFFFF"/>
                </a:solidFill>
                <a:prstDash val="solid"/>
              </a:ln>
              <a:solidFill>
                <a:schemeClr val="bg1"/>
              </a:solidFill>
              <a:effectLst>
                <a:glow rad="63500">
                  <a:srgbClr val="000000"/>
                </a:glow>
              </a:effectLst>
              <a:latin typeface="Arial Rounded MT Bold" pitchFamily="34" charset="0"/>
              <a:cs typeface="JasmineUPC" pitchFamily="18" charset="-34"/>
            </a:endParaRPr>
          </a:p>
          <a:p>
            <a:endParaRPr lang="th-TH" sz="4800" dirty="0">
              <a:solidFill>
                <a:schemeClr val="bg1"/>
              </a:solidFill>
              <a:latin typeface="Arial Rounded MT Bold" pitchFamily="34" charset="0"/>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6757710.png"/>
          <p:cNvPicPr>
            <a:picLocks noChangeAspect="1"/>
          </p:cNvPicPr>
          <p:nvPr/>
        </p:nvPicPr>
        <p:blipFill>
          <a:blip r:embed="rId2"/>
          <a:stretch>
            <a:fillRect/>
          </a:stretch>
        </p:blipFill>
        <p:spPr>
          <a:xfrm>
            <a:off x="214314" y="214290"/>
            <a:ext cx="8643966" cy="648297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ttp://www.ipadartroom.com/wp-content/uploads/2013/05/brain.jpg"/>
          <p:cNvPicPr>
            <a:picLocks noChangeAspect="1" noChangeArrowheads="1"/>
          </p:cNvPicPr>
          <p:nvPr/>
        </p:nvPicPr>
        <p:blipFill>
          <a:blip r:embed="rId2"/>
          <a:srcRect/>
          <a:stretch>
            <a:fillRect/>
          </a:stretch>
        </p:blipFill>
        <p:spPr bwMode="auto">
          <a:xfrm>
            <a:off x="285720" y="285728"/>
            <a:ext cx="8572560" cy="632190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lum bright="-24000" contrast="38000"/>
          </a:blip>
          <a:srcRect/>
          <a:stretch>
            <a:fillRect/>
          </a:stretch>
        </p:blipFill>
        <p:spPr bwMode="auto">
          <a:xfrm>
            <a:off x="4857752" y="214290"/>
            <a:ext cx="3818446" cy="3648348"/>
          </a:xfrm>
          <a:prstGeom prst="rect">
            <a:avLst/>
          </a:prstGeom>
          <a:ln>
            <a:noFill/>
          </a:ln>
          <a:effectLst>
            <a:outerShdw blurRad="292100" dist="139700" dir="2700000" algn="tl" rotWithShape="0">
              <a:srgbClr val="333333">
                <a:alpha val="65000"/>
              </a:srgbClr>
            </a:outerShdw>
          </a:effectLst>
        </p:spPr>
      </p:pic>
      <p:pic>
        <p:nvPicPr>
          <p:cNvPr id="3" name="Picture 5"/>
          <p:cNvPicPr>
            <a:picLocks noChangeAspect="1" noChangeArrowheads="1"/>
          </p:cNvPicPr>
          <p:nvPr/>
        </p:nvPicPr>
        <p:blipFill>
          <a:blip r:embed="rId4"/>
          <a:srcRect/>
          <a:stretch>
            <a:fillRect/>
          </a:stretch>
        </p:blipFill>
        <p:spPr bwMode="auto">
          <a:xfrm>
            <a:off x="357158" y="4071916"/>
            <a:ext cx="8390478" cy="2571794"/>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158" y="467980"/>
            <a:ext cx="4187957" cy="314096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Weakness of attitude becomes weakness of character."/>
          <p:cNvPicPr>
            <a:picLocks noChangeAspect="1" noChangeArrowheads="1"/>
          </p:cNvPicPr>
          <p:nvPr/>
        </p:nvPicPr>
        <p:blipFill rotWithShape="1">
          <a:blip r:embed="rId3"/>
          <a:srcRect t="8036"/>
          <a:stretch/>
        </p:blipFill>
        <p:spPr bwMode="auto">
          <a:xfrm>
            <a:off x="2004214" y="260648"/>
            <a:ext cx="5160074" cy="6377828"/>
          </a:xfrm>
          <a:prstGeom prst="rect">
            <a:avLst/>
          </a:prstGeom>
          <a:ln>
            <a:noFill/>
          </a:ln>
          <a:effectLst>
            <a:outerShdw blurRad="292100" dist="139700" dir="2700000" algn="tl" rotWithShape="0">
              <a:srgbClr val="333333">
                <a:alpha val="65000"/>
              </a:srgbClr>
            </a:outerShdw>
          </a:effectLst>
        </p:spPr>
      </p:pic>
      <p:sp>
        <p:nvSpPr>
          <p:cNvPr id="3" name="Rectangle 2"/>
          <p:cNvSpPr txBox="1">
            <a:spLocks noChangeArrowheads="1"/>
          </p:cNvSpPr>
          <p:nvPr/>
        </p:nvSpPr>
        <p:spPr bwMode="auto">
          <a:xfrm>
            <a:off x="2411760" y="5949280"/>
            <a:ext cx="4464496" cy="622421"/>
          </a:xfrm>
          <a:prstGeom prst="rect">
            <a:avLst/>
          </a:prstGeom>
          <a:noFill/>
          <a:ln>
            <a:noFill/>
          </a:ln>
          <a:effectLst/>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24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Albert Einstein  </a:t>
            </a:r>
            <a:r>
              <a:rPr lang="en-US" altLang="en-US" sz="20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(1879 – 1955)</a:t>
            </a:r>
            <a:r>
              <a:rPr kumimoji="0" lang="en-US" altLang="en-US" sz="20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2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https://s3.amazonaws.com/wordpress-production/wp-content/uploads/2014/06/attitude_is_everythin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76672"/>
            <a:ext cx="8633867" cy="54726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200" name="Picture 8" descr="http://www.successconsciousness.com/images/positive-thinking-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62402">
            <a:off x="1907704" y="4175763"/>
            <a:ext cx="3600400" cy="24090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047637"/>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https://s-media-cache-ak0.pinimg.com/736x/66/93/52/6693520b187059db99175b3a1648de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63377"/>
            <a:ext cx="4665164" cy="13374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4" name="Picture 8" descr="http://www.rikvin.com/wp-content/uploads/2013/12/riding-the-wav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188640"/>
            <a:ext cx="2376264" cy="23762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6" name="Picture 10" descr="http://crizsoloria.com/wp-content/uploads/2014/04/The-Importance-Of-A-Personal-Development-Pla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6447" y="2690779"/>
            <a:ext cx="3568041" cy="28984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11560" y="1836107"/>
            <a:ext cx="6192688" cy="4401205"/>
          </a:xfrm>
          <a:prstGeom prst="rect">
            <a:avLst/>
          </a:prstGeom>
          <a:noFill/>
        </p:spPr>
        <p:txBody>
          <a:bodyPr wrap="square" anchor="b">
            <a:spAutoFit/>
          </a:bodyPr>
          <a:lstStyle/>
          <a:p>
            <a:pPr>
              <a:defRPr/>
            </a:pPr>
            <a:r>
              <a:rPr lang="en-US" sz="40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D	:	</a:t>
            </a:r>
            <a:r>
              <a:rPr lang="en-US" sz="4000" dirty="0" smtClean="0">
                <a:ln w="18415" cmpd="sng">
                  <a:solidFill>
                    <a:srgbClr val="FFFFFF"/>
                  </a:solidFill>
                  <a:prstDash val="solid"/>
                </a:ln>
                <a:solidFill>
                  <a:srgbClr val="FF0000"/>
                </a:solidFill>
                <a:effectLst>
                  <a:glow rad="101600">
                    <a:srgbClr val="000000"/>
                  </a:glow>
                  <a:outerShdw blurRad="63500" dir="3600000" algn="tl" rotWithShape="0">
                    <a:srgbClr val="000000">
                      <a:alpha val="70000"/>
                    </a:srgbClr>
                  </a:outerShdw>
                </a:effectLst>
                <a:latin typeface="Arial Rounded MT Bold" pitchFamily="34" charset="0"/>
              </a:rPr>
              <a:t>Development</a:t>
            </a:r>
          </a:p>
          <a:p>
            <a:pPr>
              <a:defRPr/>
            </a:pPr>
            <a:r>
              <a:rPr lang="en-US" sz="40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E	:	</a:t>
            </a:r>
            <a:r>
              <a:rPr lang="en-US" sz="4000" dirty="0" smtClean="0">
                <a:ln w="18415" cmpd="sng">
                  <a:solidFill>
                    <a:srgbClr val="FFFFFF"/>
                  </a:solidFill>
                  <a:prstDash val="solid"/>
                </a:ln>
                <a:solidFill>
                  <a:srgbClr val="00B050"/>
                </a:solidFill>
                <a:effectLst>
                  <a:glow rad="101600">
                    <a:srgbClr val="000000"/>
                  </a:glow>
                  <a:outerShdw blurRad="63500" dir="3600000" algn="tl" rotWithShape="0">
                    <a:srgbClr val="000000">
                      <a:alpha val="70000"/>
                    </a:srgbClr>
                  </a:outerShdw>
                </a:effectLst>
                <a:latin typeface="Arial Rounded MT Bold" pitchFamily="34" charset="0"/>
              </a:rPr>
              <a:t>Endurance</a:t>
            </a:r>
          </a:p>
          <a:p>
            <a:pPr>
              <a:defRPr/>
            </a:pPr>
            <a:r>
              <a:rPr lang="en-US" sz="40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V	:	</a:t>
            </a:r>
            <a:r>
              <a:rPr lang="en-US" sz="4000" dirty="0" smtClean="0">
                <a:ln w="18415" cmpd="sng">
                  <a:solidFill>
                    <a:srgbClr val="FFFFFF"/>
                  </a:solidFill>
                  <a:prstDash val="solid"/>
                </a:ln>
                <a:solidFill>
                  <a:schemeClr val="bg2">
                    <a:lumMod val="60000"/>
                    <a:lumOff val="40000"/>
                  </a:schemeClr>
                </a:solidFill>
                <a:effectLst>
                  <a:glow rad="101600">
                    <a:srgbClr val="000000"/>
                  </a:glow>
                  <a:outerShdw blurRad="63500" dir="3600000" algn="tl" rotWithShape="0">
                    <a:srgbClr val="000000">
                      <a:alpha val="70000"/>
                    </a:srgbClr>
                  </a:outerShdw>
                </a:effectLst>
                <a:latin typeface="Arial Rounded MT Bold" pitchFamily="34" charset="0"/>
              </a:rPr>
              <a:t>Versatile</a:t>
            </a:r>
          </a:p>
          <a:p>
            <a:pPr>
              <a:defRPr/>
            </a:pPr>
            <a:r>
              <a:rPr lang="en-US" sz="40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E	:	</a:t>
            </a:r>
            <a:r>
              <a:rPr lang="en-US" sz="4000" dirty="0" smtClean="0">
                <a:ln w="18415" cmpd="sng">
                  <a:solidFill>
                    <a:srgbClr val="FFFFFF"/>
                  </a:solidFill>
                  <a:prstDash val="solid"/>
                </a:ln>
                <a:solidFill>
                  <a:srgbClr val="FFC000"/>
                </a:solidFill>
                <a:effectLst>
                  <a:glow rad="101600">
                    <a:srgbClr val="000000"/>
                  </a:glow>
                  <a:outerShdw blurRad="63500" dir="3600000" algn="tl" rotWithShape="0">
                    <a:srgbClr val="000000">
                      <a:alpha val="70000"/>
                    </a:srgbClr>
                  </a:outerShdw>
                </a:effectLst>
                <a:latin typeface="Arial Rounded MT Bold" pitchFamily="34" charset="0"/>
              </a:rPr>
              <a:t>Energetic</a:t>
            </a:r>
          </a:p>
          <a:p>
            <a:pPr>
              <a:defRPr/>
            </a:pPr>
            <a:r>
              <a:rPr lang="en-US" sz="40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L	:	</a:t>
            </a:r>
            <a:r>
              <a:rPr lang="en-US" sz="4000" dirty="0" smtClean="0">
                <a:ln w="18415" cmpd="sng">
                  <a:solidFill>
                    <a:srgbClr val="FFFFFF"/>
                  </a:solidFill>
                  <a:prstDash val="solid"/>
                </a:ln>
                <a:solidFill>
                  <a:srgbClr val="FF00FF"/>
                </a:solidFill>
                <a:effectLst>
                  <a:glow rad="101600">
                    <a:srgbClr val="000000"/>
                  </a:glow>
                  <a:outerShdw blurRad="63500" dir="3600000" algn="tl" rotWithShape="0">
                    <a:srgbClr val="000000">
                      <a:alpha val="70000"/>
                    </a:srgbClr>
                  </a:outerShdw>
                </a:effectLst>
                <a:latin typeface="Arial Rounded MT Bold" pitchFamily="34" charset="0"/>
              </a:rPr>
              <a:t>Love</a:t>
            </a:r>
          </a:p>
          <a:p>
            <a:pPr>
              <a:defRPr/>
            </a:pPr>
            <a:r>
              <a:rPr lang="en-US" sz="40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O	:	</a:t>
            </a:r>
            <a:r>
              <a:rPr lang="en-US" sz="4000" dirty="0" smtClean="0">
                <a:ln w="18415" cmpd="sng">
                  <a:solidFill>
                    <a:srgbClr val="FFFFFF"/>
                  </a:solidFill>
                  <a:prstDash val="solid"/>
                </a:ln>
                <a:solidFill>
                  <a:srgbClr val="990099"/>
                </a:solidFill>
                <a:effectLst>
                  <a:glow rad="101600">
                    <a:srgbClr val="000000"/>
                  </a:glow>
                  <a:outerShdw blurRad="63500" dir="3600000" algn="tl" rotWithShape="0">
                    <a:srgbClr val="000000">
                      <a:alpha val="70000"/>
                    </a:srgbClr>
                  </a:outerShdw>
                </a:effectLst>
                <a:latin typeface="Arial Rounded MT Bold" pitchFamily="34" charset="0"/>
              </a:rPr>
              <a:t>Organizing</a:t>
            </a:r>
          </a:p>
          <a:p>
            <a:pPr>
              <a:defRPr/>
            </a:pPr>
            <a:r>
              <a:rPr lang="en-US" sz="40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P	:	</a:t>
            </a:r>
            <a:r>
              <a:rPr lang="en-US" sz="4000" dirty="0" smtClean="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Positive thinking</a:t>
            </a:r>
            <a:endParaRPr lang="en-US" sz="4000" dirty="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endParaRPr>
          </a:p>
        </p:txBody>
      </p:sp>
    </p:spTree>
    <p:extLst>
      <p:ext uri="{BB962C8B-B14F-4D97-AF65-F5344CB8AC3E}">
        <p14:creationId xmlns:p14="http://schemas.microsoft.com/office/powerpoint/2010/main" val="16984785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blog.kevineikenberry.com/wp-content/uploads/2011/07/smi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356992"/>
            <a:ext cx="4824536" cy="32113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99592" y="332656"/>
            <a:ext cx="7272808" cy="3170099"/>
          </a:xfrm>
          <a:prstGeom prst="rect">
            <a:avLst/>
          </a:prstGeom>
          <a:noFill/>
        </p:spPr>
        <p:txBody>
          <a:bodyPr wrap="square" anchor="b">
            <a:spAutoFit/>
          </a:bodyPr>
          <a:lstStyle/>
          <a:p>
            <a:pPr>
              <a:defRPr/>
            </a:pPr>
            <a:r>
              <a:rPr lang="en-US" sz="4000" dirty="0" smtClean="0">
                <a:ln w="18415" cmpd="sng">
                  <a:solidFill>
                    <a:srgbClr val="FFFFFF"/>
                  </a:solidFill>
                  <a:prstDash val="solid"/>
                </a:ln>
                <a:solidFill>
                  <a:srgbClr val="00FF00"/>
                </a:solidFill>
                <a:effectLst>
                  <a:glow rad="101600">
                    <a:srgbClr val="000000"/>
                  </a:glow>
                  <a:outerShdw blurRad="63500" dir="3600000" algn="tl" rotWithShape="0">
                    <a:srgbClr val="000000">
                      <a:alpha val="70000"/>
                    </a:srgbClr>
                  </a:outerShdw>
                </a:effectLst>
                <a:latin typeface="Arial Rounded MT Bold" pitchFamily="34" charset="0"/>
              </a:rPr>
              <a:t>Positive thinking </a:t>
            </a:r>
            <a:r>
              <a:rPr lang="en-US" sz="40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is a mental and emotional attitude that focuses on the bright side  of life and expects positive results.</a:t>
            </a:r>
            <a:endParaRPr lang="en-US" sz="40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pic>
        <p:nvPicPr>
          <p:cNvPr id="3074" name="Picture 2" descr="http://careerrocketeercom.c.presscdn.com/wp-content/uploads/Job-Search-Depression.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2695" y="3573016"/>
            <a:ext cx="2271153" cy="29717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885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952"/>
            <a:ext cx="8229600" cy="2582858"/>
          </a:xfrm>
          <a:noFill/>
        </p:spPr>
        <p:txBody>
          <a:bodyPr/>
          <a:lstStyle/>
          <a:p>
            <a:pPr algn="l"/>
            <a:r>
              <a:rPr lang="en-US" sz="3600" dirty="0" smtClean="0">
                <a:ln w="18415" cmpd="sng">
                  <a:solidFill>
                    <a:srgbClr val="FFFFFF"/>
                  </a:solidFill>
                  <a:prstDash val="solid"/>
                </a:ln>
                <a:solidFill>
                  <a:srgbClr val="FFFFFF"/>
                </a:solidFill>
                <a:effectLst>
                  <a:glow rad="63500">
                    <a:srgbClr val="000000"/>
                  </a:glow>
                </a:effectLst>
                <a:latin typeface="Arial Rounded MT Bold" pitchFamily="34" charset="0"/>
              </a:rPr>
              <a:t>These are few statistics that might convince you to change your attitudes on life if you tend to be a negative person :</a:t>
            </a:r>
            <a:endParaRPr lang="th-TH" sz="3600"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pic>
        <p:nvPicPr>
          <p:cNvPr id="30724" name="Picture 4" descr="Did you know?"/>
          <p:cNvPicPr>
            <a:picLocks noChangeAspect="1" noChangeArrowheads="1"/>
          </p:cNvPicPr>
          <p:nvPr/>
        </p:nvPicPr>
        <p:blipFill>
          <a:blip r:embed="rId3"/>
          <a:srcRect/>
          <a:stretch>
            <a:fillRect/>
          </a:stretch>
        </p:blipFill>
        <p:spPr bwMode="auto">
          <a:xfrm>
            <a:off x="3588154" y="3286124"/>
            <a:ext cx="5304326" cy="3267708"/>
          </a:xfrm>
          <a:prstGeom prst="rect">
            <a:avLst/>
          </a:prstGeom>
          <a:ln>
            <a:noFill/>
          </a:ln>
          <a:effectLst>
            <a:softEdge rad="112500"/>
          </a:effectLst>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045" t="3646" r="1822" b="12764"/>
          <a:stretch/>
        </p:blipFill>
        <p:spPr>
          <a:xfrm rot="20526884">
            <a:off x="392203" y="3967395"/>
            <a:ext cx="3006894" cy="2015259"/>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hotodune-568406-get-the-facts-s"/>
          <p:cNvPicPr>
            <a:picLocks noChangeAspect="1" noChangeArrowheads="1"/>
          </p:cNvPicPr>
          <p:nvPr/>
        </p:nvPicPr>
        <p:blipFill>
          <a:blip r:embed="rId3"/>
          <a:srcRect/>
          <a:stretch>
            <a:fillRect/>
          </a:stretch>
        </p:blipFill>
        <p:spPr bwMode="auto">
          <a:xfrm>
            <a:off x="680836" y="500042"/>
            <a:ext cx="7748816" cy="60007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4342655"/>
            <a:ext cx="3600400" cy="2384734"/>
          </a:xfrm>
          <a:prstGeom prst="rect">
            <a:avLst/>
          </a:prstGeom>
          <a:ln>
            <a:noFill/>
          </a:ln>
          <a:effectLst>
            <a:softEdge rad="112500"/>
          </a:effectLst>
        </p:spPr>
      </p:pic>
      <p:sp>
        <p:nvSpPr>
          <p:cNvPr id="2" name="Title 1"/>
          <p:cNvSpPr>
            <a:spLocks noGrp="1"/>
          </p:cNvSpPr>
          <p:nvPr>
            <p:ph type="title"/>
          </p:nvPr>
        </p:nvSpPr>
        <p:spPr>
          <a:xfrm>
            <a:off x="467544" y="548680"/>
            <a:ext cx="8424936" cy="5832648"/>
          </a:xfrm>
          <a:noFill/>
        </p:spPr>
        <p:txBody>
          <a:bodyPr/>
          <a:lstStyle/>
          <a:p>
            <a:pPr algn="l"/>
            <a:r>
              <a:rPr lang="en-US" sz="4000" dirty="0" smtClean="0">
                <a:ln w="18415" cmpd="sng">
                  <a:solidFill>
                    <a:srgbClr val="FFFFFF"/>
                  </a:solidFill>
                  <a:prstDash val="solid"/>
                </a:ln>
                <a:solidFill>
                  <a:srgbClr val="FFFF00"/>
                </a:solidFill>
                <a:effectLst>
                  <a:glow rad="63500">
                    <a:srgbClr val="000000"/>
                  </a:glow>
                </a:effectLst>
                <a:latin typeface="Arial Rounded MT Bold" pitchFamily="34" charset="0"/>
              </a:rPr>
              <a:t>People with negative attitudes :</a:t>
            </a:r>
            <a:br>
              <a:rPr lang="en-US" sz="4000" dirty="0" smtClean="0">
                <a:ln w="18415" cmpd="sng">
                  <a:solidFill>
                    <a:srgbClr val="FFFFFF"/>
                  </a:solidFill>
                  <a:prstDash val="solid"/>
                </a:ln>
                <a:solidFill>
                  <a:srgbClr val="FFFF00"/>
                </a:solidFill>
                <a:effectLst>
                  <a:glow rad="63500">
                    <a:srgbClr val="000000"/>
                  </a:glow>
                </a:effectLst>
                <a:latin typeface="Arial Rounded MT Bold" pitchFamily="34" charset="0"/>
              </a:rPr>
            </a:br>
            <a:r>
              <a:rPr lang="en-US" sz="2800" dirty="0" smtClean="0">
                <a:ln w="18415" cmpd="sng">
                  <a:solidFill>
                    <a:srgbClr val="FFFFFF"/>
                  </a:solidFill>
                  <a:prstDash val="solid"/>
                </a:ln>
                <a:solidFill>
                  <a:srgbClr val="FFFFFF"/>
                </a:solidFill>
                <a:effectLst>
                  <a:glow rad="63500">
                    <a:srgbClr val="000000"/>
                  </a:glow>
                </a:effectLst>
                <a:latin typeface="Arial Rounded MT Bold" pitchFamily="34" charset="0"/>
              </a:rPr>
              <a:t/>
            </a:r>
            <a:br>
              <a:rPr lang="en-US" sz="2800"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sz="3200" dirty="0" smtClean="0">
                <a:ln w="18415" cmpd="sng">
                  <a:solidFill>
                    <a:srgbClr val="FFFFFF"/>
                  </a:solidFill>
                  <a:prstDash val="solid"/>
                </a:ln>
                <a:solidFill>
                  <a:srgbClr val="FFFFFF"/>
                </a:solidFill>
                <a:effectLst>
                  <a:glow rad="63500">
                    <a:srgbClr val="000000"/>
                  </a:glow>
                </a:effectLst>
                <a:latin typeface="Arial Rounded MT Bold" pitchFamily="34" charset="0"/>
              </a:rPr>
              <a:t># 800 % 	-  clinical depression</a:t>
            </a:r>
            <a:br>
              <a:rPr lang="en-US" sz="3200"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sz="3200" dirty="0" smtClean="0">
                <a:ln w="18415" cmpd="sng">
                  <a:solidFill>
                    <a:srgbClr val="FFFFFF"/>
                  </a:solidFill>
                  <a:prstDash val="solid"/>
                </a:ln>
                <a:solidFill>
                  <a:srgbClr val="FFFFFF"/>
                </a:solidFill>
                <a:effectLst>
                  <a:glow rad="63500">
                    <a:srgbClr val="000000"/>
                  </a:glow>
                </a:effectLst>
                <a:latin typeface="Arial Rounded MT Bold" pitchFamily="34" charset="0"/>
              </a:rPr>
              <a:t># 4 times -  stroke, heart attack, cancer   </a:t>
            </a:r>
            <a:br>
              <a:rPr lang="en-US" sz="3200"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sz="3200" dirty="0" smtClean="0">
                <a:ln w="18415" cmpd="sng">
                  <a:solidFill>
                    <a:srgbClr val="FFFFFF"/>
                  </a:solidFill>
                  <a:prstDash val="solid"/>
                </a:ln>
                <a:solidFill>
                  <a:srgbClr val="FFFFFF"/>
                </a:solidFill>
                <a:effectLst>
                  <a:glow rad="63500">
                    <a:srgbClr val="000000"/>
                  </a:glow>
                </a:effectLst>
                <a:latin typeface="Arial Rounded MT Bold" pitchFamily="34" charset="0"/>
              </a:rPr>
              <a:t># More career turnover</a:t>
            </a:r>
            <a:br>
              <a:rPr lang="en-US" sz="3200"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sz="3200" dirty="0" smtClean="0">
                <a:ln w="18415" cmpd="sng">
                  <a:solidFill>
                    <a:srgbClr val="FFFFFF"/>
                  </a:solidFill>
                  <a:prstDash val="solid"/>
                </a:ln>
                <a:solidFill>
                  <a:srgbClr val="FFFFFF"/>
                </a:solidFill>
                <a:effectLst>
                  <a:glow rad="63500">
                    <a:srgbClr val="000000"/>
                  </a:glow>
                </a:effectLst>
                <a:latin typeface="Arial Rounded MT Bold" pitchFamily="34" charset="0"/>
              </a:rPr>
              <a:t># 50 % higher divorce rate</a:t>
            </a:r>
            <a:br>
              <a:rPr lang="en-US" sz="3200"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sz="3200" dirty="0" smtClean="0">
                <a:ln w="18415" cmpd="sng">
                  <a:solidFill>
                    <a:srgbClr val="FFFFFF"/>
                  </a:solidFill>
                  <a:prstDash val="solid"/>
                </a:ln>
                <a:solidFill>
                  <a:srgbClr val="FFFFFF"/>
                </a:solidFill>
                <a:effectLst>
                  <a:glow rad="63500">
                    <a:srgbClr val="000000"/>
                  </a:glow>
                </a:effectLst>
                <a:latin typeface="Arial Rounded MT Bold" pitchFamily="34" charset="0"/>
              </a:rPr>
              <a:t># 10 times - poor relationships with 		              their children</a:t>
            </a:r>
            <a:br>
              <a:rPr lang="en-US" sz="3200"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sz="3200" dirty="0">
                <a:ln w="18415" cmpd="sng">
                  <a:solidFill>
                    <a:srgbClr val="FFFFFF"/>
                  </a:solidFill>
                  <a:prstDash val="solid"/>
                </a:ln>
                <a:solidFill>
                  <a:srgbClr val="FFFFFF"/>
                </a:solidFill>
                <a:effectLst>
                  <a:glow rad="63500">
                    <a:srgbClr val="000000"/>
                  </a:glow>
                </a:effectLst>
                <a:latin typeface="Arial Rounded MT Bold" pitchFamily="34" charset="0"/>
              </a:rPr>
              <a:t/>
            </a:r>
            <a:br>
              <a:rPr lang="en-US" sz="3200" dirty="0">
                <a:ln w="18415" cmpd="sng">
                  <a:solidFill>
                    <a:srgbClr val="FFFFFF"/>
                  </a:solidFill>
                  <a:prstDash val="solid"/>
                </a:ln>
                <a:solidFill>
                  <a:srgbClr val="FFFFFF"/>
                </a:solidFill>
                <a:effectLst>
                  <a:glow rad="63500">
                    <a:srgbClr val="000000"/>
                  </a:glow>
                </a:effectLst>
                <a:latin typeface="Arial Rounded MT Bold" pitchFamily="34" charset="0"/>
              </a:rPr>
            </a:br>
            <a:r>
              <a:rPr lang="en-US" sz="3600" dirty="0" smtClean="0">
                <a:ln w="18415" cmpd="sng">
                  <a:solidFill>
                    <a:srgbClr val="FFFFFF"/>
                  </a:solidFill>
                  <a:prstDash val="solid"/>
                </a:ln>
                <a:solidFill>
                  <a:srgbClr val="FF0000"/>
                </a:solidFill>
                <a:effectLst>
                  <a:glow rad="63500">
                    <a:srgbClr val="000000"/>
                  </a:glow>
                </a:effectLst>
                <a:latin typeface="Arial Rounded MT Bold" pitchFamily="34" charset="0"/>
              </a:rPr>
              <a:t>Health</a:t>
            </a:r>
            <a:r>
              <a:rPr lang="en-US" sz="3600" dirty="0" smtClean="0">
                <a:ln w="18415" cmpd="sng">
                  <a:solidFill>
                    <a:srgbClr val="FFFFFF"/>
                  </a:solidFill>
                  <a:prstDash val="solid"/>
                </a:ln>
                <a:solidFill>
                  <a:srgbClr val="66FFFF"/>
                </a:solidFill>
                <a:effectLst>
                  <a:glow rad="63500">
                    <a:srgbClr val="000000"/>
                  </a:glow>
                </a:effectLst>
                <a:latin typeface="Arial Rounded MT Bold" pitchFamily="34" charset="0"/>
              </a:rPr>
              <a:t> : </a:t>
            </a:r>
            <a:r>
              <a:rPr lang="en-US" sz="3600" dirty="0" smtClean="0">
                <a:ln w="18415" cmpd="sng">
                  <a:solidFill>
                    <a:srgbClr val="FFFFFF"/>
                  </a:solidFill>
                  <a:prstDash val="solid"/>
                </a:ln>
                <a:solidFill>
                  <a:srgbClr val="00FF00"/>
                </a:solidFill>
                <a:effectLst>
                  <a:glow rad="63500">
                    <a:srgbClr val="000000"/>
                  </a:glow>
                </a:effectLst>
                <a:latin typeface="Arial Rounded MT Bold" pitchFamily="34" charset="0"/>
              </a:rPr>
              <a:t>Career Path</a:t>
            </a:r>
            <a:r>
              <a:rPr lang="en-US" sz="3600" dirty="0" smtClean="0">
                <a:ln w="18415" cmpd="sng">
                  <a:solidFill>
                    <a:srgbClr val="FFFFFF"/>
                  </a:solidFill>
                  <a:prstDash val="solid"/>
                </a:ln>
                <a:solidFill>
                  <a:srgbClr val="66FFFF"/>
                </a:solidFill>
                <a:effectLst>
                  <a:glow rad="63500">
                    <a:srgbClr val="000000"/>
                  </a:glow>
                </a:effectLst>
                <a:latin typeface="Arial Rounded MT Bold" pitchFamily="34" charset="0"/>
              </a:rPr>
              <a:t> : </a:t>
            </a:r>
            <a:r>
              <a:rPr lang="en-US" sz="3600" dirty="0" smtClean="0">
                <a:ln w="18415" cmpd="sng">
                  <a:solidFill>
                    <a:srgbClr val="FFFFFF"/>
                  </a:solidFill>
                  <a:prstDash val="solid"/>
                </a:ln>
                <a:solidFill>
                  <a:srgbClr val="FFC000"/>
                </a:solidFill>
                <a:effectLst>
                  <a:glow rad="63500">
                    <a:srgbClr val="000000"/>
                  </a:glow>
                </a:effectLst>
                <a:latin typeface="Arial Rounded MT Bold" pitchFamily="34" charset="0"/>
              </a:rPr>
              <a:t>Relationships</a:t>
            </a:r>
            <a:endParaRPr lang="th-TH" sz="3200" dirty="0">
              <a:ln w="18415" cmpd="sng">
                <a:solidFill>
                  <a:srgbClr val="FFFFFF"/>
                </a:solidFill>
                <a:prstDash val="solid"/>
              </a:ln>
              <a:solidFill>
                <a:srgbClr val="FFC000"/>
              </a:solidFill>
              <a:effectLst>
                <a:glow rad="63500">
                  <a:srgbClr val="000000"/>
                </a:glow>
              </a:effectLst>
              <a:latin typeface="Arial Rounded MT Bold" pitchFamily="34" charset="0"/>
            </a:endParaRP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rain-Neuron"/>
          <p:cNvPicPr>
            <a:picLocks noChangeAspect="1" noChangeArrowheads="1"/>
          </p:cNvPicPr>
          <p:nvPr/>
        </p:nvPicPr>
        <p:blipFill>
          <a:blip r:embed="rId2"/>
          <a:srcRect/>
          <a:stretch>
            <a:fillRect/>
          </a:stretch>
        </p:blipFill>
        <p:spPr bwMode="auto">
          <a:xfrm>
            <a:off x="214282" y="142852"/>
            <a:ext cx="8715404" cy="6536553"/>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457200" y="687306"/>
            <a:ext cx="8229600" cy="725470"/>
          </a:xfrm>
          <a:prstGeom prst="rect">
            <a:avLst/>
          </a:prstGeom>
          <a:no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Neurons :  Axon         Receptor</a:t>
            </a:r>
            <a:endParaRPr kumimoji="0" lang="th-TH" sz="32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cxnSp>
        <p:nvCxnSpPr>
          <p:cNvPr id="10" name="Straight Arrow Connector 9"/>
          <p:cNvCxnSpPr/>
          <p:nvPr/>
        </p:nvCxnSpPr>
        <p:spPr>
          <a:xfrm>
            <a:off x="3786182" y="1051148"/>
            <a:ext cx="571504" cy="1588"/>
          </a:xfrm>
          <a:prstGeom prst="straightConnector1">
            <a:avLst/>
          </a:prstGeom>
          <a:ln w="57150">
            <a:solidFill>
              <a:srgbClr val="66FFFF"/>
            </a:solidFill>
            <a:tailEnd type="arrow"/>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3109930" y="1479394"/>
            <a:ext cx="1890698" cy="725470"/>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w="18415" cmpd="sng">
                  <a:solidFill>
                    <a:srgbClr val="FFFFFF"/>
                  </a:solidFill>
                  <a:prstDash val="solid"/>
                </a:ln>
                <a:solidFill>
                  <a:srgbClr val="FFC000"/>
                </a:solidFill>
                <a:effectLst>
                  <a:glow rad="63500">
                    <a:srgbClr val="000000"/>
                  </a:glow>
                </a:effectLst>
                <a:uLnTx/>
                <a:uFillTx/>
                <a:latin typeface="Arial Rounded MT Bold" pitchFamily="34" charset="0"/>
                <a:ea typeface="+mj-ea"/>
                <a:cs typeface="+mj-cs"/>
              </a:rPr>
              <a:t>Synapse</a:t>
            </a:r>
            <a:endParaRPr kumimoji="0" lang="th-TH" sz="2800" b="0" i="0" u="none" strike="noStrike" kern="0" cap="none" spc="0" normalizeH="0" baseline="0" noProof="0" dirty="0">
              <a:ln w="18415" cmpd="sng">
                <a:solidFill>
                  <a:srgbClr val="FFFFFF"/>
                </a:solidFill>
                <a:prstDash val="solid"/>
              </a:ln>
              <a:solidFill>
                <a:srgbClr val="FFC000"/>
              </a:solidFill>
              <a:effectLst>
                <a:glow rad="63500">
                  <a:srgbClr val="000000"/>
                </a:glow>
              </a:effectLst>
              <a:uLnTx/>
              <a:uFillTx/>
              <a:latin typeface="Arial Rounded MT Bold" pitchFamily="34" charset="0"/>
              <a:ea typeface="+mj-ea"/>
              <a:cs typeface="+mj-cs"/>
            </a:endParaRPr>
          </a:p>
        </p:txBody>
      </p:sp>
      <p:cxnSp>
        <p:nvCxnSpPr>
          <p:cNvPr id="12" name="Straight Arrow Connector 11"/>
          <p:cNvCxnSpPr/>
          <p:nvPr/>
        </p:nvCxnSpPr>
        <p:spPr>
          <a:xfrm rot="5400000" flipH="1" flipV="1">
            <a:off x="3821107" y="1377403"/>
            <a:ext cx="357190" cy="1588"/>
          </a:xfrm>
          <a:prstGeom prst="straightConnector1">
            <a:avLst/>
          </a:prstGeom>
          <a:ln w="57150">
            <a:solidFill>
              <a:srgbClr val="66FFFF"/>
            </a:solidFill>
            <a:tailEnd type="arrow"/>
          </a:ln>
        </p:spPr>
        <p:style>
          <a:lnRef idx="1">
            <a:schemeClr val="accent1"/>
          </a:lnRef>
          <a:fillRef idx="0">
            <a:schemeClr val="accent1"/>
          </a:fillRef>
          <a:effectRef idx="0">
            <a:schemeClr val="accent1"/>
          </a:effectRef>
          <a:fontRef idx="minor">
            <a:schemeClr val="tx1"/>
          </a:fontRef>
        </p:style>
      </p:cxnSp>
      <p:sp>
        <p:nvSpPr>
          <p:cNvPr id="6" name="Rectangle 2"/>
          <p:cNvSpPr txBox="1">
            <a:spLocks noChangeArrowheads="1"/>
          </p:cNvSpPr>
          <p:nvPr/>
        </p:nvSpPr>
        <p:spPr>
          <a:xfrm>
            <a:off x="571472" y="3284984"/>
            <a:ext cx="8358246" cy="2571767"/>
          </a:xfrm>
          <a:prstGeom prst="rect">
            <a:avLst/>
          </a:prstGeom>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3600" kern="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Serotonin :</a:t>
            </a:r>
            <a:r>
              <a:rPr lang="th-TH" altLang="en-US" sz="3600" kern="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 อารมณ์ดี  ตนเองมีคุณค่า  นอนหลับง่าย</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Melatonin</a:t>
            </a:r>
            <a:r>
              <a:rPr kumimoji="0" lang="en-US" altLang="en-US" sz="3600" b="0" i="0" u="none" strike="noStrike" kern="0" cap="none" spc="0" normalizeH="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 : </a:t>
            </a:r>
            <a:r>
              <a:rPr kumimoji="0" lang="th-TH" altLang="en-US" sz="3600" b="0" i="0" u="none" strike="noStrike" kern="0" cap="none" spc="0" normalizeH="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สุขใจ  ต้านความชรา</a:t>
            </a:r>
          </a:p>
          <a:p>
            <a:pPr lvl="0" eaLnBrk="1" hangingPunct="1"/>
            <a:r>
              <a:rPr lang="en-US" altLang="en-US" sz="3600" kern="0" baseline="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Endorphin</a:t>
            </a:r>
            <a:r>
              <a:rPr lang="en-US" altLang="en-US" sz="3600" kern="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 : </a:t>
            </a:r>
            <a:r>
              <a:rPr lang="th-TH" altLang="en-US" sz="3600" kern="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ความสุข  อารมณ์รัก สาร</a:t>
            </a:r>
            <a:r>
              <a:rPr lang="th-TH" altLang="en-US" sz="3600" kern="0" dirty="0" smtClean="0">
                <a:ln w="18415" cmpd="sng">
                  <a:solidFill>
                    <a:srgbClr val="FFFFFF"/>
                  </a:solidFill>
                  <a:prstDash val="solid"/>
                </a:ln>
                <a:solidFill>
                  <a:srgbClr val="FFFFFF"/>
                </a:solidFill>
                <a:effectLst>
                  <a:glow rad="63500">
                    <a:srgbClr val="000000"/>
                  </a:glow>
                </a:effectLst>
                <a:latin typeface="Arial Rounded MT Bold" pitchFamily="34" charset="0"/>
              </a:rPr>
              <a:t>สู้กับสารเครียด </a:t>
            </a:r>
          </a:p>
          <a:p>
            <a:pPr lvl="0" eaLnBrk="1" hangingPunct="1"/>
            <a:r>
              <a:rPr kumimoji="0" lang="en-US" altLang="en-US" sz="36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Dopamine : </a:t>
            </a:r>
            <a:r>
              <a:rPr kumimoji="0" lang="th-TH" altLang="en-US" sz="36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ความจำ  สมาธิ  สนุกสนาน</a:t>
            </a:r>
            <a:r>
              <a:rPr kumimoji="0" lang="th-TH" altLang="en-US" sz="3600" b="0" i="0" u="none" strike="noStrike" kern="0" cap="none" spc="0" normalizeH="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  </a:t>
            </a:r>
          </a:p>
          <a:p>
            <a:pPr lvl="0" eaLnBrk="1" hangingPunct="1"/>
            <a:r>
              <a:rPr lang="th-TH" altLang="en-US" sz="3600" kern="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                     </a:t>
            </a:r>
            <a:r>
              <a:rPr kumimoji="0" lang="th-TH" altLang="en-US" sz="3600" b="0" i="0" u="none" strike="noStrike" kern="0" cap="none" spc="0" normalizeH="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หลั่งน้ำย่อยให้ปกติ  เพศ</a:t>
            </a:r>
            <a:r>
              <a:rPr lang="th-TH" altLang="en-US" sz="3600" kern="0" dirty="0" err="1"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สั</a:t>
            </a:r>
            <a:r>
              <a:rPr kumimoji="0" lang="th-TH" altLang="en-US" sz="3600" b="0" i="0" u="none" strike="noStrike" kern="0" cap="none" spc="0" normalizeH="0" noProof="0" dirty="0" err="1"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มพันธ์</a:t>
            </a:r>
            <a:endParaRPr kumimoji="0" lang="en-US" altLang="en-US"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15"/>
          <p:cNvSpPr txBox="1">
            <a:spLocks noChangeArrowheads="1"/>
          </p:cNvSpPr>
          <p:nvPr/>
        </p:nvSpPr>
        <p:spPr bwMode="auto">
          <a:xfrm>
            <a:off x="3870325" y="171926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5122" name="Rectangle 2"/>
          <p:cNvSpPr>
            <a:spLocks noGrp="1" noChangeArrowheads="1"/>
          </p:cNvSpPr>
          <p:nvPr>
            <p:ph type="ctrTitle"/>
          </p:nvPr>
        </p:nvSpPr>
        <p:spPr>
          <a:xfrm>
            <a:off x="544016" y="188640"/>
            <a:ext cx="7772400" cy="2571767"/>
          </a:xfrm>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algn="l" eaLnBrk="1" hangingPunct="1"/>
            <a:r>
              <a:rPr lang="en-US" altLang="en-US" sz="4800" dirty="0" smtClean="0">
                <a:ln w="18415" cmpd="sng">
                  <a:solidFill>
                    <a:srgbClr val="FFFFFF"/>
                  </a:solidFill>
                  <a:prstDash val="solid"/>
                </a:ln>
                <a:solidFill>
                  <a:srgbClr val="FFFFFF"/>
                </a:solidFill>
                <a:effectLst>
                  <a:glow rad="63500">
                    <a:srgbClr val="000000"/>
                  </a:glow>
                </a:effectLst>
                <a:latin typeface="Arial Rounded MT Bold" pitchFamily="34" charset="0"/>
              </a:rPr>
              <a:t>Success Through A</a:t>
            </a:r>
            <a:br>
              <a:rPr lang="en-US" altLang="en-US" sz="4800"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altLang="en-US" sz="4800"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Mental Attitude (PMA)</a:t>
            </a:r>
            <a:endParaRPr lang="en-US" altLang="en-US" sz="2800" dirty="0" smtClean="0">
              <a:ln w="18415" cmpd="sng">
                <a:solidFill>
                  <a:srgbClr val="FFFFFF"/>
                </a:solidFill>
                <a:prstDash val="solid"/>
              </a:ln>
              <a:solidFill>
                <a:srgbClr val="FFFFFF"/>
              </a:solidFill>
              <a:effectLst>
                <a:glow rad="63500">
                  <a:srgbClr val="000000"/>
                </a:glow>
              </a:effectLst>
              <a:latin typeface="Arial Rounded MT Bold"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192075"/>
            <a:ext cx="3285744" cy="440436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2869202"/>
            <a:ext cx="5040560" cy="371741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571472" y="357167"/>
            <a:ext cx="8072494" cy="857255"/>
          </a:xfrm>
          <a:prstGeom prst="rect">
            <a:avLst/>
          </a:prstGeom>
          <a:solidFill>
            <a:srgbClr val="0070C0"/>
          </a:solidFill>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Positive Mental Attitude (PMA)</a:t>
            </a:r>
            <a:endParaRPr kumimoji="0" lang="en-US" altLang="en-US" sz="20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endParaRPr>
          </a:p>
        </p:txBody>
      </p:sp>
      <p:sp>
        <p:nvSpPr>
          <p:cNvPr id="5" name="Rectangle 2"/>
          <p:cNvSpPr txBox="1">
            <a:spLocks noChangeArrowheads="1"/>
          </p:cNvSpPr>
          <p:nvPr/>
        </p:nvSpPr>
        <p:spPr>
          <a:xfrm>
            <a:off x="571472" y="1357298"/>
            <a:ext cx="8072494" cy="1500198"/>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5400000" scaled="1"/>
            <a:tileRect/>
          </a:gradFill>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4000" kern="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The “plus” characteristics symbolized by :</a:t>
            </a:r>
            <a:endParaRPr kumimoji="0" lang="en-US" altLang="en-US" sz="20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endParaRPr>
          </a:p>
        </p:txBody>
      </p:sp>
      <p:sp>
        <p:nvSpPr>
          <p:cNvPr id="6" name="Rectangle 2"/>
          <p:cNvSpPr txBox="1">
            <a:spLocks noChangeArrowheads="1"/>
          </p:cNvSpPr>
          <p:nvPr/>
        </p:nvSpPr>
        <p:spPr>
          <a:xfrm>
            <a:off x="500034" y="3143248"/>
            <a:ext cx="1714512" cy="857255"/>
          </a:xfrm>
          <a:prstGeom prst="rect">
            <a:avLst/>
          </a:prstGeom>
          <a:noFill/>
          <a:ln w="28575">
            <a:noFill/>
          </a:ln>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3600" kern="0" dirty="0" smtClean="0">
                <a:ln w="18415" cmpd="sng">
                  <a:solidFill>
                    <a:srgbClr val="FFFFFF"/>
                  </a:solidFill>
                  <a:prstDash val="solid"/>
                </a:ln>
                <a:solidFill>
                  <a:schemeClr val="tx1">
                    <a:lumMod val="40000"/>
                    <a:lumOff val="60000"/>
                  </a:schemeClr>
                </a:solidFill>
                <a:effectLst>
                  <a:glow rad="63500">
                    <a:srgbClr val="000000"/>
                  </a:glow>
                </a:effectLst>
                <a:latin typeface="Arial Rounded MT Bold" pitchFamily="34" charset="0"/>
                <a:ea typeface="+mj-ea"/>
                <a:cs typeface="+mj-cs"/>
              </a:rPr>
              <a:t>faith</a:t>
            </a:r>
            <a:endParaRPr kumimoji="0" lang="en-US" altLang="en-US" b="0" i="0" u="none" strike="noStrike" kern="0" cap="none" spc="0" normalizeH="0" baseline="0" noProof="0" dirty="0" smtClean="0">
              <a:ln w="18415" cmpd="sng">
                <a:solidFill>
                  <a:srgbClr val="FFFFFF"/>
                </a:solidFill>
                <a:prstDash val="solid"/>
              </a:ln>
              <a:solidFill>
                <a:schemeClr val="tx1">
                  <a:lumMod val="40000"/>
                  <a:lumOff val="60000"/>
                </a:schemeClr>
              </a:solidFill>
              <a:effectLst>
                <a:glow rad="63500">
                  <a:srgbClr val="000000"/>
                </a:glow>
              </a:effectLst>
              <a:uLnTx/>
              <a:uFillTx/>
              <a:latin typeface="Arial Rounded MT Bold" pitchFamily="34" charset="0"/>
              <a:ea typeface="+mj-ea"/>
              <a:cs typeface="+mj-cs"/>
            </a:endParaRPr>
          </a:p>
        </p:txBody>
      </p:sp>
      <p:sp>
        <p:nvSpPr>
          <p:cNvPr id="7" name="Rectangle 2"/>
          <p:cNvSpPr txBox="1">
            <a:spLocks noChangeArrowheads="1"/>
          </p:cNvSpPr>
          <p:nvPr/>
        </p:nvSpPr>
        <p:spPr>
          <a:xfrm>
            <a:off x="2786050" y="3143248"/>
            <a:ext cx="2624158" cy="857255"/>
          </a:xfrm>
          <a:prstGeom prst="rect">
            <a:avLst/>
          </a:prstGeom>
          <a:ln w="28575">
            <a:noFill/>
          </a:ln>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0" cap="none" spc="0" normalizeH="0" baseline="0" noProof="0" dirty="0" smtClean="0">
                <a:ln w="18415" cmpd="sng">
                  <a:solidFill>
                    <a:srgbClr val="FFFFFF"/>
                  </a:solidFill>
                  <a:prstDash val="solid"/>
                </a:ln>
                <a:solidFill>
                  <a:srgbClr val="FFC000"/>
                </a:solidFill>
                <a:effectLst>
                  <a:glow rad="63500">
                    <a:srgbClr val="000000"/>
                  </a:glow>
                </a:effectLst>
                <a:uLnTx/>
                <a:uFillTx/>
                <a:latin typeface="Arial Rounded MT Bold" pitchFamily="34" charset="0"/>
                <a:ea typeface="+mj-ea"/>
                <a:cs typeface="+mj-cs"/>
              </a:rPr>
              <a:t>integrity</a:t>
            </a:r>
            <a:endParaRPr kumimoji="0" lang="en-US" altLang="en-US" b="0" i="0" u="none" strike="noStrike" kern="0" cap="none" spc="0" normalizeH="0" baseline="0" noProof="0" dirty="0" smtClean="0">
              <a:ln w="18415" cmpd="sng">
                <a:solidFill>
                  <a:srgbClr val="FFFFFF"/>
                </a:solidFill>
                <a:prstDash val="solid"/>
              </a:ln>
              <a:solidFill>
                <a:srgbClr val="FFC000"/>
              </a:solidFill>
              <a:effectLst>
                <a:glow rad="63500">
                  <a:srgbClr val="000000"/>
                </a:glow>
              </a:effectLst>
              <a:uLnTx/>
              <a:uFillTx/>
              <a:latin typeface="Arial Rounded MT Bold" pitchFamily="34" charset="0"/>
              <a:ea typeface="+mj-ea"/>
              <a:cs typeface="+mj-cs"/>
            </a:endParaRPr>
          </a:p>
        </p:txBody>
      </p:sp>
      <p:sp>
        <p:nvSpPr>
          <p:cNvPr id="9" name="Rectangle 2"/>
          <p:cNvSpPr txBox="1">
            <a:spLocks noChangeArrowheads="1"/>
          </p:cNvSpPr>
          <p:nvPr/>
        </p:nvSpPr>
        <p:spPr>
          <a:xfrm>
            <a:off x="233330" y="5072072"/>
            <a:ext cx="2714644" cy="857255"/>
          </a:xfrm>
          <a:prstGeom prst="rect">
            <a:avLst/>
          </a:prstGeom>
          <a:ln w="28575">
            <a:noFill/>
          </a:ln>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0" cap="none" spc="0" normalizeH="0" baseline="0" noProof="0" dirty="0" smtClean="0">
                <a:ln w="18415" cmpd="sng">
                  <a:solidFill>
                    <a:srgbClr val="FFFFFF"/>
                  </a:solidFill>
                  <a:prstDash val="solid"/>
                </a:ln>
                <a:solidFill>
                  <a:schemeClr val="accent5">
                    <a:lumMod val="50000"/>
                  </a:schemeClr>
                </a:solidFill>
                <a:effectLst>
                  <a:glow rad="63500">
                    <a:srgbClr val="000000"/>
                  </a:glow>
                </a:effectLst>
                <a:uLnTx/>
                <a:uFillTx/>
                <a:latin typeface="Arial Rounded MT Bold" pitchFamily="34" charset="0"/>
                <a:ea typeface="+mj-ea"/>
                <a:cs typeface="+mj-cs"/>
              </a:rPr>
              <a:t>optimism</a:t>
            </a:r>
            <a:endParaRPr kumimoji="0" lang="en-US" altLang="en-US" b="0" i="0" u="none" strike="noStrike" kern="0" cap="none" spc="0" normalizeH="0" baseline="0" noProof="0" dirty="0" smtClean="0">
              <a:ln w="18415" cmpd="sng">
                <a:solidFill>
                  <a:srgbClr val="FFFFFF"/>
                </a:solidFill>
                <a:prstDash val="solid"/>
              </a:ln>
              <a:solidFill>
                <a:schemeClr val="accent5">
                  <a:lumMod val="50000"/>
                </a:schemeClr>
              </a:solidFill>
              <a:effectLst>
                <a:glow rad="63500">
                  <a:srgbClr val="000000"/>
                </a:glow>
              </a:effectLst>
              <a:uLnTx/>
              <a:uFillTx/>
              <a:latin typeface="Arial Rounded MT Bold" pitchFamily="34" charset="0"/>
              <a:ea typeface="+mj-ea"/>
              <a:cs typeface="+mj-cs"/>
            </a:endParaRPr>
          </a:p>
        </p:txBody>
      </p:sp>
      <p:sp>
        <p:nvSpPr>
          <p:cNvPr id="10" name="Rectangle 2"/>
          <p:cNvSpPr txBox="1">
            <a:spLocks noChangeArrowheads="1"/>
          </p:cNvSpPr>
          <p:nvPr/>
        </p:nvSpPr>
        <p:spPr>
          <a:xfrm>
            <a:off x="4286248" y="3929066"/>
            <a:ext cx="2000264" cy="857255"/>
          </a:xfrm>
          <a:prstGeom prst="rect">
            <a:avLst/>
          </a:prstGeom>
          <a:ln w="28575">
            <a:noFill/>
          </a:ln>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0" cap="none" spc="0" normalizeH="0" baseline="0" noProof="0" dirty="0" smtClean="0">
                <a:ln w="18415" cmpd="sng">
                  <a:solidFill>
                    <a:srgbClr val="FFFFFF"/>
                  </a:solidFill>
                  <a:prstDash val="solid"/>
                </a:ln>
                <a:solidFill>
                  <a:srgbClr val="FF0080"/>
                </a:solidFill>
                <a:effectLst>
                  <a:glow rad="63500">
                    <a:srgbClr val="000000"/>
                  </a:glow>
                </a:effectLst>
                <a:uLnTx/>
                <a:uFillTx/>
                <a:latin typeface="Arial Rounded MT Bold" pitchFamily="34" charset="0"/>
                <a:ea typeface="+mj-ea"/>
                <a:cs typeface="+mj-cs"/>
              </a:rPr>
              <a:t>hope</a:t>
            </a:r>
            <a:endParaRPr kumimoji="0" lang="en-US" altLang="en-US" b="0" i="0" u="none" strike="noStrike" kern="0" cap="none" spc="0" normalizeH="0" baseline="0" noProof="0" dirty="0" smtClean="0">
              <a:ln w="18415" cmpd="sng">
                <a:solidFill>
                  <a:srgbClr val="FFFFFF"/>
                </a:solidFill>
                <a:prstDash val="solid"/>
              </a:ln>
              <a:solidFill>
                <a:srgbClr val="FF0080"/>
              </a:solidFill>
              <a:effectLst>
                <a:glow rad="63500">
                  <a:srgbClr val="000000"/>
                </a:glow>
              </a:effectLst>
              <a:uLnTx/>
              <a:uFillTx/>
              <a:latin typeface="Arial Rounded MT Bold" pitchFamily="34" charset="0"/>
              <a:ea typeface="+mj-ea"/>
              <a:cs typeface="+mj-cs"/>
            </a:endParaRPr>
          </a:p>
        </p:txBody>
      </p:sp>
      <p:sp>
        <p:nvSpPr>
          <p:cNvPr id="11" name="Rectangle 2"/>
          <p:cNvSpPr txBox="1">
            <a:spLocks noChangeArrowheads="1"/>
          </p:cNvSpPr>
          <p:nvPr/>
        </p:nvSpPr>
        <p:spPr>
          <a:xfrm>
            <a:off x="1643042" y="5786454"/>
            <a:ext cx="2714644" cy="857255"/>
          </a:xfrm>
          <a:prstGeom prst="rect">
            <a:avLst/>
          </a:prstGeom>
          <a:ln w="28575">
            <a:noFill/>
          </a:ln>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3600" kern="0" dirty="0" smtClean="0">
                <a:ln w="18415" cmpd="sng">
                  <a:solidFill>
                    <a:srgbClr val="FFFFFF"/>
                  </a:solidFill>
                  <a:prstDash val="solid"/>
                </a:ln>
                <a:solidFill>
                  <a:srgbClr val="FF00FF"/>
                </a:solidFill>
                <a:effectLst>
                  <a:glow rad="63500">
                    <a:srgbClr val="000000"/>
                  </a:glow>
                </a:effectLst>
                <a:latin typeface="Arial Rounded MT Bold" pitchFamily="34" charset="0"/>
                <a:ea typeface="+mj-ea"/>
                <a:cs typeface="+mj-cs"/>
              </a:rPr>
              <a:t>courage</a:t>
            </a:r>
            <a:endParaRPr kumimoji="0" lang="en-US" altLang="en-US" b="0" i="0" u="none" strike="noStrike" kern="0" cap="none" spc="0" normalizeH="0" baseline="0" noProof="0" dirty="0" smtClean="0">
              <a:ln w="18415" cmpd="sng">
                <a:solidFill>
                  <a:srgbClr val="FFFFFF"/>
                </a:solidFill>
                <a:prstDash val="solid"/>
              </a:ln>
              <a:solidFill>
                <a:srgbClr val="FF00FF"/>
              </a:solidFill>
              <a:effectLst>
                <a:glow rad="63500">
                  <a:srgbClr val="000000"/>
                </a:glow>
              </a:effectLst>
              <a:uLnTx/>
              <a:uFillTx/>
              <a:latin typeface="Arial Rounded MT Bold" pitchFamily="34" charset="0"/>
              <a:ea typeface="+mj-ea"/>
              <a:cs typeface="+mj-cs"/>
            </a:endParaRPr>
          </a:p>
        </p:txBody>
      </p:sp>
      <p:sp>
        <p:nvSpPr>
          <p:cNvPr id="12" name="Rectangle 2"/>
          <p:cNvSpPr txBox="1">
            <a:spLocks noChangeArrowheads="1"/>
          </p:cNvSpPr>
          <p:nvPr/>
        </p:nvSpPr>
        <p:spPr>
          <a:xfrm>
            <a:off x="6143636" y="4214817"/>
            <a:ext cx="2714644" cy="857255"/>
          </a:xfrm>
          <a:prstGeom prst="rect">
            <a:avLst/>
          </a:prstGeom>
          <a:ln w="28575">
            <a:noFill/>
          </a:ln>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0" cap="none" spc="0" normalizeH="0" baseline="0" noProof="0" dirty="0" smtClean="0">
                <a:ln w="18415" cmpd="sng">
                  <a:solidFill>
                    <a:srgbClr val="FFFFFF"/>
                  </a:solidFill>
                  <a:prstDash val="solid"/>
                </a:ln>
                <a:solidFill>
                  <a:schemeClr val="accent5">
                    <a:lumMod val="85000"/>
                  </a:schemeClr>
                </a:solidFill>
                <a:effectLst>
                  <a:glow rad="63500">
                    <a:srgbClr val="000000"/>
                  </a:glow>
                </a:effectLst>
                <a:uLnTx/>
                <a:uFillTx/>
                <a:latin typeface="Arial Rounded MT Bold" pitchFamily="34" charset="0"/>
                <a:ea typeface="+mj-ea"/>
                <a:cs typeface="+mj-cs"/>
              </a:rPr>
              <a:t>initiative</a:t>
            </a:r>
            <a:endParaRPr kumimoji="0" lang="en-US" altLang="en-US" b="0" i="0" u="none" strike="noStrike" kern="0" cap="none" spc="0" normalizeH="0" baseline="0" noProof="0" dirty="0" smtClean="0">
              <a:ln w="18415" cmpd="sng">
                <a:solidFill>
                  <a:srgbClr val="FFFFFF"/>
                </a:solidFill>
                <a:prstDash val="solid"/>
              </a:ln>
              <a:solidFill>
                <a:schemeClr val="accent5">
                  <a:lumMod val="85000"/>
                </a:schemeClr>
              </a:solidFill>
              <a:effectLst>
                <a:glow rad="63500">
                  <a:srgbClr val="000000"/>
                </a:glow>
              </a:effectLst>
              <a:uLnTx/>
              <a:uFillTx/>
              <a:latin typeface="Arial Rounded MT Bold" pitchFamily="34" charset="0"/>
              <a:ea typeface="+mj-ea"/>
              <a:cs typeface="+mj-cs"/>
            </a:endParaRPr>
          </a:p>
        </p:txBody>
      </p:sp>
      <p:sp>
        <p:nvSpPr>
          <p:cNvPr id="13" name="Rectangle 2"/>
          <p:cNvSpPr txBox="1">
            <a:spLocks noChangeArrowheads="1"/>
          </p:cNvSpPr>
          <p:nvPr/>
        </p:nvSpPr>
        <p:spPr>
          <a:xfrm>
            <a:off x="571472" y="4000505"/>
            <a:ext cx="3357586" cy="857255"/>
          </a:xfrm>
          <a:prstGeom prst="rect">
            <a:avLst/>
          </a:prstGeom>
          <a:ln w="28575">
            <a:noFill/>
          </a:ln>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0" cap="none" spc="0" normalizeH="0" baseline="0" noProof="0" dirty="0" smtClean="0">
                <a:ln w="18415" cmpd="sng">
                  <a:solidFill>
                    <a:srgbClr val="FFFFFF"/>
                  </a:solidFill>
                  <a:prstDash val="solid"/>
                </a:ln>
                <a:solidFill>
                  <a:srgbClr val="00FF00"/>
                </a:solidFill>
                <a:effectLst>
                  <a:glow rad="63500">
                    <a:srgbClr val="000000"/>
                  </a:glow>
                </a:effectLst>
                <a:uLnTx/>
                <a:uFillTx/>
                <a:latin typeface="Arial Rounded MT Bold" pitchFamily="34" charset="0"/>
                <a:ea typeface="+mj-ea"/>
                <a:cs typeface="+mj-cs"/>
              </a:rPr>
              <a:t>generosity</a:t>
            </a:r>
            <a:endParaRPr kumimoji="0" lang="en-US" altLang="en-US" b="0" i="0" u="none" strike="noStrike" kern="0" cap="none" spc="0" normalizeH="0" baseline="0" noProof="0" dirty="0" smtClean="0">
              <a:ln w="18415" cmpd="sng">
                <a:solidFill>
                  <a:srgbClr val="FFFFFF"/>
                </a:solidFill>
                <a:prstDash val="solid"/>
              </a:ln>
              <a:solidFill>
                <a:srgbClr val="00FF00"/>
              </a:solidFill>
              <a:effectLst>
                <a:glow rad="63500">
                  <a:srgbClr val="000000"/>
                </a:glow>
              </a:effectLst>
              <a:uLnTx/>
              <a:uFillTx/>
              <a:latin typeface="Arial Rounded MT Bold" pitchFamily="34" charset="0"/>
              <a:ea typeface="+mj-ea"/>
              <a:cs typeface="+mj-cs"/>
            </a:endParaRPr>
          </a:p>
        </p:txBody>
      </p:sp>
      <p:sp>
        <p:nvSpPr>
          <p:cNvPr id="14" name="Rectangle 2"/>
          <p:cNvSpPr txBox="1">
            <a:spLocks noChangeArrowheads="1"/>
          </p:cNvSpPr>
          <p:nvPr/>
        </p:nvSpPr>
        <p:spPr>
          <a:xfrm>
            <a:off x="3000364" y="4857761"/>
            <a:ext cx="2714644" cy="857255"/>
          </a:xfrm>
          <a:prstGeom prst="rect">
            <a:avLst/>
          </a:prstGeom>
          <a:ln w="28575">
            <a:noFill/>
          </a:ln>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0" cap="none" spc="0" normalizeH="0" baseline="0" noProof="0" dirty="0" smtClean="0">
                <a:ln w="18415" cmpd="sng">
                  <a:solidFill>
                    <a:srgbClr val="FFFFFF"/>
                  </a:solidFill>
                  <a:prstDash val="solid"/>
                </a:ln>
                <a:solidFill>
                  <a:srgbClr val="FFFF00"/>
                </a:solidFill>
                <a:effectLst>
                  <a:glow rad="63500">
                    <a:srgbClr val="000000"/>
                  </a:glow>
                </a:effectLst>
                <a:uLnTx/>
                <a:uFillTx/>
                <a:latin typeface="Arial Rounded MT Bold" pitchFamily="34" charset="0"/>
                <a:ea typeface="+mj-ea"/>
                <a:cs typeface="+mj-cs"/>
              </a:rPr>
              <a:t>tolerance</a:t>
            </a:r>
            <a:endParaRPr kumimoji="0" lang="en-US" altLang="en-US" b="0" i="0" u="none" strike="noStrike" kern="0" cap="none" spc="0" normalizeH="0" baseline="0" noProof="0" dirty="0" smtClean="0">
              <a:ln w="18415" cmpd="sng">
                <a:solidFill>
                  <a:srgbClr val="FFFFFF"/>
                </a:solidFill>
                <a:prstDash val="solid"/>
              </a:ln>
              <a:solidFill>
                <a:srgbClr val="FFFF00"/>
              </a:solidFill>
              <a:effectLst>
                <a:glow rad="63500">
                  <a:srgbClr val="000000"/>
                </a:glow>
              </a:effectLst>
              <a:uLnTx/>
              <a:uFillTx/>
              <a:latin typeface="Arial Rounded MT Bold" pitchFamily="34" charset="0"/>
              <a:ea typeface="+mj-ea"/>
              <a:cs typeface="+mj-cs"/>
            </a:endParaRPr>
          </a:p>
        </p:txBody>
      </p:sp>
      <p:sp>
        <p:nvSpPr>
          <p:cNvPr id="15" name="Rectangle 2"/>
          <p:cNvSpPr txBox="1">
            <a:spLocks noChangeArrowheads="1"/>
          </p:cNvSpPr>
          <p:nvPr/>
        </p:nvSpPr>
        <p:spPr>
          <a:xfrm>
            <a:off x="5929322" y="3143249"/>
            <a:ext cx="2714644" cy="857255"/>
          </a:xfrm>
          <a:prstGeom prst="rect">
            <a:avLst/>
          </a:prstGeom>
          <a:ln w="28575">
            <a:noFill/>
          </a:ln>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kindliness</a:t>
            </a:r>
            <a:endParaRPr kumimoji="0" lang="en-US" altLang="en-US"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sp>
        <p:nvSpPr>
          <p:cNvPr id="16" name="Rectangle 2"/>
          <p:cNvSpPr txBox="1">
            <a:spLocks noChangeArrowheads="1"/>
          </p:cNvSpPr>
          <p:nvPr/>
        </p:nvSpPr>
        <p:spPr>
          <a:xfrm>
            <a:off x="5143536" y="5429264"/>
            <a:ext cx="3929058" cy="857255"/>
          </a:xfrm>
          <a:prstGeom prst="rect">
            <a:avLst/>
          </a:prstGeom>
          <a:ln w="28575">
            <a:noFill/>
          </a:ln>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3600" kern="0" dirty="0" smtClean="0">
                <a:ln w="18415" cmpd="sng">
                  <a:solidFill>
                    <a:srgbClr val="FFFFFF"/>
                  </a:solidFill>
                  <a:prstDash val="solid"/>
                </a:ln>
                <a:solidFill>
                  <a:schemeClr val="bg1"/>
                </a:solidFill>
                <a:effectLst>
                  <a:glow rad="63500">
                    <a:srgbClr val="000000"/>
                  </a:glow>
                </a:effectLst>
                <a:latin typeface="Arial Rounded MT Bold" pitchFamily="34" charset="0"/>
                <a:ea typeface="+mj-ea"/>
                <a:cs typeface="+mj-cs"/>
              </a:rPr>
              <a:t>g</a:t>
            </a:r>
            <a:r>
              <a:rPr kumimoji="0" lang="en-US" altLang="en-US" sz="3600" b="0" i="0" u="none" strike="noStrike" kern="0" cap="none" spc="0" normalizeH="0" baseline="0" noProof="0" dirty="0" err="1" smtClean="0">
                <a:ln w="18415" cmpd="sng">
                  <a:solidFill>
                    <a:srgbClr val="FFFFFF"/>
                  </a:solidFill>
                  <a:prstDash val="solid"/>
                </a:ln>
                <a:solidFill>
                  <a:schemeClr val="bg1"/>
                </a:solidFill>
                <a:effectLst>
                  <a:glow rad="63500">
                    <a:srgbClr val="000000"/>
                  </a:glow>
                </a:effectLst>
                <a:uLnTx/>
                <a:uFillTx/>
                <a:latin typeface="Arial Rounded MT Bold" pitchFamily="34" charset="0"/>
                <a:ea typeface="+mj-ea"/>
                <a:cs typeface="+mj-cs"/>
              </a:rPr>
              <a:t>ood</a:t>
            </a:r>
            <a:r>
              <a:rPr kumimoji="0" lang="en-US" altLang="en-US" sz="3600" b="0" i="0" u="none" strike="noStrike" kern="0" cap="none" spc="0" normalizeH="0" noProof="0" dirty="0" smtClean="0">
                <a:ln w="18415" cmpd="sng">
                  <a:solidFill>
                    <a:srgbClr val="FFFFFF"/>
                  </a:solidFill>
                  <a:prstDash val="solid"/>
                </a:ln>
                <a:solidFill>
                  <a:schemeClr val="bg1"/>
                </a:solidFill>
                <a:effectLst>
                  <a:glow rad="63500">
                    <a:srgbClr val="000000"/>
                  </a:glow>
                </a:effectLst>
                <a:uLnTx/>
                <a:uFillTx/>
                <a:latin typeface="Arial Rounded MT Bold" pitchFamily="34" charset="0"/>
                <a:ea typeface="+mj-ea"/>
                <a:cs typeface="+mj-cs"/>
              </a:rPr>
              <a:t> common sense</a:t>
            </a:r>
            <a:endParaRPr kumimoji="0" lang="en-US" altLang="en-US" b="0" i="0" u="none" strike="noStrike" kern="0" cap="none" spc="0" normalizeH="0" baseline="0" noProof="0" dirty="0" smtClean="0">
              <a:ln w="18415" cmpd="sng">
                <a:solidFill>
                  <a:srgbClr val="FFFFFF"/>
                </a:solidFill>
                <a:prstDash val="solid"/>
              </a:ln>
              <a:solidFill>
                <a:schemeClr val="bg1"/>
              </a:solidFill>
              <a:effectLst>
                <a:glow rad="63500">
                  <a:srgbClr val="000000"/>
                </a:glow>
              </a:effectLst>
              <a:uLnTx/>
              <a:uFillTx/>
              <a:latin typeface="Arial Rounded MT Bold" pitchFamily="34" charset="0"/>
              <a:ea typeface="+mj-ea"/>
              <a:cs typeface="+mj-cs"/>
            </a:endParaRP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hqwallbase.com/images/big/natural_beauty_of_icebergs-1529025.jpg"/>
          <p:cNvSpPr>
            <a:spLocks noChangeAspect="1" noChangeArrowheads="1"/>
          </p:cNvSpPr>
          <p:nvPr/>
        </p:nvSpPr>
        <p:spPr bwMode="auto">
          <a:xfrm>
            <a:off x="98425" y="-3948113"/>
            <a:ext cx="9096375" cy="5114926"/>
          </a:xfrm>
          <a:prstGeom prst="rect">
            <a:avLst/>
          </a:prstGeom>
          <a:noFill/>
        </p:spPr>
        <p:txBody>
          <a:bodyPr vert="horz" wrap="square" lIns="91440" tIns="45720" rIns="91440" bIns="45720" numCol="1" anchor="t" anchorCtr="0" compatLnSpc="1">
            <a:prstTxWarp prst="textNoShape">
              <a:avLst/>
            </a:prstTxWarp>
          </a:bodyPr>
          <a:lstStyle/>
          <a:p>
            <a:endParaRPr lang="th-TH"/>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8642" b="22539"/>
          <a:stretch/>
        </p:blipFill>
        <p:spPr>
          <a:xfrm>
            <a:off x="1608240" y="446307"/>
            <a:ext cx="5968999" cy="19745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642910" y="2697882"/>
            <a:ext cx="7786742" cy="3539430"/>
          </a:xfrm>
          <a:prstGeom prst="rect">
            <a:avLst/>
          </a:prstGeom>
          <a:noFill/>
        </p:spPr>
        <p:txBody>
          <a:bodyPr wrap="square">
            <a:spAutoFit/>
          </a:bodyPr>
          <a:lstStyle/>
          <a:p>
            <a:pPr marL="514350" indent="-514350">
              <a:buFont typeface="+mj-lt"/>
              <a:buAutoNum type="arabicPeriod"/>
              <a:defRPr/>
            </a:pPr>
            <a:r>
              <a:rPr lang="en-US" sz="3200" dirty="0" smtClean="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Focus on the present</a:t>
            </a:r>
          </a:p>
          <a:p>
            <a:pPr marL="514350" indent="-514350">
              <a:buFont typeface="+mj-lt"/>
              <a:buAutoNum type="arabicPeriod"/>
              <a:defRPr/>
            </a:pPr>
            <a:r>
              <a:rPr lang="en-US" sz="3200" dirty="0" smtClean="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Use positive language</a:t>
            </a:r>
          </a:p>
          <a:p>
            <a:pPr marL="514350" indent="-514350">
              <a:buFont typeface="+mj-lt"/>
              <a:buAutoNum type="arabicPeriod"/>
              <a:defRPr/>
            </a:pPr>
            <a:r>
              <a:rPr lang="en-US" sz="3200" dirty="0" smtClean="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Accept when things are not perfect</a:t>
            </a:r>
          </a:p>
          <a:p>
            <a:pPr marL="514350" indent="-514350">
              <a:buFont typeface="+mj-lt"/>
              <a:buAutoNum type="arabicPeriod"/>
              <a:defRPr/>
            </a:pPr>
            <a:r>
              <a:rPr lang="en-US" sz="3200" dirty="0" smtClean="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Mix with positive people</a:t>
            </a:r>
          </a:p>
          <a:p>
            <a:pPr marL="514350" indent="-514350">
              <a:buFont typeface="+mj-lt"/>
              <a:buAutoNum type="arabicPeriod"/>
              <a:defRPr/>
            </a:pPr>
            <a:r>
              <a:rPr lang="en-US" sz="3200" dirty="0" smtClean="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Contribute in a meaningful way</a:t>
            </a:r>
          </a:p>
          <a:p>
            <a:pPr marL="514350" indent="-514350">
              <a:buFont typeface="+mj-lt"/>
              <a:buAutoNum type="arabicPeriod"/>
              <a:defRPr/>
            </a:pPr>
            <a:r>
              <a:rPr lang="en-US" sz="3200" dirty="0" smtClean="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Keep learning</a:t>
            </a:r>
          </a:p>
          <a:p>
            <a:pPr marL="514350" indent="-514350">
              <a:buFont typeface="+mj-lt"/>
              <a:buAutoNum type="arabicPeriod"/>
              <a:defRPr/>
            </a:pPr>
            <a:r>
              <a:rPr lang="en-US" sz="3200" dirty="0" smtClean="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Be grateful</a:t>
            </a:r>
            <a:endParaRPr lang="th-TH" sz="3200" dirty="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endParaRPr>
          </a:p>
        </p:txBody>
      </p:sp>
    </p:spTree>
    <p:extLst>
      <p:ext uri="{BB962C8B-B14F-4D97-AF65-F5344CB8AC3E}">
        <p14:creationId xmlns:p14="http://schemas.microsoft.com/office/powerpoint/2010/main" val="18888742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9697" b="14344"/>
          <a:stretch/>
        </p:blipFill>
        <p:spPr>
          <a:xfrm>
            <a:off x="323528" y="332656"/>
            <a:ext cx="7128792" cy="338437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3933056"/>
            <a:ext cx="5633244" cy="27039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50498161"/>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2071688" y="5499114"/>
            <a:ext cx="5286375" cy="1588"/>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flipH="1" flipV="1">
            <a:off x="-178593" y="3248833"/>
            <a:ext cx="4502150" cy="1587"/>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143125" y="3141661"/>
            <a:ext cx="5072063" cy="1587"/>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2464594" y="3177395"/>
            <a:ext cx="4359275" cy="1587"/>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071670" y="5578634"/>
            <a:ext cx="4714908" cy="707886"/>
          </a:xfrm>
          <a:prstGeom prst="rect">
            <a:avLst/>
          </a:prstGeom>
          <a:noFill/>
        </p:spPr>
        <p:txBody>
          <a:bodyPr>
            <a:spAutoFit/>
          </a:bodyPr>
          <a:lstStyle/>
          <a:p>
            <a:pPr algn="ctr">
              <a:defRPr/>
            </a:pPr>
            <a:r>
              <a:rPr lang="en-US" sz="3200" b="1"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Performance  </a:t>
            </a:r>
            <a:r>
              <a:rPr lang="th-TH" sz="40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(สู้งาน)</a:t>
            </a:r>
            <a:endParaRPr lang="th-TH" sz="36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22" name="TextBox 21"/>
          <p:cNvSpPr txBox="1"/>
          <p:nvPr/>
        </p:nvSpPr>
        <p:spPr>
          <a:xfrm rot="16200000">
            <a:off x="-248001" y="3146495"/>
            <a:ext cx="3857652" cy="707886"/>
          </a:xfrm>
          <a:prstGeom prst="rect">
            <a:avLst/>
          </a:prstGeom>
          <a:noFill/>
        </p:spPr>
        <p:txBody>
          <a:bodyPr>
            <a:spAutoFit/>
          </a:bodyPr>
          <a:lstStyle/>
          <a:p>
            <a:pPr algn="ctr">
              <a:defRPr/>
            </a:pP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Potential </a:t>
            </a:r>
            <a:r>
              <a:rPr lang="th-TH" sz="40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(เก่งงาน)</a:t>
            </a:r>
            <a:r>
              <a:rPr lang="en-US" sz="40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a:t>
            </a:r>
            <a:endParaRPr lang="th-TH"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23" name="TextBox 22"/>
          <p:cNvSpPr txBox="1"/>
          <p:nvPr/>
        </p:nvSpPr>
        <p:spPr>
          <a:xfrm>
            <a:off x="2285984" y="1514291"/>
            <a:ext cx="2143140" cy="1200329"/>
          </a:xfrm>
          <a:prstGeom prst="rect">
            <a:avLst/>
          </a:prstGeom>
          <a:noFill/>
        </p:spPr>
        <p:txBody>
          <a:bodyPr>
            <a:spAutoFit/>
          </a:bodyPr>
          <a:lstStyle/>
          <a:p>
            <a:pPr algn="ctr">
              <a:defRPr/>
            </a:pPr>
            <a:r>
              <a:rPr lang="en-US" sz="3600" dirty="0">
                <a:ln w="18415" cmpd="sng">
                  <a:solidFill>
                    <a:srgbClr val="FFFFFF"/>
                  </a:solidFill>
                  <a:prstDash val="solid"/>
                </a:ln>
                <a:solidFill>
                  <a:srgbClr val="FF0000"/>
                </a:solidFill>
                <a:effectLst>
                  <a:glow rad="101600">
                    <a:srgbClr val="000000"/>
                  </a:glow>
                  <a:outerShdw blurRad="63500" dir="3600000" algn="tl" rotWithShape="0">
                    <a:srgbClr val="000000">
                      <a:alpha val="70000"/>
                    </a:srgbClr>
                  </a:outerShdw>
                </a:effectLst>
                <a:latin typeface="Arial Rounded MT Bold" pitchFamily="34" charset="0"/>
              </a:rPr>
              <a:t>Problem Child </a:t>
            </a:r>
            <a:endParaRPr lang="th-TH" sz="3600" dirty="0">
              <a:ln w="18415" cmpd="sng">
                <a:solidFill>
                  <a:srgbClr val="FFFFFF"/>
                </a:solidFill>
                <a:prstDash val="solid"/>
              </a:ln>
              <a:solidFill>
                <a:srgbClr val="FF0000"/>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24" name="TextBox 23"/>
          <p:cNvSpPr txBox="1"/>
          <p:nvPr/>
        </p:nvSpPr>
        <p:spPr>
          <a:xfrm>
            <a:off x="4929190" y="1659427"/>
            <a:ext cx="2285998" cy="769441"/>
          </a:xfrm>
          <a:prstGeom prst="rect">
            <a:avLst/>
          </a:prstGeom>
          <a:noFill/>
        </p:spPr>
        <p:txBody>
          <a:bodyPr wrap="square">
            <a:spAutoFit/>
          </a:bodyPr>
          <a:lstStyle/>
          <a:p>
            <a:pPr algn="ctr">
              <a:defRPr/>
            </a:pPr>
            <a:r>
              <a:rPr lang="en-US" sz="4400" dirty="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STAR</a:t>
            </a:r>
            <a:r>
              <a:rPr lang="en-US" sz="4400" dirty="0" smtClean="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a:t>
            </a:r>
            <a:endParaRPr lang="th-TH" sz="4400" dirty="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25" name="TextBox 24"/>
          <p:cNvSpPr txBox="1"/>
          <p:nvPr/>
        </p:nvSpPr>
        <p:spPr>
          <a:xfrm>
            <a:off x="2285984" y="3657431"/>
            <a:ext cx="2143140" cy="1200329"/>
          </a:xfrm>
          <a:prstGeom prst="rect">
            <a:avLst/>
          </a:prstGeom>
          <a:noFill/>
        </p:spPr>
        <p:txBody>
          <a:bodyPr>
            <a:spAutoFit/>
          </a:bodyPr>
          <a:lstStyle/>
          <a:p>
            <a:pPr algn="ctr">
              <a:defRPr/>
            </a:pPr>
            <a:r>
              <a:rPr lang="en-US" sz="3600" dirty="0">
                <a:ln w="18415" cmpd="sng">
                  <a:solidFill>
                    <a:srgbClr val="FFFFFF"/>
                  </a:solidFill>
                  <a:prstDash val="solid"/>
                </a:ln>
                <a:solidFill>
                  <a:schemeClr val="accent5">
                    <a:lumMod val="50000"/>
                  </a:schemeClr>
                </a:solidFill>
                <a:effectLst>
                  <a:glow rad="101600">
                    <a:srgbClr val="000000"/>
                  </a:glow>
                  <a:outerShdw blurRad="63500" dir="3600000" algn="tl" rotWithShape="0">
                    <a:srgbClr val="000000">
                      <a:alpha val="70000"/>
                    </a:srgbClr>
                  </a:outerShdw>
                </a:effectLst>
                <a:latin typeface="Arial Rounded MT Bold" pitchFamily="34" charset="0"/>
              </a:rPr>
              <a:t>Dead Wood </a:t>
            </a:r>
            <a:endParaRPr lang="th-TH" sz="3600" dirty="0">
              <a:ln w="18415" cmpd="sng">
                <a:solidFill>
                  <a:srgbClr val="FFFFFF"/>
                </a:solidFill>
                <a:prstDash val="solid"/>
              </a:ln>
              <a:solidFill>
                <a:schemeClr val="accent5">
                  <a:lumMod val="50000"/>
                </a:schemeClr>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26" name="TextBox 25"/>
          <p:cNvSpPr txBox="1"/>
          <p:nvPr/>
        </p:nvSpPr>
        <p:spPr>
          <a:xfrm>
            <a:off x="4929190" y="3657431"/>
            <a:ext cx="2143140" cy="1200329"/>
          </a:xfrm>
          <a:prstGeom prst="rect">
            <a:avLst/>
          </a:prstGeom>
          <a:noFill/>
        </p:spPr>
        <p:txBody>
          <a:bodyPr>
            <a:spAutoFit/>
          </a:bodyPr>
          <a:lstStyle/>
          <a:p>
            <a:pPr algn="ctr">
              <a:defRPr/>
            </a:pPr>
            <a:r>
              <a:rPr lang="en-US" sz="3600" dirty="0">
                <a:ln w="18415" cmpd="sng">
                  <a:solidFill>
                    <a:srgbClr val="FFFFFF"/>
                  </a:solidFill>
                  <a:prstDash val="solid"/>
                </a:ln>
                <a:solidFill>
                  <a:srgbClr val="00FF00"/>
                </a:solidFill>
                <a:effectLst>
                  <a:glow rad="101600">
                    <a:srgbClr val="000000"/>
                  </a:glow>
                  <a:outerShdw blurRad="63500" dir="3600000" algn="tl" rotWithShape="0">
                    <a:srgbClr val="000000">
                      <a:alpha val="70000"/>
                    </a:srgbClr>
                  </a:outerShdw>
                </a:effectLst>
                <a:latin typeface="Arial Rounded MT Bold" pitchFamily="34" charset="0"/>
              </a:rPr>
              <a:t>Work Horse </a:t>
            </a:r>
            <a:endParaRPr lang="th-TH" sz="3600" dirty="0">
              <a:ln w="18415" cmpd="sng">
                <a:solidFill>
                  <a:srgbClr val="FFFFFF"/>
                </a:solidFill>
                <a:prstDash val="solid"/>
              </a:ln>
              <a:solidFill>
                <a:srgbClr val="00FF00"/>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4" name="Rectangle 2"/>
          <p:cNvSpPr txBox="1">
            <a:spLocks noChangeArrowheads="1"/>
          </p:cNvSpPr>
          <p:nvPr/>
        </p:nvSpPr>
        <p:spPr bwMode="auto">
          <a:xfrm>
            <a:off x="2555776" y="267549"/>
            <a:ext cx="6286544" cy="713179"/>
          </a:xfrm>
          <a:prstGeom prst="rect">
            <a:avLst/>
          </a:prstGeom>
          <a:noFill/>
          <a:ln>
            <a:noFill/>
          </a:ln>
          <a:effectLst/>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Performance</a:t>
            </a:r>
            <a:r>
              <a:rPr kumimoji="0" lang="en-US" altLang="en-US" sz="32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Potential Matrix</a:t>
            </a:r>
            <a:r>
              <a:rPr kumimoji="0" lang="en-US" altLang="en-US" sz="28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246777"/>
            <a:ext cx="1432560" cy="13716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2071688" y="5499114"/>
            <a:ext cx="5286375" cy="1588"/>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flipH="1" flipV="1">
            <a:off x="-178593" y="3248833"/>
            <a:ext cx="4502150" cy="1587"/>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143125" y="3141661"/>
            <a:ext cx="5072063" cy="1587"/>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2464594" y="3177395"/>
            <a:ext cx="4359275" cy="1587"/>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071670" y="5578634"/>
            <a:ext cx="4714908" cy="707886"/>
          </a:xfrm>
          <a:prstGeom prst="rect">
            <a:avLst/>
          </a:prstGeom>
          <a:noFill/>
        </p:spPr>
        <p:txBody>
          <a:bodyPr>
            <a:spAutoFit/>
          </a:bodyPr>
          <a:lstStyle/>
          <a:p>
            <a:pPr algn="ctr">
              <a:defRPr/>
            </a:pPr>
            <a:r>
              <a:rPr lang="en-US" sz="3200" b="1"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Performance  </a:t>
            </a:r>
            <a:r>
              <a:rPr lang="th-TH" sz="40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(สู้งาน)</a:t>
            </a:r>
            <a:endParaRPr lang="th-TH" sz="36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22" name="TextBox 21"/>
          <p:cNvSpPr txBox="1"/>
          <p:nvPr/>
        </p:nvSpPr>
        <p:spPr>
          <a:xfrm rot="16200000">
            <a:off x="-248001" y="3146495"/>
            <a:ext cx="3857652" cy="707886"/>
          </a:xfrm>
          <a:prstGeom prst="rect">
            <a:avLst/>
          </a:prstGeom>
          <a:noFill/>
        </p:spPr>
        <p:txBody>
          <a:bodyPr>
            <a:spAutoFit/>
          </a:bodyPr>
          <a:lstStyle/>
          <a:p>
            <a:pPr algn="ctr">
              <a:defRPr/>
            </a:pPr>
            <a:r>
              <a:rPr lang="en-US"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Potential </a:t>
            </a:r>
            <a:r>
              <a:rPr lang="th-TH" sz="40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(เก่งงาน)</a:t>
            </a:r>
            <a:r>
              <a:rPr lang="en-US" sz="40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a:t>
            </a:r>
            <a:endParaRPr lang="th-TH" sz="32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23" name="TextBox 22"/>
          <p:cNvSpPr txBox="1"/>
          <p:nvPr/>
        </p:nvSpPr>
        <p:spPr>
          <a:xfrm>
            <a:off x="2214546" y="1844093"/>
            <a:ext cx="2357454" cy="584775"/>
          </a:xfrm>
          <a:prstGeom prst="rect">
            <a:avLst/>
          </a:prstGeom>
          <a:noFill/>
        </p:spPr>
        <p:txBody>
          <a:bodyPr wrap="square">
            <a:spAutoFit/>
          </a:bodyPr>
          <a:lstStyle/>
          <a:p>
            <a:pPr algn="ctr">
              <a:defRPr/>
            </a:pPr>
            <a:r>
              <a:rPr lang="en-US" sz="3200" dirty="0" smtClean="0">
                <a:ln w="18415" cmpd="sng">
                  <a:solidFill>
                    <a:srgbClr val="FFFFFF"/>
                  </a:solidFill>
                  <a:prstDash val="solid"/>
                </a:ln>
                <a:solidFill>
                  <a:srgbClr val="FF0000"/>
                </a:solidFill>
                <a:effectLst>
                  <a:glow rad="101600">
                    <a:srgbClr val="000000"/>
                  </a:glow>
                  <a:outerShdw blurRad="63500" dir="3600000" algn="tl" rotWithShape="0">
                    <a:srgbClr val="000000">
                      <a:alpha val="70000"/>
                    </a:srgbClr>
                  </a:outerShdw>
                </a:effectLst>
                <a:latin typeface="Arial Rounded MT Bold" pitchFamily="34" charset="0"/>
              </a:rPr>
              <a:t>Motivation  </a:t>
            </a:r>
            <a:endParaRPr lang="th-TH" sz="3200" dirty="0">
              <a:ln w="18415" cmpd="sng">
                <a:solidFill>
                  <a:srgbClr val="FFFFFF"/>
                </a:solidFill>
                <a:prstDash val="solid"/>
              </a:ln>
              <a:solidFill>
                <a:srgbClr val="FF0000"/>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24" name="TextBox 23"/>
          <p:cNvSpPr txBox="1"/>
          <p:nvPr/>
        </p:nvSpPr>
        <p:spPr>
          <a:xfrm>
            <a:off x="4929190" y="1844093"/>
            <a:ext cx="2143140" cy="584775"/>
          </a:xfrm>
          <a:prstGeom prst="rect">
            <a:avLst/>
          </a:prstGeom>
          <a:noFill/>
        </p:spPr>
        <p:txBody>
          <a:bodyPr>
            <a:spAutoFit/>
          </a:bodyPr>
          <a:lstStyle/>
          <a:p>
            <a:pPr algn="ctr">
              <a:defRPr/>
            </a:pPr>
            <a:r>
              <a:rPr lang="en-US" sz="3200" dirty="0" smtClean="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Rewards </a:t>
            </a:r>
            <a:endParaRPr lang="th-TH" sz="3200" dirty="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25" name="TextBox 24"/>
          <p:cNvSpPr txBox="1"/>
          <p:nvPr/>
        </p:nvSpPr>
        <p:spPr>
          <a:xfrm>
            <a:off x="2285984" y="3679456"/>
            <a:ext cx="2143140" cy="892552"/>
          </a:xfrm>
          <a:prstGeom prst="rect">
            <a:avLst/>
          </a:prstGeom>
          <a:noFill/>
        </p:spPr>
        <p:txBody>
          <a:bodyPr>
            <a:spAutoFit/>
          </a:bodyPr>
          <a:lstStyle/>
          <a:p>
            <a:pPr algn="ctr">
              <a:defRPr/>
            </a:pPr>
            <a:r>
              <a:rPr lang="en-US" sz="2800" dirty="0" smtClean="0">
                <a:ln w="18415" cmpd="sng">
                  <a:solidFill>
                    <a:srgbClr val="FFFFFF"/>
                  </a:solidFill>
                  <a:prstDash val="solid"/>
                </a:ln>
                <a:solidFill>
                  <a:schemeClr val="accent5">
                    <a:lumMod val="50000"/>
                  </a:schemeClr>
                </a:solidFill>
                <a:effectLst>
                  <a:glow rad="101600">
                    <a:srgbClr val="000000"/>
                  </a:glow>
                  <a:outerShdw blurRad="63500" dir="3600000" algn="tl" rotWithShape="0">
                    <a:srgbClr val="000000">
                      <a:alpha val="70000"/>
                    </a:srgbClr>
                  </a:outerShdw>
                </a:effectLst>
                <a:latin typeface="Arial Rounded MT Bold" pitchFamily="34" charset="0"/>
              </a:rPr>
              <a:t>Rules </a:t>
            </a:r>
            <a:r>
              <a:rPr lang="en-US" sz="2400" dirty="0" smtClean="0">
                <a:ln w="18415" cmpd="sng">
                  <a:solidFill>
                    <a:srgbClr val="FFFFFF"/>
                  </a:solidFill>
                  <a:prstDash val="solid"/>
                </a:ln>
                <a:solidFill>
                  <a:schemeClr val="accent5">
                    <a:lumMod val="50000"/>
                  </a:schemeClr>
                </a:solidFill>
                <a:effectLst>
                  <a:glow rad="101600">
                    <a:srgbClr val="000000"/>
                  </a:glow>
                  <a:outerShdw blurRad="63500" dir="3600000" algn="tl" rotWithShape="0">
                    <a:srgbClr val="000000">
                      <a:alpha val="70000"/>
                    </a:srgbClr>
                  </a:outerShdw>
                </a:effectLst>
                <a:latin typeface="Arial Rounded MT Bold" pitchFamily="34" charset="0"/>
              </a:rPr>
              <a:t>Enforcement  </a:t>
            </a:r>
            <a:endParaRPr lang="th-TH" sz="2400" dirty="0">
              <a:ln w="18415" cmpd="sng">
                <a:solidFill>
                  <a:srgbClr val="FFFFFF"/>
                </a:solidFill>
                <a:prstDash val="solid"/>
              </a:ln>
              <a:solidFill>
                <a:schemeClr val="accent5">
                  <a:lumMod val="50000"/>
                </a:schemeClr>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26" name="TextBox 25"/>
          <p:cNvSpPr txBox="1"/>
          <p:nvPr/>
        </p:nvSpPr>
        <p:spPr>
          <a:xfrm>
            <a:off x="4786314" y="3987233"/>
            <a:ext cx="2428873" cy="584775"/>
          </a:xfrm>
          <a:prstGeom prst="rect">
            <a:avLst/>
          </a:prstGeom>
          <a:noFill/>
        </p:spPr>
        <p:txBody>
          <a:bodyPr wrap="square">
            <a:spAutoFit/>
          </a:bodyPr>
          <a:lstStyle/>
          <a:p>
            <a:pPr algn="ctr">
              <a:defRPr/>
            </a:pPr>
            <a:r>
              <a:rPr lang="en-US" sz="3200" dirty="0" smtClean="0">
                <a:ln w="18415" cmpd="sng">
                  <a:solidFill>
                    <a:srgbClr val="FFFFFF"/>
                  </a:solidFill>
                  <a:prstDash val="solid"/>
                </a:ln>
                <a:solidFill>
                  <a:srgbClr val="00FF00"/>
                </a:solidFill>
                <a:effectLst>
                  <a:glow rad="101600">
                    <a:srgbClr val="000000"/>
                  </a:glow>
                  <a:outerShdw blurRad="63500" dir="3600000" algn="tl" rotWithShape="0">
                    <a:srgbClr val="000000">
                      <a:alpha val="70000"/>
                    </a:srgbClr>
                  </a:outerShdw>
                </a:effectLst>
                <a:latin typeface="Arial Rounded MT Bold" pitchFamily="34" charset="0"/>
              </a:rPr>
              <a:t>Education  </a:t>
            </a:r>
            <a:endParaRPr lang="th-TH" sz="3200" dirty="0">
              <a:ln w="18415" cmpd="sng">
                <a:solidFill>
                  <a:srgbClr val="FFFFFF"/>
                </a:solidFill>
                <a:prstDash val="solid"/>
              </a:ln>
              <a:solidFill>
                <a:srgbClr val="00FF00"/>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2" name="TextBox 11"/>
          <p:cNvSpPr txBox="1"/>
          <p:nvPr/>
        </p:nvSpPr>
        <p:spPr>
          <a:xfrm>
            <a:off x="2195736" y="2702478"/>
            <a:ext cx="2357454" cy="369332"/>
          </a:xfrm>
          <a:prstGeom prst="rect">
            <a:avLst/>
          </a:prstGeom>
          <a:noFill/>
        </p:spPr>
        <p:txBody>
          <a:bodyPr wrap="square">
            <a:spAutoFit/>
          </a:bodyPr>
          <a:lstStyle/>
          <a:p>
            <a:pPr algn="ctr">
              <a:defRPr/>
            </a:pPr>
            <a:r>
              <a:rPr lang="en-US" dirty="0" smtClean="0">
                <a:ln w="18415" cmpd="sng">
                  <a:solidFill>
                    <a:srgbClr val="FFFFFF"/>
                  </a:solidFill>
                  <a:prstDash val="solid"/>
                </a:ln>
                <a:solidFill>
                  <a:schemeClr val="bg1"/>
                </a:solidFill>
                <a:effectLst>
                  <a:glow rad="101600">
                    <a:srgbClr val="000000"/>
                  </a:glow>
                  <a:outerShdw blurRad="63500" dir="3600000" algn="tl" rotWithShape="0">
                    <a:srgbClr val="000000">
                      <a:alpha val="70000"/>
                    </a:srgbClr>
                  </a:outerShdw>
                </a:effectLst>
                <a:latin typeface="Arial Rounded MT Bold" pitchFamily="34" charset="0"/>
              </a:rPr>
              <a:t>Problem Child </a:t>
            </a:r>
            <a:endParaRPr lang="th-TH" dirty="0">
              <a:ln w="18415" cmpd="sng">
                <a:solidFill>
                  <a:srgbClr val="FFFFFF"/>
                </a:solidFill>
                <a:prstDash val="solid"/>
              </a:ln>
              <a:solidFill>
                <a:schemeClr val="bg1"/>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4" name="TextBox 13"/>
          <p:cNvSpPr txBox="1"/>
          <p:nvPr/>
        </p:nvSpPr>
        <p:spPr>
          <a:xfrm>
            <a:off x="4700667" y="5059932"/>
            <a:ext cx="2357454" cy="369332"/>
          </a:xfrm>
          <a:prstGeom prst="rect">
            <a:avLst/>
          </a:prstGeom>
          <a:noFill/>
        </p:spPr>
        <p:txBody>
          <a:bodyPr wrap="square">
            <a:spAutoFit/>
          </a:bodyPr>
          <a:lstStyle/>
          <a:p>
            <a:pPr algn="ctr">
              <a:defRPr/>
            </a:pPr>
            <a:r>
              <a:rPr lang="en-US" dirty="0" smtClean="0">
                <a:ln w="18415" cmpd="sng">
                  <a:solidFill>
                    <a:srgbClr val="FFFFFF"/>
                  </a:solidFill>
                  <a:prstDash val="solid"/>
                </a:ln>
                <a:solidFill>
                  <a:schemeClr val="bg1"/>
                </a:solidFill>
                <a:effectLst>
                  <a:glow rad="101600">
                    <a:srgbClr val="000000"/>
                  </a:glow>
                  <a:outerShdw blurRad="63500" dir="3600000" algn="tl" rotWithShape="0">
                    <a:srgbClr val="000000">
                      <a:alpha val="70000"/>
                    </a:srgbClr>
                  </a:outerShdw>
                </a:effectLst>
                <a:latin typeface="Arial Rounded MT Bold" pitchFamily="34" charset="0"/>
              </a:rPr>
              <a:t>Work Horse </a:t>
            </a:r>
            <a:endParaRPr lang="th-TH" dirty="0">
              <a:ln w="18415" cmpd="sng">
                <a:solidFill>
                  <a:srgbClr val="FFFFFF"/>
                </a:solidFill>
                <a:prstDash val="solid"/>
              </a:ln>
              <a:solidFill>
                <a:schemeClr val="bg1"/>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6" name="TextBox 15"/>
          <p:cNvSpPr txBox="1"/>
          <p:nvPr/>
        </p:nvSpPr>
        <p:spPr>
          <a:xfrm>
            <a:off x="2215929" y="5059932"/>
            <a:ext cx="2357454" cy="369332"/>
          </a:xfrm>
          <a:prstGeom prst="rect">
            <a:avLst/>
          </a:prstGeom>
          <a:noFill/>
        </p:spPr>
        <p:txBody>
          <a:bodyPr wrap="square">
            <a:spAutoFit/>
          </a:bodyPr>
          <a:lstStyle/>
          <a:p>
            <a:pPr algn="ctr">
              <a:defRPr/>
            </a:pPr>
            <a:r>
              <a:rPr lang="en-US" dirty="0" smtClean="0">
                <a:ln w="18415" cmpd="sng">
                  <a:solidFill>
                    <a:srgbClr val="FFFFFF"/>
                  </a:solidFill>
                  <a:prstDash val="solid"/>
                </a:ln>
                <a:solidFill>
                  <a:schemeClr val="bg1"/>
                </a:solidFill>
                <a:effectLst>
                  <a:glow rad="101600">
                    <a:srgbClr val="000000"/>
                  </a:glow>
                  <a:outerShdw blurRad="63500" dir="3600000" algn="tl" rotWithShape="0">
                    <a:srgbClr val="000000">
                      <a:alpha val="70000"/>
                    </a:srgbClr>
                  </a:outerShdw>
                </a:effectLst>
                <a:latin typeface="Arial Rounded MT Bold" pitchFamily="34" charset="0"/>
              </a:rPr>
              <a:t>Dead Wood </a:t>
            </a:r>
            <a:endParaRPr lang="th-TH" dirty="0">
              <a:ln w="18415" cmpd="sng">
                <a:solidFill>
                  <a:srgbClr val="FFFFFF"/>
                </a:solidFill>
                <a:prstDash val="solid"/>
              </a:ln>
              <a:solidFill>
                <a:schemeClr val="bg1"/>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7" name="TextBox 16"/>
          <p:cNvSpPr txBox="1"/>
          <p:nvPr/>
        </p:nvSpPr>
        <p:spPr>
          <a:xfrm>
            <a:off x="4734826" y="2702478"/>
            <a:ext cx="2357454" cy="369332"/>
          </a:xfrm>
          <a:prstGeom prst="rect">
            <a:avLst/>
          </a:prstGeom>
          <a:noFill/>
        </p:spPr>
        <p:txBody>
          <a:bodyPr wrap="square">
            <a:spAutoFit/>
          </a:bodyPr>
          <a:lstStyle/>
          <a:p>
            <a:pPr algn="ctr">
              <a:defRPr/>
            </a:pPr>
            <a:r>
              <a:rPr lang="en-US" dirty="0" smtClean="0">
                <a:ln w="18415" cmpd="sng">
                  <a:solidFill>
                    <a:srgbClr val="FFFFFF"/>
                  </a:solidFill>
                  <a:prstDash val="solid"/>
                </a:ln>
                <a:solidFill>
                  <a:schemeClr val="bg1"/>
                </a:solidFill>
                <a:effectLst>
                  <a:glow rad="101600">
                    <a:srgbClr val="000000"/>
                  </a:glow>
                  <a:outerShdw blurRad="63500" dir="3600000" algn="tl" rotWithShape="0">
                    <a:srgbClr val="000000">
                      <a:alpha val="70000"/>
                    </a:srgbClr>
                  </a:outerShdw>
                </a:effectLst>
                <a:latin typeface="Arial Rounded MT Bold" pitchFamily="34" charset="0"/>
              </a:rPr>
              <a:t>STAR*</a:t>
            </a:r>
            <a:endParaRPr lang="th-TH" dirty="0">
              <a:ln w="18415" cmpd="sng">
                <a:solidFill>
                  <a:srgbClr val="FFFFFF"/>
                </a:solidFill>
                <a:prstDash val="solid"/>
              </a:ln>
              <a:solidFill>
                <a:schemeClr val="bg1"/>
              </a:solidFill>
              <a:effectLst>
                <a:glow rad="101600">
                  <a:srgbClr val="000000"/>
                </a:glow>
                <a:outerShdw blurRad="63500" dir="3600000" algn="tl" rotWithShape="0">
                  <a:srgbClr val="000000">
                    <a:alpha val="70000"/>
                  </a:srgbClr>
                </a:outerShdw>
              </a:effectLst>
              <a:latin typeface="Arial Rounded MT Bold" pitchFamily="34" charset="0"/>
            </a:endParaRPr>
          </a:p>
        </p:txBody>
      </p:sp>
      <p:sp>
        <p:nvSpPr>
          <p:cNvPr id="19" name="Rectangle 2"/>
          <p:cNvSpPr txBox="1">
            <a:spLocks noChangeArrowheads="1"/>
          </p:cNvSpPr>
          <p:nvPr/>
        </p:nvSpPr>
        <p:spPr bwMode="auto">
          <a:xfrm>
            <a:off x="2555776" y="267549"/>
            <a:ext cx="6286544" cy="713179"/>
          </a:xfrm>
          <a:prstGeom prst="rect">
            <a:avLst/>
          </a:prstGeom>
          <a:noFill/>
          <a:ln>
            <a:noFill/>
          </a:ln>
          <a:effectLst/>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Performance</a:t>
            </a:r>
            <a:r>
              <a:rPr kumimoji="0" lang="en-US" altLang="en-US" sz="32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Potential Matrix</a:t>
            </a:r>
            <a:r>
              <a:rPr kumimoji="0" lang="en-US" altLang="en-US" sz="28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246777"/>
            <a:ext cx="1432560" cy="13716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5786" y="357166"/>
            <a:ext cx="7429552" cy="940051"/>
          </a:xfrm>
          <a:prstGeom prst="rect">
            <a:avLst/>
          </a:prstGeom>
          <a:noFill/>
        </p:spPr>
        <p:txBody>
          <a:bodyPr tIns="108000" bIns="0">
            <a:spAutoFit/>
          </a:bodyPr>
          <a:lstStyle/>
          <a:p>
            <a:pPr algn="ctr">
              <a:defRPr/>
            </a:pPr>
            <a:r>
              <a:rPr lang="th-TH" sz="5400" b="1" dirty="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Arial Rounded MT Bold" pitchFamily="34" charset="0"/>
              </a:rPr>
              <a:t>เปลี่ยนจาก “เก่า”  ไปเป็น  “ใหม่”</a:t>
            </a:r>
          </a:p>
        </p:txBody>
      </p:sp>
      <p:pic>
        <p:nvPicPr>
          <p:cNvPr id="4" name="Picture 2" descr="Funny Images "/>
          <p:cNvPicPr>
            <a:picLocks noChangeAspect="1" noChangeArrowheads="1"/>
          </p:cNvPicPr>
          <p:nvPr/>
        </p:nvPicPr>
        <p:blipFill>
          <a:blip r:embed="rId2"/>
          <a:srcRect l="1876" r="50280" b="18421"/>
          <a:stretch>
            <a:fillRect/>
          </a:stretch>
        </p:blipFill>
        <p:spPr bwMode="auto">
          <a:xfrm>
            <a:off x="287869" y="1366389"/>
            <a:ext cx="4141255" cy="4942931"/>
          </a:xfrm>
          <a:prstGeom prst="rect">
            <a:avLst/>
          </a:prstGeom>
          <a:ln>
            <a:noFill/>
          </a:ln>
          <a:effectLst>
            <a:softEdge rad="112500"/>
          </a:effectLst>
        </p:spPr>
      </p:pic>
      <p:pic>
        <p:nvPicPr>
          <p:cNvPr id="5" name="Picture 2" descr="Funny Images "/>
          <p:cNvPicPr>
            <a:picLocks noChangeAspect="1" noChangeArrowheads="1"/>
          </p:cNvPicPr>
          <p:nvPr/>
        </p:nvPicPr>
        <p:blipFill>
          <a:blip r:embed="rId2"/>
          <a:srcRect l="51579" b="15789"/>
          <a:stretch>
            <a:fillRect/>
          </a:stretch>
        </p:blipFill>
        <p:spPr bwMode="auto">
          <a:xfrm>
            <a:off x="4643438" y="1357298"/>
            <a:ext cx="4126844" cy="5024029"/>
          </a:xfrm>
          <a:prstGeom prst="rect">
            <a:avLst/>
          </a:prstGeom>
          <a:ln>
            <a:noFill/>
          </a:ln>
          <a:effectLst>
            <a:softEdge rad="112500"/>
          </a:effectLst>
        </p:spPr>
      </p:pic>
    </p:spTree>
    <p:extLst>
      <p:ext uri="{BB962C8B-B14F-4D97-AF65-F5344CB8AC3E}">
        <p14:creationId xmlns:p14="http://schemas.microsoft.com/office/powerpoint/2010/main" val="34821454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524" y="1268760"/>
            <a:ext cx="8638635" cy="406524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7236296" y="4859868"/>
            <a:ext cx="1584176" cy="369332"/>
          </a:xfrm>
          <a:prstGeom prst="rect">
            <a:avLst/>
          </a:prstGeom>
          <a:solidFill>
            <a:srgbClr val="000000"/>
          </a:solidFill>
        </p:spPr>
        <p:txBody>
          <a:bodyPr wrap="square" rtlCol="0">
            <a:spAutoFit/>
          </a:bodyPr>
          <a:lstStyle/>
          <a:p>
            <a:endParaRPr lang="en-US" dirty="0"/>
          </a:p>
        </p:txBody>
      </p:sp>
    </p:spTree>
    <p:extLst>
      <p:ext uri="{BB962C8B-B14F-4D97-AF65-F5344CB8AC3E}">
        <p14:creationId xmlns:p14="http://schemas.microsoft.com/office/powerpoint/2010/main" val="2024590158"/>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357166"/>
            <a:ext cx="7429552" cy="940051"/>
          </a:xfrm>
          <a:prstGeom prst="rect">
            <a:avLst/>
          </a:prstGeom>
          <a:noFill/>
        </p:spPr>
        <p:txBody>
          <a:bodyPr tIns="108000" bIns="0">
            <a:spAutoFit/>
          </a:bodyPr>
          <a:lstStyle/>
          <a:p>
            <a:pPr algn="ctr">
              <a:defRPr/>
            </a:pPr>
            <a:r>
              <a:rPr lang="th-TH" sz="5400" b="1" dirty="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Arial Rounded MT Bold" pitchFamily="34" charset="0"/>
              </a:rPr>
              <a:t>เปลี่ยนจาก “เก่า”  ไปเป็น  “ใหม่”</a:t>
            </a:r>
          </a:p>
        </p:txBody>
      </p:sp>
      <p:sp>
        <p:nvSpPr>
          <p:cNvPr id="3" name="TextBox 2"/>
          <p:cNvSpPr txBox="1"/>
          <p:nvPr/>
        </p:nvSpPr>
        <p:spPr>
          <a:xfrm>
            <a:off x="1214414" y="1428736"/>
            <a:ext cx="6357982" cy="2201872"/>
          </a:xfrm>
          <a:prstGeom prst="rect">
            <a:avLst/>
          </a:prstGeom>
          <a:noFill/>
          <a:ln>
            <a:noFill/>
          </a:ln>
        </p:spPr>
        <p:txBody>
          <a:bodyPr tIns="108000" bIns="0" anchor="ctr">
            <a:spAutoFit/>
          </a:bodyPr>
          <a:lstStyle/>
          <a:p>
            <a:pPr algn="ctr">
              <a:defRPr/>
            </a:pPr>
            <a:r>
              <a:rPr lang="th-TH" sz="4000" b="1" dirty="0">
                <a:ln w="18415" cmpd="sng">
                  <a:solidFill>
                    <a:srgbClr val="FFFFFF"/>
                  </a:solidFill>
                  <a:prstDash val="solid"/>
                </a:ln>
                <a:solidFill>
                  <a:schemeClr val="accent2">
                    <a:lumMod val="40000"/>
                    <a:lumOff val="60000"/>
                  </a:schemeClr>
                </a:solidFill>
                <a:effectLst>
                  <a:glow rad="101600">
                    <a:srgbClr val="000000"/>
                  </a:glow>
                  <a:outerShdw blurRad="38100" dist="38100" dir="2700000" algn="tl">
                    <a:srgbClr val="000000">
                      <a:alpha val="43137"/>
                    </a:srgbClr>
                  </a:outerShdw>
                </a:effectLst>
                <a:latin typeface="Arial Rounded MT Bold" pitchFamily="34" charset="0"/>
              </a:rPr>
              <a:t>ระบบงานแบบเก่า</a:t>
            </a:r>
          </a:p>
          <a:p>
            <a:pPr algn="ctr">
              <a:buFont typeface="Arial" pitchFamily="34" charset="0"/>
              <a:buChar char="•"/>
              <a:defRPr/>
            </a:pPr>
            <a:r>
              <a:rPr lang="en-US" sz="4000" b="1" dirty="0">
                <a:ln w="18415" cmpd="sng">
                  <a:solidFill>
                    <a:srgbClr val="FFFFFF"/>
                  </a:solidFill>
                  <a:prstDash val="solid"/>
                </a:ln>
                <a:solidFill>
                  <a:schemeClr val="accent2">
                    <a:lumMod val="40000"/>
                    <a:lumOff val="60000"/>
                  </a:schemeClr>
                </a:solidFill>
                <a:effectLst>
                  <a:glow rad="101600">
                    <a:srgbClr val="000000"/>
                  </a:glow>
                  <a:outerShdw blurRad="38100" dist="38100" dir="2700000" algn="tl">
                    <a:srgbClr val="000000">
                      <a:alpha val="43137"/>
                    </a:srgbClr>
                  </a:outerShdw>
                </a:effectLst>
                <a:latin typeface="Arial Rounded MT Bold" pitchFamily="34" charset="0"/>
              </a:rPr>
              <a:t> Memory recall</a:t>
            </a:r>
          </a:p>
          <a:p>
            <a:pPr algn="ctr">
              <a:buFont typeface="Arial" pitchFamily="34" charset="0"/>
              <a:buChar char="•"/>
              <a:defRPr/>
            </a:pPr>
            <a:r>
              <a:rPr lang="en-US" sz="4000" b="1" dirty="0">
                <a:ln w="18415" cmpd="sng">
                  <a:solidFill>
                    <a:srgbClr val="FFFFFF"/>
                  </a:solidFill>
                  <a:prstDash val="solid"/>
                </a:ln>
                <a:solidFill>
                  <a:schemeClr val="accent2">
                    <a:lumMod val="40000"/>
                    <a:lumOff val="60000"/>
                  </a:schemeClr>
                </a:solidFill>
                <a:effectLst>
                  <a:glow rad="101600">
                    <a:srgbClr val="000000"/>
                  </a:glow>
                  <a:outerShdw blurRad="38100" dist="38100" dir="2700000" algn="tl">
                    <a:srgbClr val="000000">
                      <a:alpha val="43137"/>
                    </a:srgbClr>
                  </a:outerShdw>
                </a:effectLst>
                <a:latin typeface="Arial Rounded MT Bold" pitchFamily="34" charset="0"/>
              </a:rPr>
              <a:t> Mastery of old skills</a:t>
            </a:r>
            <a:endParaRPr lang="th-TH" sz="4000" b="1" dirty="0">
              <a:ln w="18415" cmpd="sng">
                <a:solidFill>
                  <a:srgbClr val="FFFFFF"/>
                </a:solidFill>
                <a:prstDash val="solid"/>
              </a:ln>
              <a:solidFill>
                <a:schemeClr val="accent2">
                  <a:lumMod val="40000"/>
                  <a:lumOff val="60000"/>
                </a:schemeClr>
              </a:solidFill>
              <a:effectLst>
                <a:glow rad="101600">
                  <a:srgbClr val="000000"/>
                </a:glow>
                <a:outerShdw blurRad="38100" dist="38100" dir="2700000" algn="tl">
                  <a:srgbClr val="000000">
                    <a:alpha val="43137"/>
                  </a:srgbClr>
                </a:outerShdw>
              </a:effectLst>
              <a:latin typeface="Arial Rounded MT Bold" pitchFamily="34" charset="0"/>
            </a:endParaRPr>
          </a:p>
        </p:txBody>
      </p:sp>
      <p:sp>
        <p:nvSpPr>
          <p:cNvPr id="4" name="TextBox 3"/>
          <p:cNvSpPr txBox="1"/>
          <p:nvPr/>
        </p:nvSpPr>
        <p:spPr>
          <a:xfrm>
            <a:off x="1357290" y="4000504"/>
            <a:ext cx="6357982" cy="2201872"/>
          </a:xfrm>
          <a:prstGeom prst="rect">
            <a:avLst/>
          </a:prstGeom>
          <a:noFill/>
        </p:spPr>
        <p:txBody>
          <a:bodyPr tIns="108000" bIns="0">
            <a:spAutoFit/>
          </a:bodyPr>
          <a:lstStyle/>
          <a:p>
            <a:pPr algn="ctr">
              <a:defRPr/>
            </a:pPr>
            <a:r>
              <a:rPr lang="th-TH" sz="4000" b="1"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Arial Rounded MT Bold" pitchFamily="34" charset="0"/>
              </a:rPr>
              <a:t>ระบบงานแบบใหม่</a:t>
            </a:r>
          </a:p>
          <a:p>
            <a:pPr algn="ctr">
              <a:buFont typeface="Arial" pitchFamily="34" charset="0"/>
              <a:buChar char="•"/>
              <a:defRPr/>
            </a:pPr>
            <a:r>
              <a:rPr lang="en-US" sz="4000" b="1"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Arial Rounded MT Bold" pitchFamily="34" charset="0"/>
              </a:rPr>
              <a:t> Creative thinking</a:t>
            </a:r>
          </a:p>
          <a:p>
            <a:pPr algn="ctr">
              <a:buFont typeface="Arial" pitchFamily="34" charset="0"/>
              <a:buChar char="•"/>
              <a:defRPr/>
            </a:pPr>
            <a:r>
              <a:rPr lang="en-US" sz="4000" b="1"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Arial Rounded MT Bold" pitchFamily="34" charset="0"/>
              </a:rPr>
              <a:t> Change &amp; innovation</a:t>
            </a:r>
            <a:endParaRPr lang="th-TH" sz="4000" b="1"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764620744"/>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5786" y="357166"/>
            <a:ext cx="7429552" cy="940051"/>
          </a:xfrm>
          <a:prstGeom prst="rect">
            <a:avLst/>
          </a:prstGeom>
          <a:noFill/>
        </p:spPr>
        <p:txBody>
          <a:bodyPr tIns="108000" bIns="0">
            <a:spAutoFit/>
          </a:bodyPr>
          <a:lstStyle/>
          <a:p>
            <a:pPr algn="ctr">
              <a:defRPr/>
            </a:pPr>
            <a:r>
              <a:rPr lang="th-TH" sz="5400" b="1" dirty="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Arial Rounded MT Bold" pitchFamily="34" charset="0"/>
              </a:rPr>
              <a:t>เปลี่ยนจาก “เก่า”  ไปเป็น  “ใหม่”</a:t>
            </a:r>
          </a:p>
        </p:txBody>
      </p:sp>
      <p:sp>
        <p:nvSpPr>
          <p:cNvPr id="4" name="TextBox 3"/>
          <p:cNvSpPr txBox="1"/>
          <p:nvPr/>
        </p:nvSpPr>
        <p:spPr>
          <a:xfrm>
            <a:off x="857224" y="1357298"/>
            <a:ext cx="7429552" cy="3359047"/>
          </a:xfrm>
          <a:prstGeom prst="rect">
            <a:avLst/>
          </a:prstGeom>
          <a:noFill/>
        </p:spPr>
        <p:txBody>
          <a:bodyPr tIns="108000" bIns="0">
            <a:spAutoFit/>
          </a:bodyPr>
          <a:lstStyle/>
          <a:p>
            <a:pPr algn="ctr">
              <a:defRPr/>
            </a:pPr>
            <a:r>
              <a:rPr lang="th-TH" sz="4400" b="1" dirty="0">
                <a:ln w="18415" cmpd="sng">
                  <a:solidFill>
                    <a:srgbClr val="FFFFFF"/>
                  </a:solidFill>
                  <a:prstDash val="solid"/>
                </a:ln>
                <a:solidFill>
                  <a:srgbClr val="FF00FF"/>
                </a:solidFill>
                <a:effectLst>
                  <a:glow rad="101600">
                    <a:srgbClr val="000000"/>
                  </a:glow>
                  <a:outerShdw blurRad="38100" dist="38100" dir="2700000" algn="tl">
                    <a:srgbClr val="000000">
                      <a:alpha val="43137"/>
                    </a:srgbClr>
                  </a:outerShdw>
                </a:effectLst>
                <a:latin typeface="Arial Rounded MT Bold" pitchFamily="34" charset="0"/>
              </a:rPr>
              <a:t>เปลี่ยนจาก </a:t>
            </a:r>
            <a:endParaRPr lang="en-US" sz="4400" b="1" dirty="0">
              <a:ln w="18415" cmpd="sng">
                <a:solidFill>
                  <a:srgbClr val="FFFFFF"/>
                </a:solidFill>
                <a:prstDash val="solid"/>
              </a:ln>
              <a:solidFill>
                <a:srgbClr val="FF00FF"/>
              </a:solidFill>
              <a:effectLst>
                <a:glow rad="101600">
                  <a:srgbClr val="000000"/>
                </a:glow>
                <a:outerShdw blurRad="38100" dist="38100" dir="2700000" algn="tl">
                  <a:srgbClr val="000000">
                    <a:alpha val="43137"/>
                  </a:srgbClr>
                </a:outerShdw>
              </a:effectLst>
              <a:latin typeface="Arial Rounded MT Bold" pitchFamily="34" charset="0"/>
            </a:endParaRPr>
          </a:p>
          <a:p>
            <a:pPr algn="ctr">
              <a:defRPr/>
            </a:pPr>
            <a:r>
              <a:rPr lang="en-US" sz="4400" b="1" dirty="0">
                <a:ln w="18415" cmpd="sng">
                  <a:solidFill>
                    <a:srgbClr val="FFFFFF"/>
                  </a:solidFill>
                  <a:prstDash val="solid"/>
                </a:ln>
                <a:solidFill>
                  <a:srgbClr val="FF00FF"/>
                </a:solidFill>
                <a:effectLst>
                  <a:glow rad="101600">
                    <a:srgbClr val="000000"/>
                  </a:glow>
                  <a:outerShdw blurRad="38100" dist="38100" dir="2700000" algn="tl">
                    <a:srgbClr val="000000">
                      <a:alpha val="43137"/>
                    </a:srgbClr>
                  </a:outerShdw>
                </a:effectLst>
                <a:latin typeface="Arial Rounded MT Bold" pitchFamily="34" charset="0"/>
              </a:rPr>
              <a:t>Routine Management </a:t>
            </a:r>
            <a:endParaRPr lang="th-TH" sz="4400" b="1" dirty="0">
              <a:ln w="18415" cmpd="sng">
                <a:solidFill>
                  <a:srgbClr val="FFFFFF"/>
                </a:solidFill>
                <a:prstDash val="solid"/>
              </a:ln>
              <a:solidFill>
                <a:srgbClr val="FF00FF"/>
              </a:solidFill>
              <a:effectLst>
                <a:glow rad="101600">
                  <a:srgbClr val="000000"/>
                </a:glow>
                <a:outerShdw blurRad="38100" dist="38100" dir="2700000" algn="tl">
                  <a:srgbClr val="000000">
                    <a:alpha val="43137"/>
                  </a:srgbClr>
                </a:outerShdw>
              </a:effectLst>
              <a:latin typeface="Arial Rounded MT Bold" pitchFamily="34" charset="0"/>
            </a:endParaRPr>
          </a:p>
          <a:p>
            <a:pPr algn="ctr">
              <a:defRPr/>
            </a:pPr>
            <a:r>
              <a:rPr lang="th-TH" sz="4400" b="1" dirty="0">
                <a:ln w="18415" cmpd="sng">
                  <a:solidFill>
                    <a:srgbClr val="FFFFFF"/>
                  </a:solidFill>
                  <a:prstDash val="solid"/>
                </a:ln>
                <a:solidFill>
                  <a:srgbClr val="FF00FF"/>
                </a:solidFill>
                <a:effectLst>
                  <a:glow rad="101600">
                    <a:srgbClr val="000000"/>
                  </a:glow>
                  <a:outerShdw blurRad="38100" dist="38100" dir="2700000" algn="tl">
                    <a:srgbClr val="000000">
                      <a:alpha val="43137"/>
                    </a:srgbClr>
                  </a:outerShdw>
                </a:effectLst>
                <a:latin typeface="Arial Rounded MT Bold" pitchFamily="34" charset="0"/>
              </a:rPr>
              <a:t>ไปเป็น </a:t>
            </a:r>
            <a:endParaRPr lang="en-US" sz="4400" b="1" dirty="0">
              <a:ln w="18415" cmpd="sng">
                <a:solidFill>
                  <a:srgbClr val="FFFFFF"/>
                </a:solidFill>
                <a:prstDash val="solid"/>
              </a:ln>
              <a:solidFill>
                <a:srgbClr val="FF00FF"/>
              </a:solidFill>
              <a:effectLst>
                <a:glow rad="101600">
                  <a:srgbClr val="000000"/>
                </a:glow>
                <a:outerShdw blurRad="38100" dist="38100" dir="2700000" algn="tl">
                  <a:srgbClr val="000000">
                    <a:alpha val="43137"/>
                  </a:srgbClr>
                </a:outerShdw>
              </a:effectLst>
              <a:latin typeface="Arial Rounded MT Bold" pitchFamily="34" charset="0"/>
            </a:endParaRPr>
          </a:p>
          <a:p>
            <a:pPr algn="ctr">
              <a:defRPr/>
            </a:pPr>
            <a:r>
              <a:rPr lang="en-US" sz="4400" b="1"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Arial Rounded MT Bold" pitchFamily="34" charset="0"/>
              </a:rPr>
              <a:t>Strategic Management</a:t>
            </a:r>
            <a:endParaRPr lang="th-TH" sz="4400" b="1"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Arial Rounded MT Bold" pitchFamily="34" charset="0"/>
            </a:endParaRPr>
          </a:p>
        </p:txBody>
      </p:sp>
      <p:pic>
        <p:nvPicPr>
          <p:cNvPr id="314370" name="Picture 2" descr="http://ngonapoom.files.wordpress.com/2013/06/change.jpg"/>
          <p:cNvPicPr>
            <a:picLocks noChangeAspect="1" noChangeArrowheads="1"/>
          </p:cNvPicPr>
          <p:nvPr/>
        </p:nvPicPr>
        <p:blipFill>
          <a:blip r:embed="rId2"/>
          <a:srcRect/>
          <a:stretch>
            <a:fillRect/>
          </a:stretch>
        </p:blipFill>
        <p:spPr bwMode="auto">
          <a:xfrm>
            <a:off x="214282" y="4857760"/>
            <a:ext cx="2786082" cy="1857388"/>
          </a:xfrm>
          <a:prstGeom prst="rect">
            <a:avLst/>
          </a:prstGeom>
          <a:ln>
            <a:noFill/>
          </a:ln>
          <a:effectLst>
            <a:softEdge rad="112500"/>
          </a:effectLst>
        </p:spPr>
      </p:pic>
      <p:pic>
        <p:nvPicPr>
          <p:cNvPr id="6" name="Picture 2" descr="http://ngonapoom.files.wordpress.com/2013/06/change.jpg"/>
          <p:cNvPicPr>
            <a:picLocks noChangeAspect="1" noChangeArrowheads="1"/>
          </p:cNvPicPr>
          <p:nvPr/>
        </p:nvPicPr>
        <p:blipFill>
          <a:blip r:embed="rId2"/>
          <a:srcRect/>
          <a:stretch>
            <a:fillRect/>
          </a:stretch>
        </p:blipFill>
        <p:spPr bwMode="auto">
          <a:xfrm>
            <a:off x="3071802" y="4857760"/>
            <a:ext cx="2786082" cy="1857388"/>
          </a:xfrm>
          <a:prstGeom prst="rect">
            <a:avLst/>
          </a:prstGeom>
          <a:ln>
            <a:noFill/>
          </a:ln>
          <a:effectLst>
            <a:softEdge rad="112500"/>
          </a:effectLst>
        </p:spPr>
      </p:pic>
      <p:pic>
        <p:nvPicPr>
          <p:cNvPr id="7" name="Picture 2" descr="http://ngonapoom.files.wordpress.com/2013/06/change.jpg"/>
          <p:cNvPicPr>
            <a:picLocks noChangeAspect="1" noChangeArrowheads="1"/>
          </p:cNvPicPr>
          <p:nvPr/>
        </p:nvPicPr>
        <p:blipFill>
          <a:blip r:embed="rId2"/>
          <a:srcRect/>
          <a:stretch>
            <a:fillRect/>
          </a:stretch>
        </p:blipFill>
        <p:spPr bwMode="auto">
          <a:xfrm>
            <a:off x="5929322" y="4857760"/>
            <a:ext cx="2786082" cy="1857388"/>
          </a:xfrm>
          <a:prstGeom prst="rect">
            <a:avLst/>
          </a:prstGeom>
          <a:ln>
            <a:noFill/>
          </a:ln>
          <a:effectLst>
            <a:softEdge rad="112500"/>
          </a:effectLst>
        </p:spPr>
      </p:pic>
    </p:spTree>
    <p:extLst>
      <p:ext uri="{BB962C8B-B14F-4D97-AF65-F5344CB8AC3E}">
        <p14:creationId xmlns:p14="http://schemas.microsoft.com/office/powerpoint/2010/main" val="3432949370"/>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www.alscg.com/content/media-files/bpi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24744"/>
            <a:ext cx="4392488" cy="4392489"/>
          </a:xfrm>
          <a:prstGeom prst="rect">
            <a:avLst/>
          </a:prstGeom>
          <a:solidFill>
            <a:schemeClr val="accent5">
              <a:lumMod val="50000"/>
            </a:schemeClr>
          </a:solidFill>
          <a:ln w="38100">
            <a:solidFill>
              <a:schemeClr val="bg1"/>
            </a:solidFill>
            <a:prstDash val="solid"/>
          </a:ln>
        </p:spPr>
      </p:pic>
      <p:sp>
        <p:nvSpPr>
          <p:cNvPr id="5" name="Rectangle 2"/>
          <p:cNvSpPr txBox="1">
            <a:spLocks noChangeArrowheads="1"/>
          </p:cNvSpPr>
          <p:nvPr/>
        </p:nvSpPr>
        <p:spPr bwMode="auto">
          <a:xfrm>
            <a:off x="5220072" y="862363"/>
            <a:ext cx="2736304" cy="622421"/>
          </a:xfrm>
          <a:prstGeom prst="rect">
            <a:avLst/>
          </a:prstGeom>
          <a:noFill/>
          <a:ln>
            <a:noFill/>
          </a:ln>
          <a:effectLst/>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altLang="en-US" sz="3200" kern="0" noProof="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Analyze</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6" name="Rectangle 2"/>
          <p:cNvSpPr txBox="1">
            <a:spLocks noChangeArrowheads="1"/>
          </p:cNvSpPr>
          <p:nvPr/>
        </p:nvSpPr>
        <p:spPr bwMode="auto">
          <a:xfrm>
            <a:off x="5220072" y="2420888"/>
            <a:ext cx="2736304" cy="622421"/>
          </a:xfrm>
          <a:prstGeom prst="rect">
            <a:avLst/>
          </a:prstGeom>
          <a:noFill/>
          <a:ln>
            <a:noFill/>
          </a:ln>
          <a:effectLst/>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Design</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7" name="Rectangle 2"/>
          <p:cNvSpPr txBox="1">
            <a:spLocks noChangeArrowheads="1"/>
          </p:cNvSpPr>
          <p:nvPr/>
        </p:nvSpPr>
        <p:spPr bwMode="auto">
          <a:xfrm>
            <a:off x="5220072" y="3933056"/>
            <a:ext cx="2736304" cy="622421"/>
          </a:xfrm>
          <a:prstGeom prst="rect">
            <a:avLst/>
          </a:prstGeom>
          <a:noFill/>
          <a:ln>
            <a:noFill/>
          </a:ln>
          <a:effectLst/>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Develop </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
        <p:nvSpPr>
          <p:cNvPr id="8" name="Rectangle 2"/>
          <p:cNvSpPr txBox="1">
            <a:spLocks noChangeArrowheads="1"/>
          </p:cNvSpPr>
          <p:nvPr/>
        </p:nvSpPr>
        <p:spPr bwMode="auto">
          <a:xfrm>
            <a:off x="5148064" y="5445224"/>
            <a:ext cx="2736304" cy="622421"/>
          </a:xfrm>
          <a:prstGeom prst="rect">
            <a:avLst/>
          </a:prstGeom>
          <a:noFill/>
          <a:ln>
            <a:noFill/>
          </a:ln>
          <a:effectLst/>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Implement</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cxnSp>
        <p:nvCxnSpPr>
          <p:cNvPr id="4" name="ลูกศรเชื่อมต่อแบบตรง 3"/>
          <p:cNvCxnSpPr/>
          <p:nvPr/>
        </p:nvCxnSpPr>
        <p:spPr>
          <a:xfrm>
            <a:off x="6012160" y="1556792"/>
            <a:ext cx="0" cy="792088"/>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ลูกศรเชื่อมต่อแบบตรง 10"/>
          <p:cNvCxnSpPr/>
          <p:nvPr/>
        </p:nvCxnSpPr>
        <p:spPr>
          <a:xfrm>
            <a:off x="6012160" y="3140968"/>
            <a:ext cx="0" cy="792088"/>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ลูกศรเชื่อมต่อแบบตรง 11"/>
          <p:cNvCxnSpPr/>
          <p:nvPr/>
        </p:nvCxnSpPr>
        <p:spPr>
          <a:xfrm>
            <a:off x="6012160" y="4581128"/>
            <a:ext cx="0" cy="792088"/>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8" name="ตัวเชื่อมต่อตรง 17"/>
          <p:cNvCxnSpPr/>
          <p:nvPr/>
        </p:nvCxnSpPr>
        <p:spPr>
          <a:xfrm flipV="1">
            <a:off x="8028384" y="1196751"/>
            <a:ext cx="0" cy="463169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ลูกศรเชื่อมต่อแบบตรง 19"/>
          <p:cNvCxnSpPr/>
          <p:nvPr/>
        </p:nvCxnSpPr>
        <p:spPr>
          <a:xfrm flipH="1" flipV="1">
            <a:off x="7380312" y="1196751"/>
            <a:ext cx="648072" cy="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2" name="ตัวเชื่อมต่อตรง 21"/>
          <p:cNvCxnSpPr/>
          <p:nvPr/>
        </p:nvCxnSpPr>
        <p:spPr>
          <a:xfrm flipH="1" flipV="1">
            <a:off x="7596336" y="5805263"/>
            <a:ext cx="432048" cy="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6" name="Rectangle 2"/>
          <p:cNvSpPr txBox="1">
            <a:spLocks noChangeArrowheads="1"/>
          </p:cNvSpPr>
          <p:nvPr/>
        </p:nvSpPr>
        <p:spPr bwMode="auto">
          <a:xfrm rot="16200000">
            <a:off x="6899435" y="3024928"/>
            <a:ext cx="2736304" cy="622421"/>
          </a:xfrm>
          <a:prstGeom prst="rect">
            <a:avLst/>
          </a:prstGeom>
          <a:noFill/>
          <a:ln>
            <a:noFill/>
          </a:ln>
          <a:effectLst/>
          <a:extLst>
            <a:ext uri="{909E8E84-426E-40DD-AFC4-6F175D3DCCD1}">
              <a14:hiddenFill xmlns:a14="http://schemas.microsoft.com/office/drawing/2010/main">
                <a:solidFill>
                  <a:srgbClr val="FF0080">
                    <a:alpha val="34117"/>
                  </a:srgbClr>
                </a:solidFill>
              </a14:hiddenFill>
            </a:ext>
            <a:ext uri="{91240B29-F687-4F45-9708-019B960494DF}">
              <a14:hiddenLine xmlns:a14="http://schemas.microsoft.com/office/drawing/2010/main" w="9525">
                <a:solidFill>
                  <a:srgbClr val="FF008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3200" kern="0" dirty="0" smtClean="0">
                <a:ln w="18415" cmpd="sng">
                  <a:solidFill>
                    <a:srgbClr val="FFFFFF"/>
                  </a:solidFill>
                  <a:prstDash val="solid"/>
                </a:ln>
                <a:solidFill>
                  <a:schemeClr val="bg2">
                    <a:lumMod val="60000"/>
                    <a:lumOff val="40000"/>
                  </a:schemeClr>
                </a:solidFill>
                <a:effectLst>
                  <a:glow rad="63500">
                    <a:srgbClr val="000000"/>
                  </a:glow>
                </a:effectLst>
                <a:latin typeface="Arial Rounded MT Bold" pitchFamily="34" charset="0"/>
                <a:ea typeface="+mj-ea"/>
                <a:cs typeface="+mj-cs"/>
              </a:rPr>
              <a:t>Evaluate </a:t>
            </a:r>
            <a:r>
              <a:rPr kumimoji="0" lang="en-US" altLang="en-US" sz="28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rPr>
              <a:t> </a:t>
            </a:r>
            <a:endParaRPr kumimoji="0" lang="en-US" altLang="en-US" sz="1600" b="0" i="0" u="none" strike="noStrike" kern="0" cap="none" spc="0" normalizeH="0" baseline="0" noProof="0" dirty="0" smtClean="0">
              <a:ln w="18415" cmpd="sng">
                <a:solidFill>
                  <a:srgbClr val="FFFFFF"/>
                </a:solidFill>
                <a:prstDash val="solid"/>
              </a:ln>
              <a:solidFill>
                <a:schemeClr val="bg2">
                  <a:lumMod val="60000"/>
                  <a:lumOff val="40000"/>
                </a:schemeClr>
              </a:solidFill>
              <a:effectLst>
                <a:glow rad="63500">
                  <a:srgbClr val="000000"/>
                </a:glow>
              </a:effectLst>
              <a:uLnTx/>
              <a:uFillTx/>
              <a:latin typeface="Arial Rounded MT Bold" pitchFamily="34" charset="0"/>
              <a:ea typeface="+mj-ea"/>
              <a:cs typeface="+mj-cs"/>
            </a:endParaRPr>
          </a:p>
        </p:txBody>
      </p:sp>
    </p:spTree>
    <p:extLst>
      <p:ext uri="{BB962C8B-B14F-4D97-AF65-F5344CB8AC3E}">
        <p14:creationId xmlns:p14="http://schemas.microsoft.com/office/powerpoint/2010/main" val="3608017508"/>
      </p:ext>
    </p:ext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www.hemophilia.org/sites/default/files/basic-page/images/inhibitors-challen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910" y="4600533"/>
            <a:ext cx="3514509" cy="14643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871" y="289433"/>
            <a:ext cx="4754880" cy="3712464"/>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3928" y="3367549"/>
            <a:ext cx="5004048" cy="3296000"/>
          </a:xfrm>
          <a:prstGeom prst="rect">
            <a:avLst/>
          </a:prstGeom>
        </p:spPr>
      </p:pic>
      <p:pic>
        <p:nvPicPr>
          <p:cNvPr id="7" name="Picture 6" descr="bigstock-Break-The-Limits-Concept-45262507.jpg"/>
          <p:cNvPicPr>
            <a:picLocks noChangeAspect="1"/>
          </p:cNvPicPr>
          <p:nvPr/>
        </p:nvPicPr>
        <p:blipFill>
          <a:blip r:embed="rId5" cstate="print"/>
          <a:stretch>
            <a:fillRect/>
          </a:stretch>
        </p:blipFill>
        <p:spPr>
          <a:xfrm>
            <a:off x="5283342" y="495479"/>
            <a:ext cx="3537130" cy="23620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74648031"/>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bs.twimg.com/media/B83JuNwCYAEprBg.pn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5637" y="404664"/>
            <a:ext cx="6070699" cy="60706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2" name="Picture 2" descr="http://www.elvesblog.com/wp-content/uploads/2015/01/Change-Your-Attitude.jpg">
            <a:hlinkClick r:id="rId3"/>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9000" contrast="39000"/>
                    </a14:imgEffect>
                  </a14:imgLayer>
                </a14:imgProps>
              </a:ext>
              <a:ext uri="{28A0092B-C50C-407E-A947-70E740481C1C}">
                <a14:useLocalDpi xmlns:a14="http://schemas.microsoft.com/office/drawing/2010/main" val="0"/>
              </a:ext>
            </a:extLst>
          </a:blip>
          <a:srcRect/>
          <a:stretch>
            <a:fillRect/>
          </a:stretch>
        </p:blipFill>
        <p:spPr bwMode="auto">
          <a:xfrm>
            <a:off x="3048610" y="3933056"/>
            <a:ext cx="2963550" cy="22819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6755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morganmckinley.com.cn/sites/morganmckinley.com.cn/files/styles/large/public/winding%20road.jpg?itok=8WliGTW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108542"/>
            <a:ext cx="8640960" cy="44888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0" name="Picture 4" descr="http://www.altria.com/Careers/Student_Center/Career_Paths/PublishingImages/header-CareerPat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95688"/>
            <a:ext cx="6264696" cy="17538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2" name="Picture 6" descr="http://www.libsys.co.in/images/careerpat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6264" y="364151"/>
            <a:ext cx="2378224" cy="14806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823438"/>
      </p:ext>
    </p:extLst>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http://mazeway.org/wp-content/uploads/2012/08/MovingForwardTogether.jpg"/>
          <p:cNvPicPr>
            <a:picLocks noChangeAspect="1" noChangeArrowheads="1"/>
          </p:cNvPicPr>
          <p:nvPr/>
        </p:nvPicPr>
        <p:blipFill>
          <a:blip r:embed="rId2"/>
          <a:srcRect/>
          <a:stretch>
            <a:fillRect/>
          </a:stretch>
        </p:blipFill>
        <p:spPr bwMode="auto">
          <a:xfrm>
            <a:off x="323949" y="548680"/>
            <a:ext cx="8534331" cy="4092590"/>
          </a:xfrm>
          <a:prstGeom prst="rect">
            <a:avLst/>
          </a:prstGeom>
          <a:noFill/>
        </p:spPr>
      </p:pic>
      <p:pic>
        <p:nvPicPr>
          <p:cNvPr id="4" name="Picture 6" descr="http://www.bestsayingsquotes.com/files/attitude-quotes-pics-for-facebook-3-455ba7ce.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7000" contrast="25000"/>
                    </a14:imgEffect>
                  </a14:imgLayer>
                </a14:imgProps>
              </a:ext>
              <a:ext uri="{28A0092B-C50C-407E-A947-70E740481C1C}">
                <a14:useLocalDpi xmlns:a14="http://schemas.microsoft.com/office/drawing/2010/main" val="0"/>
              </a:ext>
            </a:extLst>
          </a:blip>
          <a:srcRect/>
          <a:stretch>
            <a:fillRect/>
          </a:stretch>
        </p:blipFill>
        <p:spPr bwMode="auto">
          <a:xfrm>
            <a:off x="1259632" y="1988839"/>
            <a:ext cx="6768752" cy="45125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40.media.tumblr.com/c7c776457760c60e0c9964bb881e2822/tumblr_inline_npkxs9q1UJ1s101i8_500.pn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204" y="2204865"/>
            <a:ext cx="2346260" cy="12241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fade">
                                      <p:cBhvr>
                                        <p:cTn id="14"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more-leadership.com/wp-content/uploads/2012/12/comfort-z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640960" cy="485861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0467" b="21585"/>
          <a:stretch/>
        </p:blipFill>
        <p:spPr>
          <a:xfrm>
            <a:off x="4211960" y="3933056"/>
            <a:ext cx="4426302" cy="2800195"/>
          </a:xfrm>
          <a:prstGeom prst="rect">
            <a:avLst/>
          </a:prstGeom>
          <a:ln>
            <a:noFill/>
          </a:ln>
          <a:effectLst>
            <a:softEdge rad="112500"/>
          </a:effectLst>
        </p:spPr>
      </p:pic>
    </p:spTree>
    <p:extLst>
      <p:ext uri="{BB962C8B-B14F-4D97-AF65-F5344CB8AC3E}">
        <p14:creationId xmlns:p14="http://schemas.microsoft.com/office/powerpoint/2010/main" val="29449803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5433" t="6792" r="3558"/>
          <a:stretch/>
        </p:blipFill>
        <p:spPr>
          <a:xfrm>
            <a:off x="4071578" y="980728"/>
            <a:ext cx="4824536" cy="4941168"/>
          </a:xfrm>
          <a:prstGeom prst="rect">
            <a:avLst/>
          </a:prstGeom>
          <a:ln>
            <a:noFill/>
          </a:ln>
          <a:effectLst>
            <a:outerShdw blurRad="292100" dist="139700" dir="2700000" algn="tl" rotWithShape="0">
              <a:srgbClr val="333333">
                <a:alpha val="65000"/>
              </a:srgbClr>
            </a:outerShdw>
          </a:effectLst>
        </p:spPr>
      </p:pic>
      <p:pic>
        <p:nvPicPr>
          <p:cNvPr id="1026" name="Picture 2" descr="https://media.licdn.com/mpr/mpr/AAEAAQAAAAAAAAIVAAAAJGUwODNlYTg4LTA0M2MtNDI2Zi1hNGM3LTdhNzgwODkzOTVmO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353" y="262162"/>
            <a:ext cx="4426221" cy="29508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1" descr="http://www.foreverwriters.com/wp-content/uploads/2013/09/outside-comfort-zone.jpg"/>
          <p:cNvPicPr>
            <a:picLocks noChangeAspect="1" noChangeArrowheads="1"/>
          </p:cNvPicPr>
          <p:nvPr/>
        </p:nvPicPr>
        <p:blipFill rotWithShape="1">
          <a:blip r:embed="rId4">
            <a:extLst>
              <a:ext uri="{28A0092B-C50C-407E-A947-70E740481C1C}">
                <a14:useLocalDpi xmlns:a14="http://schemas.microsoft.com/office/drawing/2010/main" val="0"/>
              </a:ext>
            </a:extLst>
          </a:blip>
          <a:srcRect t="2472" b="3012"/>
          <a:stretch/>
        </p:blipFill>
        <p:spPr bwMode="auto">
          <a:xfrm>
            <a:off x="182353" y="3501007"/>
            <a:ext cx="3456384" cy="30218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www.vitaver.com/blog/wp-content/uploads/2012/03/man-in-box.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912" y="4293096"/>
            <a:ext cx="3825751" cy="20550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358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60822"/>
            <a:ext cx="9144000" cy="5136356"/>
          </a:xfrm>
          <a:prstGeom prst="rect">
            <a:avLst/>
          </a:prstGeom>
          <a:ln>
            <a:noFill/>
          </a:ln>
          <a:effectLst>
            <a:softEdge rad="112500"/>
          </a:effectLst>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0000" t="36613" r="14962" b="41632"/>
          <a:stretch/>
        </p:blipFill>
        <p:spPr>
          <a:xfrm>
            <a:off x="5832648" y="4725144"/>
            <a:ext cx="3203848" cy="936104"/>
          </a:xfrm>
          <a:prstGeom prst="rect">
            <a:avLst/>
          </a:prstGeom>
          <a:ln>
            <a:noFill/>
          </a:ln>
          <a:effectLst>
            <a:softEdge rad="112500"/>
          </a:effectLst>
        </p:spPr>
      </p:pic>
    </p:spTree>
    <p:extLst>
      <p:ext uri="{BB962C8B-B14F-4D97-AF65-F5344CB8AC3E}">
        <p14:creationId xmlns:p14="http://schemas.microsoft.com/office/powerpoint/2010/main" val="2045818195"/>
      </p:ext>
    </p:extLst>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980728"/>
            <a:ext cx="8563113" cy="4752528"/>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548680"/>
            <a:ext cx="4064000" cy="2286000"/>
          </a:xfrm>
          <a:prstGeom prst="rect">
            <a:avLst/>
          </a:prstGeom>
          <a:ln>
            <a:noFill/>
          </a:ln>
          <a:effectLst>
            <a:softEdge rad="112500"/>
          </a:effec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58947">
            <a:off x="6101754" y="2132947"/>
            <a:ext cx="2649896" cy="2005971"/>
          </a:xfrm>
          <a:prstGeom prst="rect">
            <a:avLst/>
          </a:prstGeom>
          <a:ln>
            <a:noFill/>
          </a:ln>
          <a:effectLst>
            <a:softEdge rad="112500"/>
          </a:effectLst>
        </p:spPr>
      </p:pic>
    </p:spTree>
    <p:extLst>
      <p:ext uri="{BB962C8B-B14F-4D97-AF65-F5344CB8AC3E}">
        <p14:creationId xmlns:p14="http://schemas.microsoft.com/office/powerpoint/2010/main" val="2356021747"/>
      </p:ext>
    </p:extLst>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s://thewelltravelledpostcard.files.wordpress.com/2015/01/life-begins-at-the-end-of-your-comfort-z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48680"/>
            <a:ext cx="8745488" cy="54232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descr="https://l.upstc.com/contests/664/166479/original_1427405292.2613.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1184" y="4104028"/>
            <a:ext cx="3426760" cy="2277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703664"/>
      </p:ext>
    </p:extLst>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0" name="Picture 8" descr="http://www.successfullocalmarketing.com/wp-content/uploads/2015/03/success-in-local-market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412" y="3418268"/>
            <a:ext cx="6096000" cy="3133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340" name="Picture 4" descr="http://i1013.photobucket.com/albums/af254/bworldblog/attitude_the_ke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823" y="260648"/>
            <a:ext cx="4454193" cy="30531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Oval 4"/>
          <p:cNvSpPr/>
          <p:nvPr/>
        </p:nvSpPr>
        <p:spPr>
          <a:xfrm>
            <a:off x="1187624" y="1628800"/>
            <a:ext cx="3786214" cy="85725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2050" name="Picture 2" descr="http://johnspencerellis.com/wp-content/uploads/2015/01/Success-strategies-e1420227171627.jpg">
            <a:hlinkClick r:id="rId5" action="ppaction://hlinkfile"/>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68963" y="361386"/>
            <a:ext cx="3579501" cy="28516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fade">
                                      <p:cBhvr>
                                        <p:cTn id="7" dur="500"/>
                                        <p:tgtEl>
                                          <p:spTgt spid="1434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hdw.datawallpaper.com/abstract/the-climber-desktop-background-50093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674405"/>
            <a:ext cx="8799332" cy="55006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248291"/>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http://careergirlnetwork.com/wp-content/uploads/2013/08/success-is-a-journey-not-a-destination.jpg"/>
          <p:cNvPicPr>
            <a:picLocks noChangeAspect="1" noChangeArrowheads="1"/>
          </p:cNvPicPr>
          <p:nvPr/>
        </p:nvPicPr>
        <p:blipFill>
          <a:blip r:embed="rId3">
            <a:lum bright="-20000" contrast="22000"/>
          </a:blip>
          <a:srcRect/>
          <a:stretch>
            <a:fillRect/>
          </a:stretch>
        </p:blipFill>
        <p:spPr bwMode="auto">
          <a:xfrm>
            <a:off x="214313" y="214313"/>
            <a:ext cx="8643937" cy="64801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952"/>
            <a:ext cx="8229600" cy="1725602"/>
          </a:xfrm>
          <a:solidFill>
            <a:schemeClr val="accent2"/>
          </a:solidFill>
        </p:spPr>
        <p:txBody>
          <a:bodyPr/>
          <a:lstStyle/>
          <a:p>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Attitude at Work : </a:t>
            </a:r>
            <a:b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10 Tips for Success</a:t>
            </a:r>
            <a:endParaRPr lang="th-TH"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sp>
        <p:nvSpPr>
          <p:cNvPr id="4" name="Title 1"/>
          <p:cNvSpPr txBox="1">
            <a:spLocks/>
          </p:cNvSpPr>
          <p:nvPr/>
        </p:nvSpPr>
        <p:spPr bwMode="auto">
          <a:xfrm>
            <a:off x="642910" y="2632092"/>
            <a:ext cx="7643866"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Tip#1 : </a:t>
            </a:r>
          </a:p>
          <a:p>
            <a:pPr marL="0" marR="0" lvl="0" indent="0" defTabSz="914400" rtl="0" eaLnBrk="0" fontAlgn="base" latinLnBrk="0" hangingPunct="0">
              <a:lnSpc>
                <a:spcPct val="100000"/>
              </a:lnSpc>
              <a:spcBef>
                <a:spcPct val="0"/>
              </a:spcBef>
              <a:spcAft>
                <a:spcPct val="0"/>
              </a:spcAft>
              <a:buClrTx/>
              <a:buSzTx/>
              <a:buFontTx/>
              <a:buNone/>
              <a:tabLst/>
              <a:defRPr/>
            </a:pP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Report problems quickly and professionally.</a:t>
            </a:r>
            <a:endParaRPr kumimoji="0" lang="th-TH" sz="44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pic>
        <p:nvPicPr>
          <p:cNvPr id="102402" name="Picture 2" descr="http://www.guestiq.com/wp-content/uploads/2012/04/Marketing-Analysis.png"/>
          <p:cNvPicPr>
            <a:picLocks noChangeAspect="1" noChangeArrowheads="1"/>
          </p:cNvPicPr>
          <p:nvPr/>
        </p:nvPicPr>
        <p:blipFill>
          <a:blip r:embed="rId3" cstate="print"/>
          <a:srcRect/>
          <a:stretch>
            <a:fillRect/>
          </a:stretch>
        </p:blipFill>
        <p:spPr bwMode="auto">
          <a:xfrm>
            <a:off x="5929322" y="3929066"/>
            <a:ext cx="2993679" cy="2757472"/>
          </a:xfrm>
          <a:prstGeom prst="rect">
            <a:avLst/>
          </a:prstGeom>
          <a:ln>
            <a:noFill/>
          </a:ln>
          <a:effectLst>
            <a:softEdge rad="112500"/>
          </a:effectLst>
        </p:spPr>
      </p:pic>
      <p:pic>
        <p:nvPicPr>
          <p:cNvPr id="102404" name="Picture 4" descr="http://email.utoronto.ca/wp-content/uploads/2011/02/iStock_000011984380XSmall-300x225.jpg"/>
          <p:cNvPicPr>
            <a:picLocks noChangeAspect="1" noChangeArrowheads="1"/>
          </p:cNvPicPr>
          <p:nvPr/>
        </p:nvPicPr>
        <p:blipFill>
          <a:blip r:embed="rId4"/>
          <a:srcRect/>
          <a:stretch>
            <a:fillRect/>
          </a:stretch>
        </p:blipFill>
        <p:spPr bwMode="auto">
          <a:xfrm>
            <a:off x="500034" y="4643446"/>
            <a:ext cx="2438370" cy="1828778"/>
          </a:xfrm>
          <a:prstGeom prst="rect">
            <a:avLst/>
          </a:prstGeom>
          <a:ln>
            <a:noFill/>
          </a:ln>
          <a:effectLst>
            <a:outerShdw blurRad="292100" dist="139700" dir="2700000" algn="tl" rotWithShape="0">
              <a:srgbClr val="333333">
                <a:alpha val="65000"/>
              </a:srgbClr>
            </a:outerShdw>
          </a:effectLst>
        </p:spPr>
      </p:pic>
      <p:pic>
        <p:nvPicPr>
          <p:cNvPr id="6" name="Picture 4" descr="http://email.utoronto.ca/wp-content/uploads/2011/02/iStock_000011984380XSmall-300x225.jpg"/>
          <p:cNvPicPr>
            <a:picLocks noChangeAspect="1" noChangeArrowheads="1"/>
          </p:cNvPicPr>
          <p:nvPr/>
        </p:nvPicPr>
        <p:blipFill>
          <a:blip r:embed="rId4"/>
          <a:srcRect/>
          <a:stretch>
            <a:fillRect/>
          </a:stretch>
        </p:blipFill>
        <p:spPr bwMode="auto">
          <a:xfrm>
            <a:off x="2857488" y="4643446"/>
            <a:ext cx="2438370" cy="182877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285728"/>
            <a:ext cx="7929618" cy="2862322"/>
          </a:xfrm>
          <a:prstGeom prst="rect">
            <a:avLst/>
          </a:prstGeom>
          <a:noFill/>
        </p:spPr>
        <p:txBody>
          <a:bodyPr anchor="b">
            <a:spAutoFit/>
          </a:bodyPr>
          <a:lstStyle/>
          <a:p>
            <a:pPr algn="ctr">
              <a:lnSpc>
                <a:spcPct val="150000"/>
              </a:lnSpc>
              <a:defRPr/>
            </a:pPr>
            <a:r>
              <a:rPr lang="en-US" sz="40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The problem is not the problem, the problem is your </a:t>
            </a:r>
            <a:r>
              <a:rPr lang="en-US" sz="4000" dirty="0">
                <a:ln w="18415" cmpd="sng">
                  <a:solidFill>
                    <a:srgbClr val="FFFFFF"/>
                  </a:solidFill>
                  <a:prstDash val="solid"/>
                </a:ln>
                <a:solidFill>
                  <a:srgbClr val="FFFF00"/>
                </a:solidFill>
                <a:effectLst>
                  <a:glow rad="101600">
                    <a:srgbClr val="000000"/>
                  </a:glow>
                  <a:outerShdw blurRad="63500" dir="3600000" algn="tl" rotWithShape="0">
                    <a:srgbClr val="000000">
                      <a:alpha val="70000"/>
                    </a:srgbClr>
                  </a:outerShdw>
                </a:effectLst>
                <a:latin typeface="Arial Rounded MT Bold" pitchFamily="34" charset="0"/>
              </a:rPr>
              <a:t>attitude </a:t>
            </a:r>
            <a:r>
              <a:rPr lang="en-US" sz="40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about the problem.</a:t>
            </a:r>
          </a:p>
        </p:txBody>
      </p:sp>
      <p:sp>
        <p:nvSpPr>
          <p:cNvPr id="3" name="TextBox 2"/>
          <p:cNvSpPr txBox="1"/>
          <p:nvPr/>
        </p:nvSpPr>
        <p:spPr>
          <a:xfrm>
            <a:off x="5106266" y="5783065"/>
            <a:ext cx="3786214" cy="646331"/>
          </a:xfrm>
          <a:prstGeom prst="rect">
            <a:avLst/>
          </a:prstGeom>
          <a:noFill/>
        </p:spPr>
        <p:txBody>
          <a:bodyPr anchor="b">
            <a:spAutoFit/>
          </a:bodyPr>
          <a:lstStyle/>
          <a:p>
            <a:pPr algn="r">
              <a:defRPr/>
            </a:pPr>
            <a:r>
              <a:rPr lang="en-US" sz="36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 Jack Sparrow</a:t>
            </a:r>
          </a:p>
        </p:txBody>
      </p:sp>
      <p:pic>
        <p:nvPicPr>
          <p:cNvPr id="22530" name="Picture 2" descr="http://thethoughtgardener.com/wp-content/uploads/2013/05/shutterstock_10155123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00901" y="3286124"/>
            <a:ext cx="2387523" cy="23875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http://lifepages.jp/wp-content/uploads/2014/07/PIRATESOFTHECARIBBEAN5POSTER.jpg">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6781"/>
          <a:stretch/>
        </p:blipFill>
        <p:spPr bwMode="auto">
          <a:xfrm>
            <a:off x="321112" y="3257422"/>
            <a:ext cx="5259000" cy="33399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55576" y="6053226"/>
            <a:ext cx="4392488" cy="400110"/>
          </a:xfrm>
          <a:prstGeom prst="rect">
            <a:avLst/>
          </a:prstGeom>
          <a:noFill/>
        </p:spPr>
        <p:txBody>
          <a:bodyPr wrap="square" anchor="b">
            <a:spAutoFit/>
          </a:bodyPr>
          <a:lstStyle/>
          <a:p>
            <a:pPr algn="ctr">
              <a:defRPr/>
            </a:pPr>
            <a:r>
              <a:rPr lang="en-US" sz="20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Arial Rounded MT Bold" pitchFamily="34" charset="0"/>
              </a:rPr>
              <a:t>“Dead Men tell no Tales”  (2017)</a:t>
            </a:r>
            <a:endParaRPr lang="en-US" sz="2000" dirty="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Arial Rounded MT Bold"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2530"/>
                                        </p:tgtEl>
                                        <p:attrNameLst>
                                          <p:attrName>style.visibility</p:attrName>
                                        </p:attrNameLst>
                                      </p:cBhvr>
                                      <p:to>
                                        <p:strVal val="visible"/>
                                      </p:to>
                                    </p:set>
                                    <p:animEffect transition="in" filter="fade">
                                      <p:cBhvr>
                                        <p:cTn id="13" dur="500"/>
                                        <p:tgtEl>
                                          <p:spTgt spid="225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1000"/>
                                        <p:tgtEl>
                                          <p:spTgt spid="1026"/>
                                        </p:tgtEl>
                                      </p:cBhvr>
                                    </p:animEffect>
                                    <p:anim calcmode="lin" valueType="num">
                                      <p:cBhvr>
                                        <p:cTn id="24" dur="1000" fill="hold"/>
                                        <p:tgtEl>
                                          <p:spTgt spid="1026"/>
                                        </p:tgtEl>
                                        <p:attrNameLst>
                                          <p:attrName>ppt_x</p:attrName>
                                        </p:attrNameLst>
                                      </p:cBhvr>
                                      <p:tavLst>
                                        <p:tav tm="0">
                                          <p:val>
                                            <p:strVal val="#ppt_x"/>
                                          </p:val>
                                        </p:tav>
                                        <p:tav tm="100000">
                                          <p:val>
                                            <p:strVal val="#ppt_x"/>
                                          </p:val>
                                        </p:tav>
                                      </p:tavLst>
                                    </p:anim>
                                    <p:anim calcmode="lin" valueType="num">
                                      <p:cBhvr>
                                        <p:cTn id="25"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Camel Wallpaper"/>
          <p:cNvSpPr>
            <a:spLocks noChangeAspect="1" noChangeArrowheads="1"/>
          </p:cNvSpPr>
          <p:nvPr/>
        </p:nvSpPr>
        <p:spPr bwMode="auto">
          <a:xfrm>
            <a:off x="98425" y="-2376488"/>
            <a:ext cx="4953000" cy="4953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h-TH"/>
          </a:p>
        </p:txBody>
      </p:sp>
      <p:sp>
        <p:nvSpPr>
          <p:cNvPr id="3" name="AutoShape 4" descr="Camel Wallpaper"/>
          <p:cNvSpPr>
            <a:spLocks noChangeAspect="1" noChangeArrowheads="1"/>
          </p:cNvSpPr>
          <p:nvPr/>
        </p:nvSpPr>
        <p:spPr bwMode="auto">
          <a:xfrm>
            <a:off x="250825" y="-2224088"/>
            <a:ext cx="4953000" cy="4953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h-TH"/>
          </a:p>
        </p:txBody>
      </p:sp>
      <p:sp>
        <p:nvSpPr>
          <p:cNvPr id="4" name="AutoShape 6" descr="Camel Wallpaper"/>
          <p:cNvSpPr>
            <a:spLocks noChangeAspect="1" noChangeArrowheads="1"/>
          </p:cNvSpPr>
          <p:nvPr/>
        </p:nvSpPr>
        <p:spPr bwMode="auto">
          <a:xfrm>
            <a:off x="403225" y="-2071688"/>
            <a:ext cx="4953000" cy="4953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h-TH"/>
          </a:p>
        </p:txBody>
      </p:sp>
      <p:pic>
        <p:nvPicPr>
          <p:cNvPr id="1033" name="Picture 9" descr="http://images7.alphacoders.com/313/31386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757" y="404812"/>
            <a:ext cx="8160708" cy="61205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bwMode="auto">
          <a:xfrm>
            <a:off x="960582" y="692696"/>
            <a:ext cx="7643866"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A father when he was died , </a:t>
            </a: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h</a:t>
            </a: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e left 17 camels as an asset for </a:t>
            </a: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his three sons.</a:t>
            </a:r>
          </a:p>
        </p:txBody>
      </p:sp>
    </p:spTree>
    <p:extLst>
      <p:ext uri="{BB962C8B-B14F-4D97-AF65-F5344CB8AC3E}">
        <p14:creationId xmlns:p14="http://schemas.microsoft.com/office/powerpoint/2010/main" val="3345526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motimes.com/wp-content/uploads/2015/03/1420853_6706111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760" y="476672"/>
            <a:ext cx="8680720" cy="5784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txBox="1">
            <a:spLocks/>
          </p:cNvSpPr>
          <p:nvPr/>
        </p:nvSpPr>
        <p:spPr bwMode="auto">
          <a:xfrm>
            <a:off x="827584" y="908720"/>
            <a:ext cx="7643866"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sz="36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The Will :</a:t>
            </a:r>
          </a:p>
          <a:p>
            <a:pPr marL="0" marR="0" lvl="0" indent="0" defTabSz="914400" rtl="0" eaLnBrk="0" fontAlgn="base" latinLnBrk="0" hangingPunct="0">
              <a:lnSpc>
                <a:spcPct val="100000"/>
              </a:lnSpc>
              <a:spcBef>
                <a:spcPct val="0"/>
              </a:spcBef>
              <a:spcAft>
                <a:spcPct val="0"/>
              </a:spcAft>
              <a:buClrTx/>
              <a:buSzTx/>
              <a:buFontTx/>
              <a:buNone/>
              <a:tabLst/>
              <a:defRPr/>
            </a:pPr>
            <a:endPar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endParaRP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The eldest son should get :</a:t>
            </a: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FF0000"/>
                </a:solidFill>
                <a:effectLst>
                  <a:glow rad="63500">
                    <a:srgbClr val="000000"/>
                  </a:glow>
                </a:effectLst>
                <a:latin typeface="Arial Rounded MT Bold" pitchFamily="34" charset="0"/>
                <a:ea typeface="+mj-ea"/>
                <a:cs typeface="+mj-cs"/>
              </a:rPr>
              <a:t>Half</a:t>
            </a: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of 17 camels</a:t>
            </a:r>
          </a:p>
          <a:p>
            <a:pPr marL="0" marR="0" lvl="0" indent="0" defTabSz="914400" rtl="0" eaLnBrk="0" fontAlgn="base" latinLnBrk="0" hangingPunct="0">
              <a:lnSpc>
                <a:spcPct val="100000"/>
              </a:lnSpc>
              <a:spcBef>
                <a:spcPct val="0"/>
              </a:spcBef>
              <a:spcAft>
                <a:spcPct val="0"/>
              </a:spcAft>
              <a:buClrTx/>
              <a:buSzTx/>
              <a:buFontTx/>
              <a:buNone/>
              <a:tabLst/>
              <a:defRPr/>
            </a:pPr>
            <a:endParaRPr lang="en-US" sz="3200" kern="0" dirty="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endParaRP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The middle son should be given : </a:t>
            </a: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FF0000"/>
                </a:solidFill>
                <a:effectLst>
                  <a:glow rad="63500">
                    <a:srgbClr val="000000"/>
                  </a:glow>
                </a:effectLst>
                <a:latin typeface="Arial Rounded MT Bold" pitchFamily="34" charset="0"/>
                <a:ea typeface="+mj-ea"/>
                <a:cs typeface="+mj-cs"/>
              </a:rPr>
              <a:t>1/3</a:t>
            </a:r>
            <a:r>
              <a:rPr lang="en-US" sz="3200" kern="0" baseline="30000" dirty="0">
                <a:ln w="18415" cmpd="sng">
                  <a:solidFill>
                    <a:srgbClr val="FFFFFF"/>
                  </a:solidFill>
                  <a:prstDash val="solid"/>
                </a:ln>
                <a:solidFill>
                  <a:srgbClr val="FF0000"/>
                </a:solidFill>
                <a:effectLst>
                  <a:glow rad="63500">
                    <a:srgbClr val="000000"/>
                  </a:glow>
                </a:effectLst>
                <a:latin typeface="Arial Rounded MT Bold" pitchFamily="34" charset="0"/>
                <a:ea typeface="+mj-ea"/>
                <a:cs typeface="+mj-cs"/>
              </a:rPr>
              <a:t> </a:t>
            </a:r>
            <a:r>
              <a:rPr lang="en-US" sz="3200" kern="0" baseline="30000" dirty="0" err="1" smtClean="0">
                <a:ln w="18415" cmpd="sng">
                  <a:solidFill>
                    <a:srgbClr val="FFFFFF"/>
                  </a:solidFill>
                  <a:prstDash val="solid"/>
                </a:ln>
                <a:solidFill>
                  <a:srgbClr val="FF0000"/>
                </a:solidFill>
                <a:effectLst>
                  <a:glow rad="63500">
                    <a:srgbClr val="000000"/>
                  </a:glow>
                </a:effectLst>
                <a:latin typeface="Arial Rounded MT Bold" pitchFamily="34" charset="0"/>
                <a:ea typeface="+mj-ea"/>
                <a:cs typeface="+mj-cs"/>
              </a:rPr>
              <a:t>rd</a:t>
            </a:r>
            <a:r>
              <a:rPr lang="en-US" sz="3200" kern="0" dirty="0" smtClean="0">
                <a:ln w="18415" cmpd="sng">
                  <a:solidFill>
                    <a:srgbClr val="FFFFFF"/>
                  </a:solidFill>
                  <a:prstDash val="solid"/>
                </a:ln>
                <a:solidFill>
                  <a:srgbClr val="FF0000"/>
                </a:solidFill>
                <a:effectLst>
                  <a:glow rad="63500">
                    <a:srgbClr val="000000"/>
                  </a:glow>
                </a:effectLst>
                <a:latin typeface="Arial Rounded MT Bold" pitchFamily="34" charset="0"/>
                <a:ea typeface="+mj-ea"/>
                <a:cs typeface="+mj-cs"/>
              </a:rPr>
              <a:t> </a:t>
            </a: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of 17 camels</a:t>
            </a:r>
          </a:p>
          <a:p>
            <a:pPr marL="0" marR="0" lvl="0" indent="0" defTabSz="914400" rtl="0" eaLnBrk="0" fontAlgn="base" latinLnBrk="0" hangingPunct="0">
              <a:lnSpc>
                <a:spcPct val="100000"/>
              </a:lnSpc>
              <a:spcBef>
                <a:spcPct val="0"/>
              </a:spcBef>
              <a:spcAft>
                <a:spcPct val="0"/>
              </a:spcAft>
              <a:buClrTx/>
              <a:buSzTx/>
              <a:buFontTx/>
              <a:buNone/>
              <a:tabLst/>
              <a:defRPr/>
            </a:pPr>
            <a:endParaRPr lang="en-US" sz="3200" kern="0" dirty="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endParaRP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The youngest son should be given : </a:t>
            </a: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FF0000"/>
                </a:solidFill>
                <a:effectLst>
                  <a:glow rad="63500">
                    <a:srgbClr val="000000"/>
                  </a:glow>
                </a:effectLst>
                <a:latin typeface="Arial Rounded MT Bold" pitchFamily="34" charset="0"/>
                <a:ea typeface="+mj-ea"/>
                <a:cs typeface="+mj-cs"/>
              </a:rPr>
              <a:t>1/9 </a:t>
            </a:r>
            <a:r>
              <a:rPr lang="en-US" sz="3200" kern="0" baseline="30000" dirty="0" err="1" smtClean="0">
                <a:ln w="18415" cmpd="sng">
                  <a:solidFill>
                    <a:srgbClr val="FFFFFF"/>
                  </a:solidFill>
                  <a:prstDash val="solid"/>
                </a:ln>
                <a:solidFill>
                  <a:srgbClr val="FF0000"/>
                </a:solidFill>
                <a:effectLst>
                  <a:glow rad="63500">
                    <a:srgbClr val="000000"/>
                  </a:glow>
                </a:effectLst>
                <a:latin typeface="Arial Rounded MT Bold" pitchFamily="34" charset="0"/>
                <a:ea typeface="+mj-ea"/>
                <a:cs typeface="+mj-cs"/>
              </a:rPr>
              <a:t>th</a:t>
            </a:r>
            <a:r>
              <a:rPr lang="en-US" sz="3200" kern="0" dirty="0" smtClean="0">
                <a:ln w="18415" cmpd="sng">
                  <a:solidFill>
                    <a:srgbClr val="FFFFFF"/>
                  </a:solidFill>
                  <a:prstDash val="solid"/>
                </a:ln>
                <a:solidFill>
                  <a:srgbClr val="FF0000"/>
                </a:solidFill>
                <a:effectLst>
                  <a:glow rad="63500">
                    <a:srgbClr val="000000"/>
                  </a:glow>
                </a:effectLst>
                <a:latin typeface="Arial Rounded MT Bold" pitchFamily="34" charset="0"/>
                <a:ea typeface="+mj-ea"/>
                <a:cs typeface="+mj-cs"/>
              </a:rPr>
              <a:t> </a:t>
            </a: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of 17 camels</a:t>
            </a:r>
          </a:p>
          <a:p>
            <a:pPr marL="0" marR="0" lvl="0" indent="0" defTabSz="914400" rtl="0" eaLnBrk="0" fontAlgn="base" latinLnBrk="0" hangingPunct="0">
              <a:lnSpc>
                <a:spcPct val="100000"/>
              </a:lnSpc>
              <a:spcBef>
                <a:spcPct val="0"/>
              </a:spcBef>
              <a:spcAft>
                <a:spcPct val="0"/>
              </a:spcAft>
              <a:buClrTx/>
              <a:buSzTx/>
              <a:buFontTx/>
              <a:buNone/>
              <a:tabLst/>
              <a:defRPr/>
            </a:pPr>
            <a:endParaRPr lang="en-US" sz="3200" kern="0" dirty="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endParaRPr>
          </a:p>
          <a:p>
            <a:pPr marL="0" marR="0" lvl="0" indent="0" defTabSz="914400" rtl="0" eaLnBrk="0" fontAlgn="base" latinLnBrk="0" hangingPunct="0">
              <a:lnSpc>
                <a:spcPct val="100000"/>
              </a:lnSpc>
              <a:spcBef>
                <a:spcPct val="0"/>
              </a:spcBef>
              <a:spcAft>
                <a:spcPct val="0"/>
              </a:spcAft>
              <a:buClrTx/>
              <a:buSzTx/>
              <a:buFontTx/>
              <a:buNone/>
              <a:tabLst/>
              <a:defRPr/>
            </a:pPr>
            <a:endPar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endParaRPr>
          </a:p>
        </p:txBody>
      </p:sp>
    </p:spTree>
    <p:extLst>
      <p:ext uri="{BB962C8B-B14F-4D97-AF65-F5344CB8AC3E}">
        <p14:creationId xmlns:p14="http://schemas.microsoft.com/office/powerpoint/2010/main" val="37985161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cias.com/e.o/slides/camel0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980728"/>
            <a:ext cx="4953000" cy="50292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p:cNvSpPr txBox="1">
            <a:spLocks/>
          </p:cNvSpPr>
          <p:nvPr/>
        </p:nvSpPr>
        <p:spPr bwMode="auto">
          <a:xfrm>
            <a:off x="870178" y="836712"/>
            <a:ext cx="7643866"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The eldest son :</a:t>
            </a: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Half of 18 camels	  =	</a:t>
            </a:r>
          </a:p>
          <a:p>
            <a:pPr marL="0" marR="0" lvl="0" indent="0" defTabSz="914400" rtl="0" eaLnBrk="0" fontAlgn="base" latinLnBrk="0" hangingPunct="0">
              <a:lnSpc>
                <a:spcPct val="100000"/>
              </a:lnSpc>
              <a:spcBef>
                <a:spcPct val="0"/>
              </a:spcBef>
              <a:spcAft>
                <a:spcPct val="0"/>
              </a:spcAft>
              <a:buClrTx/>
              <a:buSzTx/>
              <a:buFontTx/>
              <a:buNone/>
              <a:tabLst/>
              <a:defRPr/>
            </a:pPr>
            <a:endParaRPr lang="en-US" sz="3200" kern="0" dirty="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endParaRP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The middle son : </a:t>
            </a: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1/3</a:t>
            </a:r>
            <a:r>
              <a:rPr lang="en-US" sz="3200" kern="0" baseline="30000" dirty="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a:t>
            </a:r>
            <a:r>
              <a:rPr lang="en-US" sz="3200" kern="0" baseline="30000" dirty="0" err="1"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rd</a:t>
            </a: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of 18 camels  </a:t>
            </a:r>
            <a:r>
              <a:rPr lang="en-US" sz="3200" kern="0" dirty="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a:t>
            </a: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a:t>
            </a:r>
          </a:p>
          <a:p>
            <a:pPr marL="0" marR="0" lvl="0" indent="0" defTabSz="914400" rtl="0" eaLnBrk="0" fontAlgn="base" latinLnBrk="0" hangingPunct="0">
              <a:lnSpc>
                <a:spcPct val="100000"/>
              </a:lnSpc>
              <a:spcBef>
                <a:spcPct val="0"/>
              </a:spcBef>
              <a:spcAft>
                <a:spcPct val="0"/>
              </a:spcAft>
              <a:buClrTx/>
              <a:buSzTx/>
              <a:buFontTx/>
              <a:buNone/>
              <a:tabLst/>
              <a:defRPr/>
            </a:pPr>
            <a:endPar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endParaRP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The youngest son : </a:t>
            </a:r>
          </a:p>
          <a:p>
            <a:pPr marL="0" marR="0" lvl="0" indent="0" defTabSz="914400" rtl="0" eaLnBrk="0" fontAlgn="base" latinLnBrk="0" hangingPunct="0">
              <a:lnSpc>
                <a:spcPct val="100000"/>
              </a:lnSpc>
              <a:spcBef>
                <a:spcPct val="0"/>
              </a:spcBef>
              <a:spcAft>
                <a:spcPct val="0"/>
              </a:spcAft>
              <a:buClrTx/>
              <a:buSzTx/>
              <a:buFontTx/>
              <a:buNone/>
              <a:tabLst/>
              <a:defRPr/>
            </a:pP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1/9 </a:t>
            </a:r>
            <a:r>
              <a:rPr lang="en-US" sz="3200" kern="0" baseline="30000" dirty="0" err="1"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th</a:t>
            </a:r>
            <a:r>
              <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of 18 camels	  =	</a:t>
            </a:r>
          </a:p>
        </p:txBody>
      </p:sp>
      <p:sp>
        <p:nvSpPr>
          <p:cNvPr id="3" name="TextBox 2"/>
          <p:cNvSpPr txBox="1"/>
          <p:nvPr/>
        </p:nvSpPr>
        <p:spPr>
          <a:xfrm>
            <a:off x="395536" y="548679"/>
            <a:ext cx="4752528" cy="707886"/>
          </a:xfrm>
          <a:prstGeom prst="rect">
            <a:avLst/>
          </a:prstGeom>
          <a:noFill/>
        </p:spPr>
        <p:txBody>
          <a:bodyPr wrap="square" rtlCol="0">
            <a:spAutoFit/>
          </a:bodyPr>
          <a:lstStyle/>
          <a:p>
            <a:pPr lvl="0" algn="ctr">
              <a:defRPr/>
            </a:pPr>
            <a:r>
              <a:rPr lang="en-US" sz="4000" kern="0" dirty="0">
                <a:ln w="18415" cmpd="sng">
                  <a:solidFill>
                    <a:srgbClr val="FFFFFF"/>
                  </a:solidFill>
                  <a:prstDash val="solid"/>
                </a:ln>
                <a:solidFill>
                  <a:srgbClr val="FFFF00"/>
                </a:solidFill>
                <a:effectLst>
                  <a:glow rad="63500">
                    <a:srgbClr val="000000"/>
                  </a:glow>
                </a:effectLst>
                <a:latin typeface="Arial Rounded MT Bold" pitchFamily="34" charset="0"/>
              </a:rPr>
              <a:t>The Wise </a:t>
            </a:r>
            <a:r>
              <a:rPr lang="en-US" sz="4000" kern="0" dirty="0" smtClean="0">
                <a:ln w="18415" cmpd="sng">
                  <a:solidFill>
                    <a:srgbClr val="FFFFFF"/>
                  </a:solidFill>
                  <a:prstDash val="solid"/>
                </a:ln>
                <a:solidFill>
                  <a:srgbClr val="FFFF00"/>
                </a:solidFill>
                <a:effectLst>
                  <a:glow rad="63500">
                    <a:srgbClr val="000000"/>
                  </a:glow>
                </a:effectLst>
                <a:latin typeface="Arial Rounded MT Bold" pitchFamily="34" charset="0"/>
              </a:rPr>
              <a:t>Man </a:t>
            </a:r>
            <a:r>
              <a:rPr lang="en-US" sz="4000" kern="0" dirty="0">
                <a:ln w="18415" cmpd="sng">
                  <a:solidFill>
                    <a:srgbClr val="FFFFFF"/>
                  </a:solidFill>
                  <a:prstDash val="solid"/>
                </a:ln>
                <a:solidFill>
                  <a:srgbClr val="FFFF00"/>
                </a:solidFill>
                <a:effectLst>
                  <a:glow rad="63500">
                    <a:srgbClr val="000000"/>
                  </a:glow>
                </a:effectLst>
                <a:latin typeface="Arial Rounded MT Bold" pitchFamily="34" charset="0"/>
              </a:rPr>
              <a:t>:</a:t>
            </a:r>
          </a:p>
        </p:txBody>
      </p:sp>
      <p:sp>
        <p:nvSpPr>
          <p:cNvPr id="4" name="TextBox 3"/>
          <p:cNvSpPr txBox="1"/>
          <p:nvPr/>
        </p:nvSpPr>
        <p:spPr>
          <a:xfrm>
            <a:off x="5508104" y="2132856"/>
            <a:ext cx="504056" cy="646331"/>
          </a:xfrm>
          <a:prstGeom prst="rect">
            <a:avLst/>
          </a:prstGeom>
          <a:noFill/>
          <a:ln>
            <a:noFill/>
          </a:ln>
        </p:spPr>
        <p:txBody>
          <a:bodyPr wrap="square" rtlCol="0">
            <a:spAutoFit/>
          </a:bodyPr>
          <a:lstStyle/>
          <a:p>
            <a:pPr algn="ctr"/>
            <a:r>
              <a:rPr lang="en-US" sz="3600" kern="0" dirty="0">
                <a:ln w="18415" cmpd="sng">
                  <a:solidFill>
                    <a:srgbClr val="FFFFFF"/>
                  </a:solidFill>
                  <a:prstDash val="solid"/>
                </a:ln>
                <a:solidFill>
                  <a:srgbClr val="66FFFF"/>
                </a:solidFill>
                <a:effectLst>
                  <a:glow rad="63500">
                    <a:srgbClr val="000000"/>
                  </a:glow>
                </a:effectLst>
                <a:latin typeface="Arial Rounded MT Bold" pitchFamily="34" charset="0"/>
              </a:rPr>
              <a:t>9</a:t>
            </a:r>
            <a:endParaRPr lang="th-TH" sz="3600" dirty="0"/>
          </a:p>
        </p:txBody>
      </p:sp>
      <p:sp>
        <p:nvSpPr>
          <p:cNvPr id="6" name="TextBox 5"/>
          <p:cNvSpPr txBox="1"/>
          <p:nvPr/>
        </p:nvSpPr>
        <p:spPr>
          <a:xfrm>
            <a:off x="5515404" y="3574757"/>
            <a:ext cx="504056" cy="646331"/>
          </a:xfrm>
          <a:prstGeom prst="rect">
            <a:avLst/>
          </a:prstGeom>
          <a:noFill/>
        </p:spPr>
        <p:txBody>
          <a:bodyPr wrap="square" rtlCol="0">
            <a:spAutoFit/>
          </a:bodyPr>
          <a:lstStyle/>
          <a:p>
            <a:pPr algn="ctr"/>
            <a:r>
              <a:rPr lang="en-US" sz="3600" kern="0" dirty="0">
                <a:ln w="18415" cmpd="sng">
                  <a:solidFill>
                    <a:srgbClr val="FFFFFF"/>
                  </a:solidFill>
                  <a:prstDash val="solid"/>
                </a:ln>
                <a:solidFill>
                  <a:srgbClr val="66FFFF"/>
                </a:solidFill>
                <a:effectLst>
                  <a:glow rad="63500">
                    <a:srgbClr val="000000"/>
                  </a:glow>
                </a:effectLst>
                <a:latin typeface="Arial Rounded MT Bold" pitchFamily="34" charset="0"/>
              </a:rPr>
              <a:t>6</a:t>
            </a:r>
            <a:endParaRPr lang="th-TH" sz="3600" dirty="0"/>
          </a:p>
        </p:txBody>
      </p:sp>
      <p:sp>
        <p:nvSpPr>
          <p:cNvPr id="7" name="TextBox 6"/>
          <p:cNvSpPr txBox="1"/>
          <p:nvPr/>
        </p:nvSpPr>
        <p:spPr>
          <a:xfrm>
            <a:off x="5529971" y="5014917"/>
            <a:ext cx="504056" cy="646331"/>
          </a:xfrm>
          <a:prstGeom prst="rect">
            <a:avLst/>
          </a:prstGeom>
          <a:noFill/>
        </p:spPr>
        <p:txBody>
          <a:bodyPr wrap="square" rtlCol="0">
            <a:spAutoFit/>
          </a:bodyPr>
          <a:lstStyle/>
          <a:p>
            <a:pPr algn="ctr"/>
            <a:r>
              <a:rPr lang="en-US" sz="3600" kern="0" dirty="0">
                <a:ln w="18415" cmpd="sng">
                  <a:solidFill>
                    <a:srgbClr val="FFFFFF"/>
                  </a:solidFill>
                  <a:prstDash val="solid"/>
                </a:ln>
                <a:solidFill>
                  <a:srgbClr val="66FFFF"/>
                </a:solidFill>
                <a:effectLst>
                  <a:glow rad="63500">
                    <a:srgbClr val="000000"/>
                  </a:glow>
                </a:effectLst>
                <a:latin typeface="Arial Rounded MT Bold" pitchFamily="34" charset="0"/>
              </a:rPr>
              <a:t>2</a:t>
            </a:r>
            <a:endParaRPr lang="th-TH" sz="3600" dirty="0"/>
          </a:p>
        </p:txBody>
      </p:sp>
    </p:spTree>
    <p:extLst>
      <p:ext uri="{BB962C8B-B14F-4D97-AF65-F5344CB8AC3E}">
        <p14:creationId xmlns:p14="http://schemas.microsoft.com/office/powerpoint/2010/main" val="5791149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foodnavigator.com/var/plain_site/storage/images/publications/food-beverage-nutrition/foodnavigator.com/financial-industry/humanity-s-challenges-will-be-of-growth-and-abundance/8268245-1-eng-GB/Humanity-s-challenges-will-be-of-growth-and-abundance_strict_xx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3789040"/>
            <a:ext cx="5250497" cy="29523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bwMode="auto">
          <a:xfrm>
            <a:off x="827584" y="476672"/>
            <a:ext cx="7643866"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sz="36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The “Attitude” of negotiation and problem solving is to find the 18</a:t>
            </a:r>
            <a:r>
              <a:rPr lang="en-US" sz="3600" kern="0" baseline="3000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th</a:t>
            </a:r>
            <a:r>
              <a:rPr lang="en-US" sz="36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camel i.e. </a:t>
            </a:r>
            <a:r>
              <a:rPr lang="en-US" sz="3600" kern="0" dirty="0" smtClean="0">
                <a:ln w="18415" cmpd="sng">
                  <a:solidFill>
                    <a:srgbClr val="FFFFFF"/>
                  </a:solidFill>
                  <a:prstDash val="solid"/>
                </a:ln>
                <a:solidFill>
                  <a:srgbClr val="FF99FF"/>
                </a:solidFill>
                <a:effectLst>
                  <a:glow rad="63500">
                    <a:srgbClr val="000000"/>
                  </a:glow>
                </a:effectLst>
                <a:latin typeface="Arial Rounded MT Bold" pitchFamily="34" charset="0"/>
                <a:ea typeface="+mj-ea"/>
                <a:cs typeface="+mj-cs"/>
              </a:rPr>
              <a:t>“the common ground”</a:t>
            </a:r>
          </a:p>
          <a:p>
            <a:pPr marL="0" marR="0" lvl="0" indent="0" defTabSz="914400" rtl="0" eaLnBrk="0" fontAlgn="base" latinLnBrk="0" hangingPunct="0">
              <a:lnSpc>
                <a:spcPct val="100000"/>
              </a:lnSpc>
              <a:spcBef>
                <a:spcPct val="0"/>
              </a:spcBef>
              <a:spcAft>
                <a:spcPct val="0"/>
              </a:spcAft>
              <a:buClrTx/>
              <a:buSzTx/>
              <a:buFontTx/>
              <a:buNone/>
              <a:tabLst/>
              <a:defRPr/>
            </a:pPr>
            <a:endParaRPr lang="en-US" sz="3600" kern="0" dirty="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endParaRPr>
          </a:p>
          <a:p>
            <a:pPr marL="0" marR="0" lvl="0" indent="0" defTabSz="914400" rtl="0" eaLnBrk="0" fontAlgn="base" latinLnBrk="0" hangingPunct="0">
              <a:lnSpc>
                <a:spcPct val="100000"/>
              </a:lnSpc>
              <a:spcBef>
                <a:spcPct val="0"/>
              </a:spcBef>
              <a:spcAft>
                <a:spcPct val="0"/>
              </a:spcAft>
              <a:buClrTx/>
              <a:buSzTx/>
              <a:buFontTx/>
              <a:buNone/>
              <a:tabLst/>
              <a:defRPr/>
            </a:pPr>
            <a:r>
              <a:rPr lang="en-US" sz="36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To reach a solution, the first step is to believe that there is a solution .</a:t>
            </a:r>
          </a:p>
          <a:p>
            <a:pPr marL="0" marR="0" lvl="0" indent="0" defTabSz="914400" rtl="0" eaLnBrk="0" fontAlgn="base" latinLnBrk="0" hangingPunct="0">
              <a:lnSpc>
                <a:spcPct val="100000"/>
              </a:lnSpc>
              <a:spcBef>
                <a:spcPct val="0"/>
              </a:spcBef>
              <a:spcAft>
                <a:spcPct val="0"/>
              </a:spcAft>
              <a:buClrTx/>
              <a:buSzTx/>
              <a:buFontTx/>
              <a:buNone/>
              <a:tabLst/>
              <a:defRPr/>
            </a:pPr>
            <a:endParaRPr lang="en-US" sz="36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endParaRPr>
          </a:p>
          <a:p>
            <a:pPr marL="0" marR="0" lvl="0" indent="0" defTabSz="914400" rtl="0" eaLnBrk="0" fontAlgn="base" latinLnBrk="0" hangingPunct="0">
              <a:lnSpc>
                <a:spcPct val="100000"/>
              </a:lnSpc>
              <a:spcBef>
                <a:spcPct val="0"/>
              </a:spcBef>
              <a:spcAft>
                <a:spcPct val="0"/>
              </a:spcAft>
              <a:buClrTx/>
              <a:buSzTx/>
              <a:buFontTx/>
              <a:buNone/>
              <a:tabLst/>
              <a:defRPr/>
            </a:pPr>
            <a:r>
              <a:rPr lang="en-US" sz="3600" kern="0" dirty="0" smtClean="0">
                <a:ln w="18415" cmpd="sng">
                  <a:solidFill>
                    <a:srgbClr val="FFFFFF"/>
                  </a:solidFill>
                  <a:prstDash val="solid"/>
                </a:ln>
                <a:solidFill>
                  <a:srgbClr val="FF0000"/>
                </a:solidFill>
                <a:effectLst>
                  <a:glow rad="63500">
                    <a:srgbClr val="000000"/>
                  </a:glow>
                </a:effectLst>
                <a:latin typeface="Arial Rounded MT Bold" pitchFamily="34" charset="0"/>
                <a:ea typeface="+mj-ea"/>
                <a:cs typeface="+mj-cs"/>
              </a:rPr>
              <a:t>… attitude about the problem !!!!</a:t>
            </a:r>
          </a:p>
          <a:p>
            <a:pPr marL="0" marR="0" lvl="0" indent="0" defTabSz="914400" rtl="0" eaLnBrk="0" fontAlgn="base" latinLnBrk="0" hangingPunct="0">
              <a:lnSpc>
                <a:spcPct val="100000"/>
              </a:lnSpc>
              <a:spcBef>
                <a:spcPct val="0"/>
              </a:spcBef>
              <a:spcAft>
                <a:spcPct val="0"/>
              </a:spcAft>
              <a:buClrTx/>
              <a:buSzTx/>
              <a:buFontTx/>
              <a:buNone/>
              <a:tabLst/>
              <a:defRPr/>
            </a:pPr>
            <a:endParaRPr lang="en-US" sz="32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endParaRPr>
          </a:p>
        </p:txBody>
      </p:sp>
    </p:spTree>
    <p:extLst>
      <p:ext uri="{BB962C8B-B14F-4D97-AF65-F5344CB8AC3E}">
        <p14:creationId xmlns:p14="http://schemas.microsoft.com/office/powerpoint/2010/main" val="14946397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952"/>
            <a:ext cx="8229600" cy="1725602"/>
          </a:xfrm>
          <a:solidFill>
            <a:schemeClr val="accent2"/>
          </a:solidFill>
        </p:spPr>
        <p:txBody>
          <a:bodyPr/>
          <a:lstStyle/>
          <a:p>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Attitude at Work : </a:t>
            </a:r>
            <a:b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10 Tips for Success</a:t>
            </a:r>
            <a:endParaRPr lang="th-TH"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sp>
        <p:nvSpPr>
          <p:cNvPr id="3" name="Title 1"/>
          <p:cNvSpPr txBox="1">
            <a:spLocks/>
          </p:cNvSpPr>
          <p:nvPr/>
        </p:nvSpPr>
        <p:spPr bwMode="auto">
          <a:xfrm>
            <a:off x="642910" y="2632092"/>
            <a:ext cx="7643866"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Tip#2 : </a:t>
            </a:r>
          </a:p>
          <a:p>
            <a:pPr marL="0" marR="0" lvl="0" indent="0" defTabSz="914400" rtl="0" eaLnBrk="0" fontAlgn="base" latinLnBrk="0" hangingPunct="0">
              <a:lnSpc>
                <a:spcPct val="100000"/>
              </a:lnSpc>
              <a:spcBef>
                <a:spcPct val="0"/>
              </a:spcBef>
              <a:spcAft>
                <a:spcPct val="0"/>
              </a:spcAft>
              <a:buClrTx/>
              <a:buSzTx/>
              <a:buFontTx/>
              <a:buNone/>
              <a:tabLst/>
              <a:defRPr/>
            </a:pP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Treat your workers with respect.</a:t>
            </a:r>
            <a:endParaRPr kumimoji="0" lang="th-TH" sz="44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pic>
        <p:nvPicPr>
          <p:cNvPr id="100354" name="Picture 2" descr="https://yasirzaheer.files.wordpress.com/2011/04/respect.png"/>
          <p:cNvPicPr>
            <a:picLocks noChangeAspect="1" noChangeArrowheads="1"/>
          </p:cNvPicPr>
          <p:nvPr/>
        </p:nvPicPr>
        <p:blipFill>
          <a:blip r:embed="rId3"/>
          <a:srcRect t="15928" b="13759"/>
          <a:stretch>
            <a:fillRect/>
          </a:stretch>
        </p:blipFill>
        <p:spPr bwMode="auto">
          <a:xfrm>
            <a:off x="251520" y="4656258"/>
            <a:ext cx="4067711" cy="1716078"/>
          </a:xfrm>
          <a:prstGeom prst="rect">
            <a:avLst/>
          </a:prstGeom>
          <a:ln>
            <a:noFill/>
          </a:ln>
          <a:effectLst>
            <a:softEdge rad="112500"/>
          </a:effec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0287" y="3883318"/>
            <a:ext cx="4510042" cy="2818776"/>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952"/>
            <a:ext cx="8229600" cy="1725602"/>
          </a:xfrm>
          <a:solidFill>
            <a:schemeClr val="accent2"/>
          </a:solidFill>
        </p:spPr>
        <p:txBody>
          <a:bodyPr/>
          <a:lstStyle/>
          <a:p>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Attitude at Work : </a:t>
            </a:r>
            <a:b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10 Tips for Success</a:t>
            </a:r>
            <a:endParaRPr lang="th-TH"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sp>
        <p:nvSpPr>
          <p:cNvPr id="3" name="Title 1"/>
          <p:cNvSpPr txBox="1">
            <a:spLocks/>
          </p:cNvSpPr>
          <p:nvPr/>
        </p:nvSpPr>
        <p:spPr bwMode="auto">
          <a:xfrm>
            <a:off x="642910" y="2285992"/>
            <a:ext cx="7643866"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Tip#3</a:t>
            </a: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a:t>
            </a: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Get enough sleep.</a:t>
            </a:r>
            <a:endParaRPr kumimoji="0" lang="th-TH" sz="44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sp>
        <p:nvSpPr>
          <p:cNvPr id="98308" name="AutoShape 4" descr="A woman lays in bed, unable to fall asleep, looking at a clock."/>
          <p:cNvSpPr>
            <a:spLocks noChangeAspect="1" noChangeArrowheads="1"/>
          </p:cNvSpPr>
          <p:nvPr/>
        </p:nvSpPr>
        <p:spPr bwMode="auto">
          <a:xfrm>
            <a:off x="190500"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th-TH"/>
          </a:p>
        </p:txBody>
      </p:sp>
      <p:pic>
        <p:nvPicPr>
          <p:cNvPr id="98310" name="Picture 6" descr="Alarm clock in bed"/>
          <p:cNvPicPr>
            <a:picLocks noChangeAspect="1" noChangeArrowheads="1"/>
          </p:cNvPicPr>
          <p:nvPr/>
        </p:nvPicPr>
        <p:blipFill>
          <a:blip r:embed="rId3"/>
          <a:srcRect/>
          <a:stretch>
            <a:fillRect/>
          </a:stretch>
        </p:blipFill>
        <p:spPr bwMode="auto">
          <a:xfrm>
            <a:off x="3635896" y="4725258"/>
            <a:ext cx="2437584" cy="1551190"/>
          </a:xfrm>
          <a:prstGeom prst="rect">
            <a:avLst/>
          </a:prstGeom>
          <a:ln>
            <a:noFill/>
          </a:ln>
          <a:effectLst>
            <a:softEdge rad="112500"/>
          </a:effec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3846689"/>
            <a:ext cx="4264398" cy="2849866"/>
          </a:xfrm>
          <a:prstGeom prst="rect">
            <a:avLst/>
          </a:prstGeom>
          <a:ln>
            <a:noFill/>
          </a:ln>
          <a:effectLst>
            <a:softEdge rad="112500"/>
          </a:effectLst>
        </p:spPr>
      </p:pic>
      <p:pic>
        <p:nvPicPr>
          <p:cNvPr id="98306" name="Picture 2" descr="http://curiousasacathy.com/wp-content/uploads/2015/01/dont-forget-to-get-enough-sleep.png"/>
          <p:cNvPicPr>
            <a:picLocks noChangeAspect="1" noChangeArrowheads="1"/>
          </p:cNvPicPr>
          <p:nvPr/>
        </p:nvPicPr>
        <p:blipFill>
          <a:blip r:embed="rId5"/>
          <a:srcRect/>
          <a:stretch>
            <a:fillRect/>
          </a:stretch>
        </p:blipFill>
        <p:spPr bwMode="auto">
          <a:xfrm>
            <a:off x="5357818" y="2420888"/>
            <a:ext cx="3667120" cy="4280965"/>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952"/>
            <a:ext cx="8229600" cy="1725602"/>
          </a:xfrm>
          <a:solidFill>
            <a:schemeClr val="accent2"/>
          </a:solidFill>
        </p:spPr>
        <p:txBody>
          <a:bodyPr/>
          <a:lstStyle/>
          <a:p>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Attitude at Work : </a:t>
            </a:r>
            <a:b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10 Tips for Success</a:t>
            </a:r>
            <a:endParaRPr lang="th-TH"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sp>
        <p:nvSpPr>
          <p:cNvPr id="3" name="Title 1"/>
          <p:cNvSpPr txBox="1">
            <a:spLocks/>
          </p:cNvSpPr>
          <p:nvPr/>
        </p:nvSpPr>
        <p:spPr bwMode="auto">
          <a:xfrm>
            <a:off x="642910" y="2285992"/>
            <a:ext cx="7643866"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Tip#4 :</a:t>
            </a: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Identify negative thoughts.</a:t>
            </a:r>
            <a:endParaRPr kumimoji="0" lang="th-TH" sz="44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pic>
        <p:nvPicPr>
          <p:cNvPr id="96258" name="Picture 2" descr="http://www.newsinmind.com/wp/wp-content/uploads/2012/04/bigstockphoto_Man_In_Depression_5432510-300x200.jpg">
            <a:hlinkClick r:id="rId3"/>
          </p:cNvPr>
          <p:cNvPicPr>
            <a:picLocks noChangeAspect="1" noChangeArrowheads="1"/>
          </p:cNvPicPr>
          <p:nvPr/>
        </p:nvPicPr>
        <p:blipFill>
          <a:blip r:embed="rId4"/>
          <a:srcRect/>
          <a:stretch>
            <a:fillRect/>
          </a:stretch>
        </p:blipFill>
        <p:spPr bwMode="auto">
          <a:xfrm>
            <a:off x="4624355" y="3929066"/>
            <a:ext cx="4233925" cy="2822616"/>
          </a:xfrm>
          <a:prstGeom prst="rect">
            <a:avLst/>
          </a:prstGeom>
          <a:ln>
            <a:noFill/>
          </a:ln>
          <a:effectLst>
            <a:softEdge rad="112500"/>
          </a:effectLst>
        </p:spPr>
      </p:pic>
      <p:pic>
        <p:nvPicPr>
          <p:cNvPr id="17410" name="Picture 2" descr="http://positivebutterflies.com/Zero-Negative-Thinking-P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4149080"/>
            <a:ext cx="4262379" cy="23042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952"/>
            <a:ext cx="8229600" cy="1725602"/>
          </a:xfrm>
          <a:solidFill>
            <a:schemeClr val="accent2"/>
          </a:solidFill>
        </p:spPr>
        <p:txBody>
          <a:bodyPr/>
          <a:lstStyle/>
          <a:p>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Attitude at Work : </a:t>
            </a:r>
            <a:b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10 Tips for Success</a:t>
            </a:r>
            <a:endParaRPr lang="th-TH"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pic>
        <p:nvPicPr>
          <p:cNvPr id="94210" name="Picture 2" descr="3 Effective Stress Management Techniques"/>
          <p:cNvPicPr>
            <a:picLocks noChangeAspect="1" noChangeArrowheads="1"/>
          </p:cNvPicPr>
          <p:nvPr/>
        </p:nvPicPr>
        <p:blipFill>
          <a:blip r:embed="rId3" cstate="print"/>
          <a:srcRect/>
          <a:stretch>
            <a:fillRect/>
          </a:stretch>
        </p:blipFill>
        <p:spPr bwMode="auto">
          <a:xfrm>
            <a:off x="3707904" y="3717603"/>
            <a:ext cx="5342720" cy="3023765"/>
          </a:xfrm>
          <a:prstGeom prst="rect">
            <a:avLst/>
          </a:prstGeom>
          <a:ln>
            <a:noFill/>
          </a:ln>
          <a:effectLst>
            <a:softEdge rad="112500"/>
          </a:effectLst>
        </p:spPr>
      </p:pic>
      <p:sp>
        <p:nvSpPr>
          <p:cNvPr id="4" name="Title 1"/>
          <p:cNvSpPr txBox="1">
            <a:spLocks/>
          </p:cNvSpPr>
          <p:nvPr/>
        </p:nvSpPr>
        <p:spPr bwMode="auto">
          <a:xfrm>
            <a:off x="642910" y="2638362"/>
            <a:ext cx="7643866"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Tip#5 </a:t>
            </a: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a:t>
            </a: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Work on your overall   stress level.</a:t>
            </a:r>
            <a:endParaRPr kumimoji="0" lang="th-TH" sz="44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284" y="4556106"/>
            <a:ext cx="3367612" cy="2113254"/>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952"/>
            <a:ext cx="8229600" cy="1725602"/>
          </a:xfrm>
          <a:solidFill>
            <a:schemeClr val="accent2"/>
          </a:solidFill>
        </p:spPr>
        <p:txBody>
          <a:bodyPr/>
          <a:lstStyle/>
          <a:p>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Attitude at Work : </a:t>
            </a:r>
            <a:b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10 Tips for Success</a:t>
            </a:r>
            <a:endParaRPr lang="th-TH"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pic>
        <p:nvPicPr>
          <p:cNvPr id="92162" name="Picture 2" descr="New job? Here are 10 things you shouldn't do as you settle in."/>
          <p:cNvPicPr>
            <a:picLocks noChangeAspect="1" noChangeArrowheads="1"/>
          </p:cNvPicPr>
          <p:nvPr/>
        </p:nvPicPr>
        <p:blipFill rotWithShape="1">
          <a:blip r:embed="rId3"/>
          <a:srcRect l="4595" r="4067"/>
          <a:stretch/>
        </p:blipFill>
        <p:spPr bwMode="auto">
          <a:xfrm>
            <a:off x="3203848" y="3212976"/>
            <a:ext cx="5688632" cy="3486151"/>
          </a:xfrm>
          <a:prstGeom prst="rect">
            <a:avLst/>
          </a:prstGeom>
          <a:ln>
            <a:noFill/>
          </a:ln>
          <a:effectLst>
            <a:softEdge rad="112500"/>
          </a:effectLst>
        </p:spPr>
      </p:pic>
      <p:sp>
        <p:nvSpPr>
          <p:cNvPr id="3" name="Title 1"/>
          <p:cNvSpPr txBox="1">
            <a:spLocks/>
          </p:cNvSpPr>
          <p:nvPr/>
        </p:nvSpPr>
        <p:spPr bwMode="auto">
          <a:xfrm>
            <a:off x="642910" y="2285992"/>
            <a:ext cx="7643866"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Tip#6</a:t>
            </a: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a:t>
            </a: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a:t>
            </a:r>
          </a:p>
          <a:p>
            <a:pPr marL="0" marR="0" lvl="0" indent="0" defTabSz="914400" rtl="0" eaLnBrk="0" fontAlgn="base" latinLnBrk="0" hangingPunct="0">
              <a:lnSpc>
                <a:spcPct val="100000"/>
              </a:lnSpc>
              <a:spcBef>
                <a:spcPct val="0"/>
              </a:spcBef>
              <a:spcAft>
                <a:spcPct val="0"/>
              </a:spcAft>
              <a:buClrTx/>
              <a:buSzTx/>
              <a:buFontTx/>
              <a:buNone/>
              <a:tabLst/>
              <a:defRPr/>
            </a:pP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Work towards a new job.</a:t>
            </a:r>
            <a:endParaRPr kumimoji="0" lang="th-TH" sz="44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510" y="3861048"/>
            <a:ext cx="2767322" cy="2767322"/>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952"/>
            <a:ext cx="8229600" cy="1725602"/>
          </a:xfrm>
          <a:solidFill>
            <a:schemeClr val="accent2"/>
          </a:solidFill>
        </p:spPr>
        <p:txBody>
          <a:bodyPr/>
          <a:lstStyle/>
          <a:p>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Attitude at Work : </a:t>
            </a:r>
            <a:b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10 Tips for Success</a:t>
            </a:r>
            <a:endParaRPr lang="th-TH"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sp>
        <p:nvSpPr>
          <p:cNvPr id="3" name="Title 1"/>
          <p:cNvSpPr txBox="1">
            <a:spLocks/>
          </p:cNvSpPr>
          <p:nvPr/>
        </p:nvSpPr>
        <p:spPr bwMode="auto">
          <a:xfrm>
            <a:off x="642910" y="2285992"/>
            <a:ext cx="7643866"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Tip#7 </a:t>
            </a: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a:t>
            </a: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Set goals.</a:t>
            </a:r>
            <a:endParaRPr kumimoji="0" lang="th-TH" sz="44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pic>
        <p:nvPicPr>
          <p:cNvPr id="1030" name="Picture 6" descr="Set Goals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880" y="4293096"/>
            <a:ext cx="2703175" cy="180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AutoShape 2" descr="http://plantbaseddietitian.com/wp-content/uploads/2012/12/SMART-Goals.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390" name="Picture 6" descr="https://s-media-cache-ak0.pinimg.com/originals/17/14/bf/1714bf681e68d4d921ae88d93cf39ce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317"/>
          <a:stretch/>
        </p:blipFill>
        <p:spPr bwMode="auto">
          <a:xfrm>
            <a:off x="3201540" y="3866069"/>
            <a:ext cx="5762948" cy="28032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952"/>
            <a:ext cx="8229600" cy="1725602"/>
          </a:xfrm>
          <a:solidFill>
            <a:schemeClr val="accent2"/>
          </a:solidFill>
        </p:spPr>
        <p:txBody>
          <a:bodyPr/>
          <a:lstStyle/>
          <a:p>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Attitude at Work : </a:t>
            </a:r>
            <a:b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10 Tips for Success</a:t>
            </a:r>
            <a:endParaRPr lang="th-TH"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sp>
        <p:nvSpPr>
          <p:cNvPr id="3" name="Title 1"/>
          <p:cNvSpPr txBox="1">
            <a:spLocks/>
          </p:cNvSpPr>
          <p:nvPr/>
        </p:nvSpPr>
        <p:spPr bwMode="auto">
          <a:xfrm>
            <a:off x="642910" y="2285992"/>
            <a:ext cx="7643866"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Tip#8</a:t>
            </a: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a:t>
            </a: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Alter your responsibilities.</a:t>
            </a:r>
            <a:endParaRPr kumimoji="0" lang="th-TH" sz="44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pic>
        <p:nvPicPr>
          <p:cNvPr id="2050" name="Picture 2" descr="http://oneinabillionblog.files.wordpress.com/2012/08/responsibility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3975060"/>
            <a:ext cx="4320480" cy="26222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kaikaku can determine success or fail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4145325"/>
            <a:ext cx="3288329" cy="21873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952"/>
            <a:ext cx="8229600" cy="1725602"/>
          </a:xfrm>
          <a:solidFill>
            <a:schemeClr val="accent2"/>
          </a:solidFill>
        </p:spPr>
        <p:txBody>
          <a:bodyPr/>
          <a:lstStyle/>
          <a:p>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Attitude at Work : </a:t>
            </a:r>
            <a:b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10 Tips for Success</a:t>
            </a:r>
            <a:endParaRPr lang="th-TH"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pic>
        <p:nvPicPr>
          <p:cNvPr id="4100" name="Picture 4" descr="Smiley - keep-smiling 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824" y="2557234"/>
            <a:ext cx="1341372" cy="1303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bwMode="auto">
          <a:xfrm>
            <a:off x="642910" y="2285992"/>
            <a:ext cx="3064994"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Tip#9</a:t>
            </a: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 :</a:t>
            </a: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noProof="0" dirty="0" smtClean="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rPr>
              <a:t>Smile.</a:t>
            </a:r>
            <a:endParaRPr kumimoji="0" lang="th-TH" sz="44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pic>
        <p:nvPicPr>
          <p:cNvPr id="7" name="Picture 4" descr="Smiley - keep-smiling 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2557234"/>
            <a:ext cx="1341372" cy="1303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4" descr="Smiley - keep-smiling 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112" y="2564904"/>
            <a:ext cx="1341372" cy="1303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4" descr="Smiley - keep-smiling 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2564904"/>
            <a:ext cx="1341372" cy="1303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762" y="4176782"/>
            <a:ext cx="5871406" cy="2348562"/>
          </a:xfrm>
          <a:prstGeom prst="rect">
            <a:avLst/>
          </a:prstGeom>
          <a:ln>
            <a:noFill/>
          </a:ln>
          <a:effectLst>
            <a:softEdge rad="112500"/>
          </a:effec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1556" y="4077072"/>
            <a:ext cx="2608916" cy="2608916"/>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6" y="488952"/>
            <a:ext cx="8229600" cy="1725602"/>
          </a:xfrm>
          <a:solidFill>
            <a:schemeClr val="accent2"/>
          </a:solidFill>
        </p:spPr>
        <p:txBody>
          <a:bodyPr/>
          <a:lstStyle/>
          <a:p>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Positive Attitude at Work : </a:t>
            </a:r>
            <a:b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br>
            <a:r>
              <a:rPr lang="en-US" dirty="0" smtClean="0">
                <a:ln w="18415" cmpd="sng">
                  <a:solidFill>
                    <a:srgbClr val="FFFFFF"/>
                  </a:solidFill>
                  <a:prstDash val="solid"/>
                </a:ln>
                <a:solidFill>
                  <a:srgbClr val="FFFFFF"/>
                </a:solidFill>
                <a:effectLst>
                  <a:glow rad="63500">
                    <a:srgbClr val="000000"/>
                  </a:glow>
                </a:effectLst>
                <a:latin typeface="Arial Rounded MT Bold" pitchFamily="34" charset="0"/>
              </a:rPr>
              <a:t>10 Tips for Success</a:t>
            </a:r>
            <a:endParaRPr lang="th-TH" dirty="0">
              <a:ln w="18415" cmpd="sng">
                <a:solidFill>
                  <a:srgbClr val="FFFFFF"/>
                </a:solidFill>
                <a:prstDash val="solid"/>
              </a:ln>
              <a:solidFill>
                <a:srgbClr val="FFFFFF"/>
              </a:solidFill>
              <a:effectLst>
                <a:glow rad="63500">
                  <a:srgbClr val="000000"/>
                </a:glow>
              </a:effectLst>
              <a:latin typeface="Arial Rounded MT Bold" pitchFamily="34" charset="0"/>
            </a:endParaRPr>
          </a:p>
        </p:txBody>
      </p:sp>
      <p:pic>
        <p:nvPicPr>
          <p:cNvPr id="1026" name="Picture 2" descr="Information on Top Jobs and Rewarding Careers"/>
          <p:cNvPicPr>
            <a:picLocks noChangeAspect="1" noChangeArrowheads="1"/>
          </p:cNvPicPr>
          <p:nvPr/>
        </p:nvPicPr>
        <p:blipFill rotWithShape="1">
          <a:blip r:embed="rId3">
            <a:extLst>
              <a:ext uri="{28A0092B-C50C-407E-A947-70E740481C1C}">
                <a14:useLocalDpi xmlns:a14="http://schemas.microsoft.com/office/drawing/2010/main" val="0"/>
              </a:ext>
            </a:extLst>
          </a:blip>
          <a:srcRect l="4320" r="3544"/>
          <a:stretch/>
        </p:blipFill>
        <p:spPr bwMode="auto">
          <a:xfrm>
            <a:off x="3131840" y="4005064"/>
            <a:ext cx="5616624" cy="26670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4170356"/>
            <a:ext cx="2499003" cy="2499003"/>
          </a:xfrm>
          <a:prstGeom prst="rect">
            <a:avLst/>
          </a:prstGeom>
          <a:ln>
            <a:noFill/>
          </a:ln>
          <a:effectLst>
            <a:softEdge rad="112500"/>
          </a:effectLst>
        </p:spPr>
      </p:pic>
      <p:sp>
        <p:nvSpPr>
          <p:cNvPr id="3" name="Title 1"/>
          <p:cNvSpPr txBox="1">
            <a:spLocks/>
          </p:cNvSpPr>
          <p:nvPr/>
        </p:nvSpPr>
        <p:spPr bwMode="auto">
          <a:xfrm>
            <a:off x="642910" y="2632092"/>
            <a:ext cx="7643866" cy="158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Tip#10 : </a:t>
            </a:r>
          </a:p>
          <a:p>
            <a:pPr marL="0" marR="0" lvl="0" indent="0" defTabSz="914400" rtl="0" eaLnBrk="0" fontAlgn="base" latinLnBrk="0" hangingPunct="0">
              <a:lnSpc>
                <a:spcPct val="100000"/>
              </a:lnSpc>
              <a:spcBef>
                <a:spcPct val="0"/>
              </a:spcBef>
              <a:spcAft>
                <a:spcPct val="0"/>
              </a:spcAft>
              <a:buClrTx/>
              <a:buSzTx/>
              <a:buFontTx/>
              <a:buNone/>
              <a:tabLst/>
              <a:defRPr/>
            </a:pPr>
            <a:r>
              <a:rPr lang="en-US" sz="4400" kern="0" dirty="0" smtClean="0">
                <a:ln w="18415" cmpd="sng">
                  <a:solidFill>
                    <a:srgbClr val="FFFFFF"/>
                  </a:solidFill>
                  <a:prstDash val="solid"/>
                </a:ln>
                <a:solidFill>
                  <a:srgbClr val="66FFFF"/>
                </a:solidFill>
                <a:effectLst>
                  <a:glow rad="63500">
                    <a:srgbClr val="000000"/>
                  </a:glow>
                </a:effectLst>
                <a:latin typeface="Arial Rounded MT Bold" pitchFamily="34" charset="0"/>
                <a:ea typeface="+mj-ea"/>
                <a:cs typeface="+mj-cs"/>
              </a:rPr>
              <a:t>Remember that a job is just a job.</a:t>
            </a:r>
            <a:endParaRPr kumimoji="0" lang="th-TH" sz="4400" b="0" i="0" u="none" strike="noStrike" kern="0" cap="none" spc="0" normalizeH="0" baseline="0" noProof="0" dirty="0">
              <a:ln w="18415" cmpd="sng">
                <a:solidFill>
                  <a:srgbClr val="FFFFFF"/>
                </a:solidFill>
                <a:prstDash val="solid"/>
              </a:ln>
              <a:solidFill>
                <a:srgbClr val="66FFFF"/>
              </a:solidFill>
              <a:effectLst>
                <a:glow rad="63500">
                  <a:srgbClr val="000000"/>
                </a:glow>
              </a:effectLst>
              <a:uLnTx/>
              <a:uFillTx/>
              <a:latin typeface="Arial Rounded MT Bold" pitchFamily="34" charset="0"/>
              <a:ea typeface="+mj-ea"/>
              <a:cs typeface="+mj-cs"/>
            </a:endParaRPr>
          </a:p>
        </p:txBody>
      </p:sp>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humbnails-visually.netdna-ssl.com/chances-of-success_53135f4d7fd57_w15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8639"/>
            <a:ext cx="8424936" cy="65658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realbusinesstalk.com/wp-content/uploads/traits-for-massive-success-in-business.jpg?ec5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6096" y="5085184"/>
            <a:ext cx="3024336" cy="15121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cdn.smartpassiveincome.com/wp-content/uploads/2016/01/SPI-196-sharing.jpg"/>
          <p:cNvPicPr>
            <a:picLocks noChangeAspect="1" noChangeArrowheads="1"/>
          </p:cNvPicPr>
          <p:nvPr/>
        </p:nvPicPr>
        <p:blipFill rotWithShape="1">
          <a:blip r:embed="rId4">
            <a:extLst>
              <a:ext uri="{28A0092B-C50C-407E-A947-70E740481C1C}">
                <a14:useLocalDpi xmlns:a14="http://schemas.microsoft.com/office/drawing/2010/main" val="0"/>
              </a:ext>
            </a:extLst>
          </a:blip>
          <a:srcRect l="6299" t="17463" r="34734" b="30563"/>
          <a:stretch/>
        </p:blipFill>
        <p:spPr bwMode="auto">
          <a:xfrm rot="19569303">
            <a:off x="642755" y="1928821"/>
            <a:ext cx="3118862" cy="13195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659704"/>
      </p:ext>
    </p:extLst>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43" name="Picture 11"/>
          <p:cNvPicPr>
            <a:picLocks noChangeAspect="1" noChangeArrowheads="1"/>
          </p:cNvPicPr>
          <p:nvPr/>
        </p:nvPicPr>
        <p:blipFill>
          <a:blip r:embed="rId2"/>
          <a:srcRect t="1898" b="8860"/>
          <a:stretch>
            <a:fillRect/>
          </a:stretch>
        </p:blipFill>
        <p:spPr bwMode="auto">
          <a:xfrm>
            <a:off x="539552" y="188640"/>
            <a:ext cx="5143536" cy="3626218"/>
          </a:xfrm>
          <a:prstGeom prst="rect">
            <a:avLst/>
          </a:prstGeom>
          <a:ln>
            <a:noFill/>
          </a:ln>
          <a:effectLst>
            <a:softEdge rad="112500"/>
          </a:effectLst>
        </p:spPr>
      </p:pic>
      <p:pic>
        <p:nvPicPr>
          <p:cNvPr id="13314" name="Picture 2" descr="http://therightangle.co/wp-content/uploads/2013/06/confucius.jpg"/>
          <p:cNvPicPr>
            <a:picLocks noChangeAspect="1" noChangeArrowheads="1"/>
          </p:cNvPicPr>
          <p:nvPr/>
        </p:nvPicPr>
        <p:blipFill>
          <a:blip r:embed="rId3"/>
          <a:srcRect/>
          <a:stretch>
            <a:fillRect/>
          </a:stretch>
        </p:blipFill>
        <p:spPr bwMode="auto">
          <a:xfrm>
            <a:off x="5868144" y="188640"/>
            <a:ext cx="2500330" cy="3753812"/>
          </a:xfrm>
          <a:prstGeom prst="rect">
            <a:avLst/>
          </a:prstGeom>
          <a:ln>
            <a:noFill/>
          </a:ln>
          <a:effectLst>
            <a:softEdge rad="112500"/>
          </a:effectLst>
        </p:spPr>
      </p:pic>
      <p:pic>
        <p:nvPicPr>
          <p:cNvPr id="13316" name="Picture 4" descr="http://us.123rf.com/400wm/400/400/videowokart/videowokart1201/videowokart120100033/11882827-chinese-character--confucius.jpg"/>
          <p:cNvPicPr>
            <a:picLocks noChangeAspect="1" noChangeArrowheads="1"/>
          </p:cNvPicPr>
          <p:nvPr/>
        </p:nvPicPr>
        <p:blipFill>
          <a:blip r:embed="rId4" cstate="print"/>
          <a:srcRect/>
          <a:stretch>
            <a:fillRect/>
          </a:stretch>
        </p:blipFill>
        <p:spPr bwMode="auto">
          <a:xfrm>
            <a:off x="1142976" y="3964973"/>
            <a:ext cx="1857388" cy="2781167"/>
          </a:xfrm>
          <a:prstGeom prst="rect">
            <a:avLst/>
          </a:prstGeom>
          <a:ln>
            <a:noFill/>
          </a:ln>
          <a:effectLst>
            <a:softEdge rad="112500"/>
          </a:effectLst>
        </p:spPr>
      </p:pic>
      <p:pic>
        <p:nvPicPr>
          <p:cNvPr id="3076" name="Picture 4" descr="it-doesn-t-matter-how-slowly-you-go-as-long-as-you-do-not-stop"/>
          <p:cNvPicPr>
            <a:picLocks noChangeAspect="1" noChangeArrowheads="1"/>
          </p:cNvPicPr>
          <p:nvPr/>
        </p:nvPicPr>
        <p:blipFill rotWithShape="1">
          <a:blip r:embed="rId5">
            <a:extLst>
              <a:ext uri="{28A0092B-C50C-407E-A947-70E740481C1C}">
                <a14:useLocalDpi xmlns:a14="http://schemas.microsoft.com/office/drawing/2010/main" val="0"/>
              </a:ext>
            </a:extLst>
          </a:blip>
          <a:srcRect b="10975"/>
          <a:stretch/>
        </p:blipFill>
        <p:spPr bwMode="auto">
          <a:xfrm>
            <a:off x="3361923" y="4005064"/>
            <a:ext cx="4450437" cy="26693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8" name="Picture 6" descr="http://holykaw.alltop.com/wp-content/uploads/2015/02/50-744x420.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866" t="59466" r="32268" b="20562"/>
          <a:stretch/>
        </p:blipFill>
        <p:spPr bwMode="auto">
          <a:xfrm>
            <a:off x="3419872" y="6392112"/>
            <a:ext cx="1324592" cy="2772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ittlepawz:&#10;&#10;Every morning in Africa a gazelle wakes up. It knows it must move faster than the lion or it will not survive. Every morning a lion wakes up and it knows it must move faster than the slowest gazelle or it will starve. It doesn’t matter if you are the lion or the gazelle, when the sun comes up, you better be moving.&#10;~Maurice Greene~&#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46407"/>
            <a:ext cx="4762500" cy="63436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5292080" y="188640"/>
            <a:ext cx="3168352" cy="606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ct val="0"/>
              </a:spcAft>
              <a:buClrTx/>
              <a:buSzTx/>
              <a:buFontTx/>
              <a:buNone/>
              <a:tabLst/>
            </a:pP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Every</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morning</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in</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Africa</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gazelle</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wakes</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up</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p>
          <a:p>
            <a:pPr marL="0" marR="0" lvl="0" indent="0" algn="l" defTabSz="914400" rtl="0" eaLnBrk="0" fontAlgn="base" latinLnBrk="0" hangingPunct="0">
              <a:spcBef>
                <a:spcPct val="0"/>
              </a:spcBef>
              <a:spcAft>
                <a:spcPct val="0"/>
              </a:spcAft>
              <a:buClrTx/>
              <a:buSzTx/>
              <a:buFontTx/>
              <a:buNone/>
              <a:tabLst/>
            </a:pP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It</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knows</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it</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must</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move</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faster</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than</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the</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lion</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or</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it</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will</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not</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survive.</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p>
          <a:p>
            <a:pPr marL="0" marR="0" lvl="0" indent="0" algn="l" defTabSz="914400" rtl="0" eaLnBrk="0" fontAlgn="base" latinLnBrk="0" hangingPunct="0">
              <a:spcBef>
                <a:spcPct val="0"/>
              </a:spcBef>
              <a:spcAft>
                <a:spcPct val="0"/>
              </a:spcAft>
              <a:buClrTx/>
              <a:buSzTx/>
              <a:buFontTx/>
              <a:buNone/>
              <a:tabLst/>
            </a:pPr>
            <a:endPar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endParaRPr>
          </a:p>
          <a:p>
            <a:pPr marL="0" marR="0" lvl="0" indent="0" algn="l" defTabSz="914400" rtl="0" eaLnBrk="0" fontAlgn="base" latinLnBrk="0" hangingPunct="0">
              <a:spcBef>
                <a:spcPct val="0"/>
              </a:spcBef>
              <a:spcAft>
                <a:spcPct val="0"/>
              </a:spcAft>
              <a:buClrTx/>
              <a:buSzTx/>
              <a:buFontTx/>
              <a:buNone/>
              <a:tabLst/>
            </a:pP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Every</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morning</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lion</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wakes</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up</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and</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it</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knows</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it</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must</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move</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faster</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than</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the</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slowest</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gazelle</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or</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it</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will</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starve.</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p>
          <a:p>
            <a:pPr marL="0" marR="0" lvl="0" indent="0" algn="l" defTabSz="914400" rtl="0" eaLnBrk="0" fontAlgn="base" latinLnBrk="0" hangingPunct="0">
              <a:spcBef>
                <a:spcPct val="0"/>
              </a:spcBef>
              <a:spcAft>
                <a:spcPct val="0"/>
              </a:spcAft>
              <a:buClrTx/>
              <a:buSzTx/>
              <a:buFontTx/>
              <a:buNone/>
              <a:tabLst/>
            </a:pPr>
            <a:endPar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endParaRPr>
          </a:p>
          <a:p>
            <a:pPr marL="0" marR="0" lvl="0" indent="0" algn="l" defTabSz="914400" rtl="0" eaLnBrk="0" fontAlgn="base" latinLnBrk="0" hangingPunct="0">
              <a:spcBef>
                <a:spcPct val="0"/>
              </a:spcBef>
              <a:spcAft>
                <a:spcPct val="0"/>
              </a:spcAft>
              <a:buClrTx/>
              <a:buSzTx/>
              <a:buFontTx/>
              <a:buNone/>
              <a:tabLst/>
            </a:pP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It doesn’t matter if you are the lion or the gazelle, when the sun comes up, you</a:t>
            </a:r>
            <a:r>
              <a:rPr lang="th-TH" sz="200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rPr>
              <a:t>better     be  </a:t>
            </a:r>
            <a:r>
              <a:rPr lang="en-US" sz="2800" dirty="0" err="1" smtClean="0">
                <a:ln w="18415" cmpd="sng">
                  <a:solidFill>
                    <a:srgbClr val="FFFFFF"/>
                  </a:solidFill>
                  <a:prstDash val="solid"/>
                </a:ln>
                <a:solidFill>
                  <a:srgbClr val="FFC000"/>
                </a:solidFill>
                <a:effectLst>
                  <a:glow rad="63500">
                    <a:srgbClr val="000000"/>
                  </a:glow>
                </a:effectLst>
                <a:latin typeface="Arial Rounded MT Bold" pitchFamily="34" charset="0"/>
                <a:cs typeface="Angsana New" pitchFamily="18" charset="-34"/>
              </a:rPr>
              <a:t>runn</a:t>
            </a:r>
            <a:r>
              <a:rPr kumimoji="0" lang="th-TH" sz="2800" i="0" u="none" strike="noStrike" normalizeH="0" baseline="0" dirty="0" smtClean="0">
                <a:ln w="18415" cmpd="sng">
                  <a:solidFill>
                    <a:srgbClr val="FFFFFF"/>
                  </a:solidFill>
                  <a:prstDash val="solid"/>
                </a:ln>
                <a:solidFill>
                  <a:srgbClr val="FFC000"/>
                </a:solidFill>
                <a:effectLst>
                  <a:glow rad="63500">
                    <a:srgbClr val="000000"/>
                  </a:glow>
                </a:effectLst>
                <a:latin typeface="Arial Rounded MT Bold" pitchFamily="34" charset="0"/>
                <a:cs typeface="Angsana New" pitchFamily="18" charset="-34"/>
              </a:rPr>
              <a:t>ing</a:t>
            </a:r>
            <a:r>
              <a:rPr lang="th-TH" sz="2800" dirty="0" smtClean="0">
                <a:ln w="18415" cmpd="sng">
                  <a:solidFill>
                    <a:srgbClr val="FFFFFF"/>
                  </a:solidFill>
                  <a:prstDash val="solid"/>
                </a:ln>
                <a:solidFill>
                  <a:srgbClr val="FFC000"/>
                </a:solidFill>
                <a:effectLst>
                  <a:glow rad="63500">
                    <a:srgbClr val="000000"/>
                  </a:glow>
                </a:effectLst>
                <a:latin typeface="Arial Rounded MT Bold" pitchFamily="34" charset="0"/>
                <a:cs typeface="Angsana New" pitchFamily="18" charset="-34"/>
              </a:rPr>
              <a:t> </a:t>
            </a:r>
            <a:r>
              <a:rPr lang="en-US" sz="2800" dirty="0" smtClean="0">
                <a:ln w="18415" cmpd="sng">
                  <a:solidFill>
                    <a:srgbClr val="FFFFFF"/>
                  </a:solidFill>
                  <a:prstDash val="solid"/>
                </a:ln>
                <a:solidFill>
                  <a:srgbClr val="FFC000"/>
                </a:solidFill>
                <a:effectLst>
                  <a:glow rad="63500">
                    <a:srgbClr val="000000"/>
                  </a:glow>
                </a:effectLst>
                <a:latin typeface="Arial Rounded MT Bold" pitchFamily="34" charset="0"/>
                <a:cs typeface="Angsana New" pitchFamily="18" charset="-34"/>
              </a:rPr>
              <a:t>!!!</a:t>
            </a:r>
            <a:endParaRPr kumimoji="0" lang="th-TH" sz="2000" i="0" u="none" strike="noStrike" normalizeH="0" baseline="0" dirty="0" smtClean="0">
              <a:ln w="18415" cmpd="sng">
                <a:solidFill>
                  <a:srgbClr val="FFFFFF"/>
                </a:solidFill>
                <a:prstDash val="solid"/>
              </a:ln>
              <a:solidFill>
                <a:srgbClr val="FFC000"/>
              </a:solidFill>
              <a:effectLst>
                <a:glow rad="63500">
                  <a:srgbClr val="000000"/>
                </a:glow>
              </a:effectLst>
              <a:latin typeface="Arial Rounded MT Bold" pitchFamily="34" charset="0"/>
              <a:cs typeface="Angsana New" pitchFamily="18" charset="-34"/>
            </a:endParaRPr>
          </a:p>
          <a:p>
            <a:pPr marL="0" marR="0" lvl="0" indent="0" algn="l" defTabSz="914400" rtl="0" eaLnBrk="0" fontAlgn="base" latinLnBrk="0" hangingPunct="0">
              <a:spcBef>
                <a:spcPct val="0"/>
              </a:spcBef>
              <a:spcAft>
                <a:spcPct val="0"/>
              </a:spcAft>
              <a:buClrTx/>
              <a:buSzTx/>
              <a:buFontTx/>
              <a:buNone/>
              <a:tabLst/>
            </a:pPr>
            <a:endParaRPr kumimoji="0" lang="th-TH" sz="2000" i="0" u="none" strike="noStrike" normalizeH="0" baseline="0" dirty="0" smtClean="0">
              <a:ln w="18415" cmpd="sng">
                <a:solidFill>
                  <a:srgbClr val="FFFFFF"/>
                </a:solidFill>
                <a:prstDash val="solid"/>
              </a:ln>
              <a:solidFill>
                <a:srgbClr val="FFFFFF"/>
              </a:solidFill>
              <a:effectLst>
                <a:glow rad="63500">
                  <a:srgbClr val="000000"/>
                </a:glow>
              </a:effectLst>
              <a:latin typeface="Arial Rounded MT Bold" pitchFamily="34" charset="0"/>
              <a:cs typeface="Angsana New" pitchFamily="18" charset="-34"/>
            </a:endParaRPr>
          </a:p>
          <a:p>
            <a:pPr marL="0" marR="0" lvl="0" indent="0" algn="l" defTabSz="914400" rtl="0" eaLnBrk="0" fontAlgn="base" latinLnBrk="0" hangingPunct="0">
              <a:spcBef>
                <a:spcPct val="0"/>
              </a:spcBef>
              <a:spcAft>
                <a:spcPct val="0"/>
              </a:spcAft>
              <a:buClrTx/>
              <a:buSzTx/>
              <a:buFontTx/>
              <a:buNone/>
              <a:tabLst/>
            </a:pPr>
            <a:r>
              <a:rPr kumimoji="0" lang="th-TH" sz="2000" i="0" u="none" strike="noStrike" normalizeH="0" baseline="0" dirty="0" smtClean="0">
                <a:ln w="18415" cmpd="sng">
                  <a:solidFill>
                    <a:srgbClr val="FFFFFF"/>
                  </a:solidFill>
                  <a:prstDash val="solid"/>
                </a:ln>
                <a:solidFill>
                  <a:srgbClr val="FF0080"/>
                </a:solidFill>
                <a:effectLst>
                  <a:glow rad="63500">
                    <a:srgbClr val="000000"/>
                  </a:glow>
                </a:effectLst>
                <a:latin typeface="Arial Rounded MT Bold" pitchFamily="34" charset="0"/>
                <a:cs typeface="Angsana New" pitchFamily="18" charset="-34"/>
              </a:rPr>
              <a:t>~</a:t>
            </a:r>
            <a:r>
              <a:rPr kumimoji="0" lang="th-TH" sz="2000" i="0" u="none" strike="noStrike" normalizeH="0" baseline="0" dirty="0" err="1" smtClean="0">
                <a:ln w="18415" cmpd="sng">
                  <a:solidFill>
                    <a:srgbClr val="FFFFFF"/>
                  </a:solidFill>
                  <a:prstDash val="solid"/>
                </a:ln>
                <a:solidFill>
                  <a:srgbClr val="FF0080"/>
                </a:solidFill>
                <a:effectLst>
                  <a:glow rad="63500">
                    <a:srgbClr val="000000"/>
                  </a:glow>
                </a:effectLst>
                <a:latin typeface="Arial Rounded MT Bold" pitchFamily="34" charset="0"/>
                <a:cs typeface="Angsana New" pitchFamily="18" charset="-34"/>
              </a:rPr>
              <a:t>Maurice</a:t>
            </a:r>
            <a:r>
              <a:rPr kumimoji="0" lang="th-TH" sz="2000" i="0" u="none" strike="noStrike" normalizeH="0" baseline="0" dirty="0" smtClean="0">
                <a:ln w="18415" cmpd="sng">
                  <a:solidFill>
                    <a:srgbClr val="FFFFFF"/>
                  </a:solidFill>
                  <a:prstDash val="solid"/>
                </a:ln>
                <a:solidFill>
                  <a:srgbClr val="FF0080"/>
                </a:solidFill>
                <a:effectLst>
                  <a:glow rad="63500">
                    <a:srgbClr val="000000"/>
                  </a:glow>
                </a:effectLst>
                <a:latin typeface="Arial Rounded MT Bold" pitchFamily="34" charset="0"/>
                <a:cs typeface="Angsana New" pitchFamily="18" charset="-34"/>
              </a:rPr>
              <a:t> </a:t>
            </a:r>
            <a:r>
              <a:rPr kumimoji="0" lang="th-TH" sz="2000" i="0" u="none" strike="noStrike" normalizeH="0" baseline="0" dirty="0" err="1" smtClean="0">
                <a:ln w="18415" cmpd="sng">
                  <a:solidFill>
                    <a:srgbClr val="FFFFFF"/>
                  </a:solidFill>
                  <a:prstDash val="solid"/>
                </a:ln>
                <a:solidFill>
                  <a:srgbClr val="FF0080"/>
                </a:solidFill>
                <a:effectLst>
                  <a:glow rad="63500">
                    <a:srgbClr val="000000"/>
                  </a:glow>
                </a:effectLst>
                <a:latin typeface="Arial Rounded MT Bold" pitchFamily="34" charset="0"/>
                <a:cs typeface="Angsana New" pitchFamily="18" charset="-34"/>
              </a:rPr>
              <a:t>Greene</a:t>
            </a:r>
            <a:r>
              <a:rPr kumimoji="0" lang="th-TH" sz="2000" i="0" u="none" strike="noStrike" normalizeH="0" baseline="0" dirty="0" smtClean="0">
                <a:ln w="18415" cmpd="sng">
                  <a:solidFill>
                    <a:srgbClr val="FFFFFF"/>
                  </a:solidFill>
                  <a:prstDash val="solid"/>
                </a:ln>
                <a:solidFill>
                  <a:srgbClr val="FF0080"/>
                </a:solidFill>
                <a:effectLst>
                  <a:glow rad="63500">
                    <a:srgbClr val="000000"/>
                  </a:glow>
                </a:effectLst>
                <a:latin typeface="Arial Rounded MT Bold" pitchFamily="34" charset="0"/>
                <a:cs typeface="Angsana New" pitchFamily="18" charset="-34"/>
              </a:rPr>
              <a:t>~</a:t>
            </a:r>
          </a:p>
        </p:txBody>
      </p:sp>
      <p:pic>
        <p:nvPicPr>
          <p:cNvPr id="4101" name="Picture 5" descr="http://track-and-field2.narod.ru/MauriceGreene/MauriceGreene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7722" y="5157193"/>
            <a:ext cx="1448774" cy="16670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http://1.bp.blogspot.com/-Z_EefJG4NuA/UBEP8Iz4a2I/AAAAAAAAGWg/jaCXanbnrGY/s1600/Thompson_Gazelle_Wallpaper_9ljpr.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4282"/>
          <a:stretch/>
        </p:blipFill>
        <p:spPr bwMode="auto">
          <a:xfrm>
            <a:off x="467544" y="5177720"/>
            <a:ext cx="1872208" cy="12036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Lion Facebook Cover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1429" r="5309"/>
          <a:stretch/>
        </p:blipFill>
        <p:spPr bwMode="auto">
          <a:xfrm>
            <a:off x="2483768" y="5157192"/>
            <a:ext cx="2424229" cy="12241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312974"/>
      </p:ext>
    </p:extLst>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havingtime.com/wp-content/uploads/2012/09/Don’t-give-up.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 contrast="39000"/>
                    </a14:imgEffect>
                  </a14:imgLayer>
                </a14:imgProps>
              </a:ext>
              <a:ext uri="{28A0092B-C50C-407E-A947-70E740481C1C}">
                <a14:useLocalDpi xmlns:a14="http://schemas.microsoft.com/office/drawing/2010/main" val="0"/>
              </a:ext>
            </a:extLst>
          </a:blip>
          <a:srcRect/>
          <a:stretch>
            <a:fillRect/>
          </a:stretch>
        </p:blipFill>
        <p:spPr bwMode="auto">
          <a:xfrm>
            <a:off x="684138" y="464411"/>
            <a:ext cx="7816952" cy="603642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0" name="Picture 2" descr="http://mmcneil.com/wp-content/uploads/2013/11/bigstock-Failure-stamp-48396098.jpg">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00" t="22157" r="2803" b="26397"/>
          <a:stretch/>
        </p:blipFill>
        <p:spPr bwMode="auto">
          <a:xfrm rot="21254687">
            <a:off x="1049482" y="4221088"/>
            <a:ext cx="3002557" cy="12565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2889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jakeoliveronline.com/wp-content/uploads/2013/06/Success-Quotes.jpg"/>
          <p:cNvPicPr>
            <a:picLocks noChangeAspect="1" noChangeArrowheads="1"/>
          </p:cNvPicPr>
          <p:nvPr/>
        </p:nvPicPr>
        <p:blipFill>
          <a:blip r:embed="rId2"/>
          <a:srcRect/>
          <a:stretch>
            <a:fillRect/>
          </a:stretch>
        </p:blipFill>
        <p:spPr bwMode="auto">
          <a:xfrm>
            <a:off x="127949" y="214290"/>
            <a:ext cx="8769456" cy="6429420"/>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mabelfor.files.wordpress.com/2013/01/thomas-edison-quotes-0-600x3381.jpg"/>
          <p:cNvPicPr>
            <a:picLocks noChangeAspect="1" noChangeArrowheads="1"/>
          </p:cNvPicPr>
          <p:nvPr/>
        </p:nvPicPr>
        <p:blipFill>
          <a:blip r:embed="rId2"/>
          <a:srcRect/>
          <a:stretch>
            <a:fillRect/>
          </a:stretch>
        </p:blipFill>
        <p:spPr bwMode="auto">
          <a:xfrm>
            <a:off x="274310" y="1624952"/>
            <a:ext cx="8655408" cy="4875882"/>
          </a:xfrm>
          <a:prstGeom prst="rect">
            <a:avLst/>
          </a:prstGeom>
          <a:ln>
            <a:noFill/>
          </a:ln>
          <a:effectLst>
            <a:softEdge rad="112500"/>
          </a:effectLst>
        </p:spPr>
      </p:pic>
      <p:sp>
        <p:nvSpPr>
          <p:cNvPr id="4" name="TextBox 3"/>
          <p:cNvSpPr txBox="1"/>
          <p:nvPr/>
        </p:nvSpPr>
        <p:spPr>
          <a:xfrm>
            <a:off x="611560" y="397718"/>
            <a:ext cx="7632848" cy="1061829"/>
          </a:xfrm>
          <a:prstGeom prst="rect">
            <a:avLst/>
          </a:prstGeom>
          <a:solidFill>
            <a:srgbClr val="FF0000"/>
          </a:solidFill>
          <a:ln w="57150">
            <a:solidFill>
              <a:srgbClr val="FFFFFF"/>
            </a:solidFill>
          </a:ln>
        </p:spPr>
        <p:txBody>
          <a:bodyPr wrap="square" tIns="91440" anchor="ctr">
            <a:spAutoFit/>
          </a:bodyPr>
          <a:lstStyle/>
          <a:p>
            <a:pPr algn="ctr">
              <a:defRPr/>
            </a:pPr>
            <a:r>
              <a:rPr lang="th-TH" sz="6000" dirty="0">
                <a:ln w="18415" cmpd="sng">
                  <a:solidFill>
                    <a:srgbClr val="FFFFFF"/>
                  </a:solidFill>
                  <a:prstDash val="solid"/>
                </a:ln>
                <a:solidFill>
                  <a:srgbClr val="FFFFFF"/>
                </a:solidFill>
                <a:effectLst>
                  <a:glow rad="139700">
                    <a:srgbClr val="000000"/>
                  </a:glow>
                  <a:outerShdw blurRad="63500" dir="3600000" algn="tl" rotWithShape="0">
                    <a:srgbClr val="000000">
                      <a:alpha val="70000"/>
                    </a:srgbClr>
                  </a:outerShdw>
                </a:effectLst>
              </a:rPr>
              <a:t>จงอย่ากลัวความล้มเหลว</a:t>
            </a:r>
            <a:r>
              <a:rPr lang="en-US" sz="6000" dirty="0">
                <a:ln w="18415" cmpd="sng">
                  <a:solidFill>
                    <a:srgbClr val="FFFFFF"/>
                  </a:solidFill>
                  <a:prstDash val="solid"/>
                </a:ln>
                <a:solidFill>
                  <a:srgbClr val="FFFFFF"/>
                </a:solidFill>
                <a:effectLst>
                  <a:glow rad="139700">
                    <a:srgbClr val="000000"/>
                  </a:glow>
                  <a:outerShdw blurRad="63500" dir="3600000" algn="tl" rotWithShape="0">
                    <a:srgbClr val="000000">
                      <a:alpha val="70000"/>
                    </a:srgbClr>
                  </a:outerShdw>
                </a:effectLst>
              </a:rPr>
              <a:t> !!!</a:t>
            </a:r>
            <a:endParaRPr lang="th-TH" sz="6000" dirty="0">
              <a:ln w="18415" cmpd="sng">
                <a:solidFill>
                  <a:srgbClr val="FFFFFF"/>
                </a:solidFill>
                <a:prstDash val="solid"/>
              </a:ln>
              <a:solidFill>
                <a:srgbClr val="FFFFFF"/>
              </a:solidFill>
              <a:effectLst>
                <a:glow rad="139700">
                  <a:srgbClr val="000000"/>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4093165524"/>
      </p:ext>
    </p:extLst>
  </p:cSld>
  <p:clrMapOvr>
    <a:masterClrMapping/>
  </p:clrMapOvr>
  <p:transition>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1717"/>
          <a:stretch/>
        </p:blipFill>
        <p:spPr>
          <a:xfrm>
            <a:off x="277511" y="168985"/>
            <a:ext cx="5715000" cy="270769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8221" y="3024742"/>
            <a:ext cx="7294932" cy="3697619"/>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b="4746"/>
          <a:stretch/>
        </p:blipFill>
        <p:spPr>
          <a:xfrm>
            <a:off x="1763688" y="3313043"/>
            <a:ext cx="3276496" cy="31210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59506455"/>
      </p:ext>
    </p:extLst>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837" y="620688"/>
            <a:ext cx="8484326" cy="56166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49296013"/>
      </p:ext>
    </p:extLst>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376788"/>
            <a:ext cx="5572164" cy="1107996"/>
          </a:xfrm>
          <a:prstGeom prst="rect">
            <a:avLst/>
          </a:prstGeom>
          <a:noFill/>
        </p:spPr>
        <p:txBody>
          <a:bodyPr>
            <a:spAutoFit/>
          </a:bodyPr>
          <a:lstStyle/>
          <a:p>
            <a:pPr algn="ctr">
              <a:defRPr/>
            </a:pPr>
            <a:r>
              <a:rPr lang="th-TH" sz="6600" dirty="0">
                <a:ln w="18415" cmpd="sng">
                  <a:solidFill>
                    <a:srgbClr val="FFFFFF"/>
                  </a:solidFill>
                  <a:prstDash val="solid"/>
                </a:ln>
                <a:solidFill>
                  <a:srgbClr val="FFC000"/>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พรจากพระพุทธทาส</a:t>
            </a:r>
          </a:p>
        </p:txBody>
      </p:sp>
      <p:pic>
        <p:nvPicPr>
          <p:cNvPr id="33801" name="Picture 9" descr="http://krutip.files.wordpress.com/2011/04/7514edea2fe59ea4c17dbd4e1b735c8a_12033255931.gif"/>
          <p:cNvPicPr>
            <a:picLocks noChangeAspect="1" noChangeArrowheads="1"/>
          </p:cNvPicPr>
          <p:nvPr/>
        </p:nvPicPr>
        <p:blipFill>
          <a:blip r:embed="rId3" cstate="print">
            <a:lum bright="-20000" contrast="29000"/>
          </a:blip>
          <a:srcRect/>
          <a:stretch>
            <a:fillRect/>
          </a:stretch>
        </p:blipFill>
        <p:spPr bwMode="auto">
          <a:xfrm>
            <a:off x="4427984" y="4483133"/>
            <a:ext cx="4278760" cy="2258235"/>
          </a:xfrm>
          <a:prstGeom prst="rect">
            <a:avLst/>
          </a:prstGeom>
          <a:ln>
            <a:noFill/>
          </a:ln>
          <a:effectLst>
            <a:softEdge rad="112500"/>
          </a:effectLst>
        </p:spPr>
      </p:pic>
      <p:pic>
        <p:nvPicPr>
          <p:cNvPr id="8199" name="Picture 7" descr="http://bretcontreras.com/wp-content/uploads/hapiness.jpg">
            <a:hlinkClick r:id="rId4" action="ppaction://hlinkfile"/>
          </p:cNvPr>
          <p:cNvPicPr>
            <a:picLocks noChangeAspect="1" noChangeArrowheads="1"/>
          </p:cNvPicPr>
          <p:nvPr/>
        </p:nvPicPr>
        <p:blipFill>
          <a:blip r:embed="rId5" cstate="print"/>
          <a:srcRect/>
          <a:stretch>
            <a:fillRect/>
          </a:stretch>
        </p:blipFill>
        <p:spPr bwMode="auto">
          <a:xfrm>
            <a:off x="683568" y="4089801"/>
            <a:ext cx="3500462" cy="2625347"/>
          </a:xfrm>
          <a:prstGeom prst="rect">
            <a:avLst/>
          </a:prstGeom>
          <a:ln>
            <a:noFill/>
          </a:ln>
          <a:effectLst>
            <a:softEdge rad="112500"/>
          </a:effectLst>
        </p:spPr>
      </p:pic>
      <p:sp>
        <p:nvSpPr>
          <p:cNvPr id="3" name="TextBox 2"/>
          <p:cNvSpPr txBox="1"/>
          <p:nvPr/>
        </p:nvSpPr>
        <p:spPr>
          <a:xfrm>
            <a:off x="683568" y="1419741"/>
            <a:ext cx="4896544" cy="2585323"/>
          </a:xfrm>
          <a:prstGeom prst="rect">
            <a:avLst/>
          </a:prstGeom>
          <a:noFill/>
        </p:spPr>
        <p:txBody>
          <a:bodyPr wrap="square">
            <a:spAutoFit/>
          </a:bodyPr>
          <a:lstStyle/>
          <a:p>
            <a:pPr>
              <a:defRPr/>
            </a:pPr>
            <a:r>
              <a:rPr lang="th-TH" sz="5400" dirty="0">
                <a:ln w="18415" cmpd="sng">
                  <a:solidFill>
                    <a:srgbClr val="FFFFFF"/>
                  </a:solidFill>
                  <a:prstDash val="solid"/>
                </a:ln>
                <a:solidFill>
                  <a:srgbClr val="FFFFFF"/>
                </a:solidFill>
                <a:effectLst>
                  <a:glow rad="101600">
                    <a:srgbClr val="000000">
                      <a:alpha val="60000"/>
                    </a:srgbClr>
                  </a:glow>
                  <a:outerShdw blurRad="63500" dir="3600000" algn="tl" rotWithShape="0">
                    <a:srgbClr val="000000">
                      <a:alpha val="70000"/>
                    </a:srgbClr>
                  </a:outerShdw>
                </a:effectLst>
                <a:latin typeface="CordiaUPC" pitchFamily="34" charset="-34"/>
                <a:cs typeface="CordiaUPC" pitchFamily="34" charset="-34"/>
              </a:rPr>
              <a:t>....จงทำงานเพื่องาน </a:t>
            </a:r>
          </a:p>
          <a:p>
            <a:pPr>
              <a:defRPr/>
            </a:pPr>
            <a:r>
              <a:rPr lang="th-TH" sz="5400" dirty="0">
                <a:ln w="18415" cmpd="sng">
                  <a:solidFill>
                    <a:srgbClr val="FFFFFF"/>
                  </a:solidFill>
                  <a:prstDash val="solid"/>
                </a:ln>
                <a:solidFill>
                  <a:srgbClr val="FFFFFF"/>
                </a:solidFill>
                <a:effectLst>
                  <a:glow rad="101600">
                    <a:srgbClr val="000000">
                      <a:alpha val="60000"/>
                    </a:srgbClr>
                  </a:glow>
                  <a:outerShdw blurRad="63500" dir="3600000" algn="tl" rotWithShape="0">
                    <a:srgbClr val="000000">
                      <a:alpha val="70000"/>
                    </a:srgbClr>
                  </a:outerShdw>
                </a:effectLst>
                <a:latin typeface="CordiaUPC" pitchFamily="34" charset="-34"/>
                <a:cs typeface="CordiaUPC" pitchFamily="34" charset="-34"/>
              </a:rPr>
              <a:t>ขอให้มี</a:t>
            </a:r>
            <a:r>
              <a:rPr lang="th-TH" sz="5400" dirty="0" smtClean="0">
                <a:ln w="18415" cmpd="sng">
                  <a:solidFill>
                    <a:srgbClr val="FFFFFF"/>
                  </a:solidFill>
                  <a:prstDash val="solid"/>
                </a:ln>
                <a:solidFill>
                  <a:srgbClr val="FFFFFF"/>
                </a:solidFill>
                <a:effectLst>
                  <a:glow rad="101600">
                    <a:srgbClr val="000000">
                      <a:alpha val="60000"/>
                    </a:srgbClr>
                  </a:glow>
                  <a:outerShdw blurRad="63500" dir="3600000" algn="tl" rotWithShape="0">
                    <a:srgbClr val="000000">
                      <a:alpha val="70000"/>
                    </a:srgbClr>
                  </a:outerShdw>
                </a:effectLst>
                <a:latin typeface="CordiaUPC" pitchFamily="34" charset="-34"/>
                <a:cs typeface="CordiaUPC" pitchFamily="34" charset="-34"/>
              </a:rPr>
              <a:t>ความสุขสนุก</a:t>
            </a:r>
            <a:r>
              <a:rPr lang="th-TH" sz="5400" dirty="0">
                <a:ln w="18415" cmpd="sng">
                  <a:solidFill>
                    <a:srgbClr val="FFFFFF"/>
                  </a:solidFill>
                  <a:prstDash val="solid"/>
                </a:ln>
                <a:solidFill>
                  <a:srgbClr val="FFFFFF"/>
                </a:solidFill>
                <a:effectLst>
                  <a:glow rad="101600">
                    <a:srgbClr val="000000">
                      <a:alpha val="60000"/>
                    </a:srgbClr>
                  </a:glow>
                  <a:outerShdw blurRad="63500" dir="3600000" algn="tl" rotWithShape="0">
                    <a:srgbClr val="000000">
                      <a:alpha val="70000"/>
                    </a:srgbClr>
                  </a:outerShdw>
                </a:effectLst>
                <a:latin typeface="CordiaUPC" pitchFamily="34" charset="-34"/>
                <a:cs typeface="CordiaUPC" pitchFamily="34" charset="-34"/>
              </a:rPr>
              <a:t>กับ  การทำงานเถิด....</a:t>
            </a:r>
          </a:p>
        </p:txBody>
      </p:sp>
      <p:pic>
        <p:nvPicPr>
          <p:cNvPr id="1026" name="Picture 2" descr="http://www.yenta4.com/images/myalbum/9/1241699/292081/478ba2a02237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52120" y="345385"/>
            <a:ext cx="3096344" cy="40152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280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Effect transition="in" filter="fade">
                                      <p:cBhvr>
                                        <p:cTn id="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upload.wikimedia.org/wikipedia/commons/3/36/Hopetoun_falls.jpg"/>
          <p:cNvPicPr>
            <a:picLocks noChangeAspect="1" noChangeArrowheads="1"/>
          </p:cNvPicPr>
          <p:nvPr/>
        </p:nvPicPr>
        <p:blipFill>
          <a:blip r:embed="rId2" cstate="print"/>
          <a:srcRect/>
          <a:stretch>
            <a:fillRect/>
          </a:stretch>
        </p:blipFill>
        <p:spPr bwMode="auto">
          <a:xfrm>
            <a:off x="249667" y="622443"/>
            <a:ext cx="8608613" cy="5735515"/>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785786" y="1132189"/>
            <a:ext cx="7429552" cy="4725703"/>
          </a:xfrm>
          <a:prstGeom prst="rect">
            <a:avLst/>
          </a:prstGeom>
          <a:noFill/>
        </p:spPr>
        <p:txBody>
          <a:bodyPr tIns="108000" bIns="0">
            <a:spAutoFit/>
          </a:bodyPr>
          <a:lstStyle/>
          <a:p>
            <a:pPr marL="1143000" indent="-1143000" algn="ctr">
              <a:defRPr/>
            </a:pPr>
            <a:r>
              <a:rPr lang="th-TH" sz="60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สร้างทัศนคติที่ดีต่อชีวิตการทำงาน</a:t>
            </a:r>
          </a:p>
          <a:p>
            <a:pPr marL="1143000" indent="-1143000" algn="ctr">
              <a:defRPr/>
            </a:pPr>
            <a:r>
              <a:rPr lang="en-US"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 </a:t>
            </a:r>
            <a:r>
              <a:rPr lang="th-TH"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มองเห็น </a:t>
            </a:r>
            <a:r>
              <a:rPr lang="th-TH" sz="4800" b="1" dirty="0" smtClean="0">
                <a:ln w="18415" cmpd="sng">
                  <a:solidFill>
                    <a:srgbClr val="FFFFFF"/>
                  </a:solidFill>
                  <a:prstDash val="solid"/>
                </a:ln>
                <a:solidFill>
                  <a:srgbClr val="92D050"/>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ประโยชน์ </a:t>
            </a:r>
            <a:r>
              <a:rPr lang="th-TH"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ของงาน</a:t>
            </a:r>
          </a:p>
          <a:p>
            <a:pPr marL="1143000" indent="-1143000" algn="ctr">
              <a:defRPr/>
            </a:pPr>
            <a:r>
              <a:rPr lang="en-US"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 </a:t>
            </a:r>
            <a:r>
              <a:rPr lang="th-TH"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มองเห็น </a:t>
            </a:r>
            <a:r>
              <a:rPr lang="th-TH" sz="4800" b="1"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โอกาส </a:t>
            </a:r>
            <a:r>
              <a:rPr lang="th-TH"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จากงาน</a:t>
            </a:r>
          </a:p>
          <a:p>
            <a:pPr marL="1143000" indent="-1143000" algn="ctr">
              <a:defRPr/>
            </a:pPr>
            <a:r>
              <a:rPr lang="en-US"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 </a:t>
            </a:r>
            <a:r>
              <a:rPr lang="th-TH"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มองเห็น </a:t>
            </a:r>
            <a:r>
              <a:rPr lang="th-TH" sz="4800" b="1" dirty="0" smtClean="0">
                <a:ln w="18415" cmpd="sng">
                  <a:solidFill>
                    <a:srgbClr val="FFFFFF"/>
                  </a:solidFill>
                  <a:prstDash val="solid"/>
                </a:ln>
                <a:solidFill>
                  <a:srgbClr val="FF0080"/>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ความหวัง </a:t>
            </a:r>
            <a:r>
              <a:rPr lang="th-TH"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จากงาน</a:t>
            </a:r>
          </a:p>
          <a:p>
            <a:pPr marL="1143000" indent="-1143000" algn="ctr">
              <a:defRPr/>
            </a:pPr>
            <a:r>
              <a:rPr lang="en-US"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 </a:t>
            </a:r>
            <a:r>
              <a:rPr lang="th-TH"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มองเห็น </a:t>
            </a:r>
            <a:r>
              <a:rPr lang="th-TH" sz="4800" b="1" dirty="0" smtClean="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ความหมาย </a:t>
            </a:r>
            <a:r>
              <a:rPr lang="th-TH"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จากงาน</a:t>
            </a:r>
          </a:p>
          <a:p>
            <a:pPr marL="1143000" indent="-1143000" algn="ctr">
              <a:defRPr/>
            </a:pPr>
            <a:r>
              <a:rPr lang="en-US"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 </a:t>
            </a:r>
            <a:r>
              <a:rPr lang="th-TH"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มองเห็น </a:t>
            </a:r>
            <a:r>
              <a:rPr lang="th-TH" sz="4800" b="1" dirty="0" smtClean="0">
                <a:ln w="18415" cmpd="sng">
                  <a:solidFill>
                    <a:srgbClr val="FFFFFF"/>
                  </a:solidFill>
                  <a:prstDash val="solid"/>
                </a:ln>
                <a:solidFill>
                  <a:srgbClr val="8000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คุณค่า </a:t>
            </a:r>
            <a:r>
              <a:rPr lang="th-TH" sz="4800" dirty="0" smtClean="0">
                <a:ln w="18415" cmpd="sng">
                  <a:solidFill>
                    <a:srgbClr val="FFFFFF"/>
                  </a:solidFill>
                  <a:prstDash val="solid"/>
                </a:ln>
                <a:solidFill>
                  <a:srgbClr val="FF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ของงาน</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88640"/>
            <a:ext cx="8587292" cy="4830352"/>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651" b="45800"/>
          <a:stretch/>
        </p:blipFill>
        <p:spPr>
          <a:xfrm>
            <a:off x="2584116" y="5090152"/>
            <a:ext cx="3932100" cy="15792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717759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freelargeimages.com/wp-content/uploads/2014/12/Thinking_Brain_Question_Mark_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19312" y="1480280"/>
            <a:ext cx="2673168" cy="41809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51520" y="404664"/>
            <a:ext cx="8640960" cy="6001643"/>
          </a:xfrm>
          <a:prstGeom prst="rect">
            <a:avLst/>
          </a:prstGeom>
          <a:noFill/>
        </p:spPr>
        <p:txBody>
          <a:bodyPr wrap="square">
            <a:spAutoFit/>
          </a:bodyPr>
          <a:lstStyle/>
          <a:p>
            <a:pPr>
              <a:defRPr/>
            </a:pPr>
            <a:r>
              <a:rPr lang="th-TH" sz="6000" dirty="0" smtClean="0">
                <a:ln w="18415" cmpd="sng">
                  <a:solidFill>
                    <a:srgbClr val="FFFFFF"/>
                  </a:solidFill>
                  <a:prstDash val="solid"/>
                </a:ln>
                <a:solidFill>
                  <a:schemeClr val="accent3">
                    <a:lumMod val="50000"/>
                  </a:schemeClr>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 </a:t>
            </a:r>
            <a:r>
              <a:rPr lang="en-US" sz="6000" b="1" dirty="0" smtClean="0">
                <a:ln w="18415" cmpd="sng">
                  <a:solidFill>
                    <a:srgbClr val="FFFFFF"/>
                  </a:solidFill>
                  <a:prstDash val="solid"/>
                </a:ln>
                <a:solidFill>
                  <a:schemeClr val="bg1"/>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 </a:t>
            </a:r>
            <a:r>
              <a:rPr lang="th-TH" sz="6000" b="1" dirty="0" smtClean="0">
                <a:ln w="18415" cmpd="sng">
                  <a:solidFill>
                    <a:srgbClr val="FFFFFF"/>
                  </a:solidFill>
                  <a:prstDash val="solid"/>
                </a:ln>
                <a:solidFill>
                  <a:schemeClr val="bg1"/>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การเจริญสติในชีวิตประจำวัน</a:t>
            </a:r>
            <a:r>
              <a:rPr lang="en-US" sz="6000" b="1" dirty="0" smtClean="0">
                <a:ln w="18415" cmpd="sng">
                  <a:solidFill>
                    <a:srgbClr val="FFFFFF"/>
                  </a:solidFill>
                  <a:prstDash val="solid"/>
                </a:ln>
                <a:solidFill>
                  <a:schemeClr val="bg1"/>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 #</a:t>
            </a:r>
            <a:endParaRPr lang="th-TH" sz="6000" b="1" dirty="0" smtClean="0">
              <a:ln w="18415" cmpd="sng">
                <a:solidFill>
                  <a:srgbClr val="FFFFFF"/>
                </a:solidFill>
                <a:prstDash val="solid"/>
              </a:ln>
              <a:solidFill>
                <a:schemeClr val="bg1"/>
              </a:solidFill>
              <a:effectLst>
                <a:glow rad="101600">
                  <a:srgbClr val="000000"/>
                </a:glow>
                <a:outerShdw blurRad="38100" dist="38100" dir="2700000" algn="tl">
                  <a:srgbClr val="000000">
                    <a:alpha val="43137"/>
                  </a:srgbClr>
                </a:outerShdw>
              </a:effectLst>
              <a:latin typeface="CordiaUPC" pitchFamily="34" charset="-34"/>
              <a:cs typeface="CordiaUPC" pitchFamily="34" charset="-34"/>
            </a:endParaRPr>
          </a:p>
          <a:p>
            <a:pPr>
              <a:defRPr/>
            </a:pPr>
            <a:r>
              <a:rPr lang="th-TH" sz="54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ทุกข์ที่สุด คือ 		</a:t>
            </a:r>
            <a:r>
              <a:rPr lang="th-TH" sz="5400" b="1" dirty="0" smtClean="0">
                <a:ln w="18415" cmpd="sng">
                  <a:solidFill>
                    <a:srgbClr val="FFFFFF"/>
                  </a:solidFill>
                  <a:prstDash val="solid"/>
                </a:ln>
                <a:solidFill>
                  <a:srgbClr val="FFC000"/>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“คิดมาก”</a:t>
            </a:r>
          </a:p>
          <a:p>
            <a:pPr>
              <a:defRPr/>
            </a:pPr>
            <a:r>
              <a:rPr lang="th-TH" sz="54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ลำบากที่สุด คือ 	</a:t>
            </a:r>
            <a:r>
              <a:rPr lang="th-TH" sz="5400" b="1" dirty="0" smtClean="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“คิดแล้วไม่ทำ”</a:t>
            </a:r>
          </a:p>
          <a:p>
            <a:pPr>
              <a:defRPr/>
            </a:pPr>
            <a:r>
              <a:rPr lang="th-TH" sz="54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ชอกช้ำที่สุด คือ 	</a:t>
            </a:r>
            <a:r>
              <a:rPr lang="th-TH" sz="5400" b="1" dirty="0" smtClean="0">
                <a:ln w="18415" cmpd="sng">
                  <a:solidFill>
                    <a:srgbClr val="FFFFFF"/>
                  </a:solidFill>
                  <a:prstDash val="solid"/>
                </a:ln>
                <a:solidFill>
                  <a:srgbClr val="00CC66"/>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“คิดไปเอง”</a:t>
            </a:r>
          </a:p>
          <a:p>
            <a:pPr>
              <a:defRPr/>
            </a:pPr>
            <a:r>
              <a:rPr lang="th-TH" sz="54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วังเวงที่สุด คือ 		</a:t>
            </a:r>
            <a:r>
              <a:rPr lang="th-TH" sz="5400" b="1" dirty="0" smtClean="0">
                <a:ln w="18415" cmpd="sng">
                  <a:solidFill>
                    <a:srgbClr val="FFFFFF"/>
                  </a:solidFill>
                  <a:prstDash val="solid"/>
                </a:ln>
                <a:solidFill>
                  <a:srgbClr val="FF0000"/>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“คิดถึงสิ่งที่ไม่หวนกลับ”</a:t>
            </a:r>
          </a:p>
          <a:p>
            <a:pPr>
              <a:defRPr/>
            </a:pPr>
            <a:r>
              <a:rPr lang="th-TH" sz="54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เสียเว</a:t>
            </a:r>
            <a:r>
              <a:rPr lang="th-TH" sz="5400" dirty="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ล</a:t>
            </a:r>
            <a:r>
              <a:rPr lang="th-TH" sz="54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าที่สุด คือ 	</a:t>
            </a:r>
            <a:r>
              <a:rPr lang="th-TH" sz="5400" b="1" dirty="0" smtClean="0">
                <a:ln w="18415" cmpd="sng">
                  <a:solidFill>
                    <a:srgbClr val="FFFFFF"/>
                  </a:solidFill>
                  <a:prstDash val="solid"/>
                </a:ln>
                <a:solidFill>
                  <a:schemeClr val="tx1">
                    <a:lumMod val="75000"/>
                  </a:schemeClr>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“คิดเรื่อยเปื่อย”</a:t>
            </a:r>
          </a:p>
          <a:p>
            <a:pPr>
              <a:defRPr/>
            </a:pPr>
            <a:r>
              <a:rPr lang="th-TH" sz="54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เหนื่อยที่สุด คือ 	</a:t>
            </a:r>
            <a:r>
              <a:rPr lang="th-TH" sz="5400" b="1" dirty="0" smtClean="0">
                <a:ln w="18415" cmpd="sng">
                  <a:solidFill>
                    <a:srgbClr val="FFFFFF"/>
                  </a:solidFill>
                  <a:prstDash val="solid"/>
                </a:ln>
                <a:solidFill>
                  <a:srgbClr val="FF00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“คิดไม่จบ”</a:t>
            </a:r>
            <a:endParaRPr lang="th-TH" sz="5400" b="1" dirty="0">
              <a:ln w="18415" cmpd="sng">
                <a:solidFill>
                  <a:srgbClr val="FFFFFF"/>
                </a:solidFill>
                <a:prstDash val="solid"/>
              </a:ln>
              <a:solidFill>
                <a:srgbClr val="FF00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endParaRPr>
          </a:p>
        </p:txBody>
      </p:sp>
    </p:spTree>
    <p:extLst>
      <p:ext uri="{BB962C8B-B14F-4D97-AF65-F5344CB8AC3E}">
        <p14:creationId xmlns:p14="http://schemas.microsoft.com/office/powerpoint/2010/main" val="780746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newartcolorz.com/images/2014/5/peaceful-backgrounds-19540-20034-hd-wallpap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92696"/>
            <a:ext cx="8753913" cy="54726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33479" y="1278863"/>
            <a:ext cx="7704856" cy="2215991"/>
          </a:xfrm>
          <a:prstGeom prst="rect">
            <a:avLst/>
          </a:prstGeom>
          <a:noFill/>
        </p:spPr>
        <p:txBody>
          <a:bodyPr wrap="square">
            <a:spAutoFit/>
          </a:bodyPr>
          <a:lstStyle/>
          <a:p>
            <a:pPr>
              <a:defRPr/>
            </a:pPr>
            <a:r>
              <a:rPr lang="th-TH" sz="72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สงบที่สุด คือ </a:t>
            </a:r>
            <a:endParaRPr lang="en-US" sz="72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endParaRPr>
          </a:p>
          <a:p>
            <a:pPr algn="ctr">
              <a:defRPr/>
            </a:pPr>
            <a:r>
              <a:rPr lang="th-TH" sz="6600" dirty="0" smtClean="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“การรู้จักหยุดคิด...บ้าง”</a:t>
            </a:r>
            <a:endParaRPr lang="th-TH" sz="6600" dirty="0">
              <a:ln w="18415" cmpd="sng">
                <a:solidFill>
                  <a:srgbClr val="FFFFFF"/>
                </a:solidFill>
                <a:prstDash val="solid"/>
              </a:ln>
              <a:solidFill>
                <a:srgbClr val="FFFF00"/>
              </a:solidFill>
              <a:effectLst>
                <a:glow rad="101600">
                  <a:srgbClr val="000000"/>
                </a:glow>
                <a:outerShdw blurRad="38100" dist="38100" dir="2700000" algn="tl">
                  <a:srgbClr val="000000">
                    <a:alpha val="43137"/>
                  </a:srgbClr>
                </a:outerShdw>
              </a:effectLst>
              <a:latin typeface="CordiaUPC" pitchFamily="34" charset="-34"/>
              <a:cs typeface="CordiaUPC" pitchFamily="34" charset="-34"/>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1393" y="4293096"/>
            <a:ext cx="1829753" cy="1818774"/>
          </a:xfrm>
          <a:prstGeom prst="rect">
            <a:avLst/>
          </a:prstGeom>
          <a:ln>
            <a:noFill/>
          </a:ln>
          <a:effectLst>
            <a:softEdge rad="112500"/>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3728" y="4394048"/>
            <a:ext cx="1728192" cy="1717822"/>
          </a:xfrm>
          <a:prstGeom prst="rect">
            <a:avLst/>
          </a:prstGeom>
          <a:ln>
            <a:noFill/>
          </a:ln>
          <a:effectLst>
            <a:softEdge rad="112500"/>
          </a:effec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4509552"/>
            <a:ext cx="1611990" cy="1602318"/>
          </a:xfrm>
          <a:prstGeom prst="rect">
            <a:avLst/>
          </a:prstGeom>
          <a:ln>
            <a:noFill/>
          </a:ln>
          <a:effectLst>
            <a:softEdge rad="112500"/>
          </a:effectLst>
        </p:spPr>
      </p:pic>
    </p:spTree>
    <p:extLst>
      <p:ext uri="{BB962C8B-B14F-4D97-AF65-F5344CB8AC3E}">
        <p14:creationId xmlns:p14="http://schemas.microsoft.com/office/powerpoint/2010/main" val="7406108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centrefire.files.wordpress.com/2011/01/happy_people.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949" y="836712"/>
            <a:ext cx="8856547" cy="44644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4" name="Picture 2" descr="http://images.liveluvcreate.com/create/h/happiest_people-306154.jpg">
            <a:hlinkClick r:id="rId4"/>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23000" contrast="68000"/>
                    </a14:imgEffect>
                  </a14:imgLayer>
                </a14:imgProps>
              </a:ext>
              <a:ext uri="{28A0092B-C50C-407E-A947-70E740481C1C}">
                <a14:useLocalDpi xmlns:a14="http://schemas.microsoft.com/office/drawing/2010/main" val="0"/>
              </a:ext>
            </a:extLst>
          </a:blip>
          <a:srcRect/>
          <a:stretch>
            <a:fillRect/>
          </a:stretch>
        </p:blipFill>
        <p:spPr bwMode="auto">
          <a:xfrm>
            <a:off x="4915515" y="1484783"/>
            <a:ext cx="3832949" cy="30963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912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988" y="571500"/>
            <a:ext cx="8572500" cy="5715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620688"/>
            <a:ext cx="3960440" cy="39604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3568" y="5097958"/>
            <a:ext cx="1872208" cy="1015663"/>
          </a:xfrm>
          <a:prstGeom prst="rect">
            <a:avLst/>
          </a:prstGeom>
          <a:noFill/>
        </p:spPr>
        <p:txBody>
          <a:bodyPr wrap="square">
            <a:spAutoFit/>
          </a:bodyPr>
          <a:lstStyle/>
          <a:p>
            <a:pPr algn="ctr">
              <a:defRPr/>
            </a:pPr>
            <a:r>
              <a:rPr lang="th-TH" sz="60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เก่งคิด</a:t>
            </a:r>
            <a:endParaRPr lang="th-TH" sz="6000" dirty="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endParaRPr>
          </a:p>
        </p:txBody>
      </p:sp>
      <p:sp>
        <p:nvSpPr>
          <p:cNvPr id="6" name="TextBox 5"/>
          <p:cNvSpPr txBox="1"/>
          <p:nvPr/>
        </p:nvSpPr>
        <p:spPr>
          <a:xfrm>
            <a:off x="2555776" y="5097958"/>
            <a:ext cx="1872208" cy="1015663"/>
          </a:xfrm>
          <a:prstGeom prst="rect">
            <a:avLst/>
          </a:prstGeom>
          <a:noFill/>
        </p:spPr>
        <p:txBody>
          <a:bodyPr wrap="square">
            <a:spAutoFit/>
          </a:bodyPr>
          <a:lstStyle/>
          <a:p>
            <a:pPr algn="ctr">
              <a:defRPr/>
            </a:pPr>
            <a:r>
              <a:rPr lang="th-TH" sz="60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เก่งงาน</a:t>
            </a:r>
            <a:endParaRPr lang="th-TH" sz="6000" dirty="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endParaRPr>
          </a:p>
        </p:txBody>
      </p:sp>
      <p:sp>
        <p:nvSpPr>
          <p:cNvPr id="7" name="TextBox 6"/>
          <p:cNvSpPr txBox="1"/>
          <p:nvPr/>
        </p:nvSpPr>
        <p:spPr>
          <a:xfrm>
            <a:off x="4572000" y="5097958"/>
            <a:ext cx="1872208" cy="1015663"/>
          </a:xfrm>
          <a:prstGeom prst="rect">
            <a:avLst/>
          </a:prstGeom>
          <a:noFill/>
        </p:spPr>
        <p:txBody>
          <a:bodyPr wrap="square">
            <a:spAutoFit/>
          </a:bodyPr>
          <a:lstStyle/>
          <a:p>
            <a:pPr algn="ctr">
              <a:defRPr/>
            </a:pPr>
            <a:r>
              <a:rPr lang="th-TH" sz="60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เก่งคน</a:t>
            </a:r>
            <a:endParaRPr lang="th-TH" sz="6000" dirty="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endParaRPr>
          </a:p>
        </p:txBody>
      </p:sp>
      <p:sp>
        <p:nvSpPr>
          <p:cNvPr id="8" name="TextBox 7"/>
          <p:cNvSpPr txBox="1"/>
          <p:nvPr/>
        </p:nvSpPr>
        <p:spPr>
          <a:xfrm>
            <a:off x="6588224" y="5085184"/>
            <a:ext cx="1872208" cy="1015663"/>
          </a:xfrm>
          <a:prstGeom prst="rect">
            <a:avLst/>
          </a:prstGeom>
          <a:noFill/>
        </p:spPr>
        <p:txBody>
          <a:bodyPr wrap="square">
            <a:spAutoFit/>
          </a:bodyPr>
          <a:lstStyle/>
          <a:p>
            <a:pPr algn="ctr">
              <a:defRPr/>
            </a:pPr>
            <a:r>
              <a:rPr lang="th-TH" sz="6000" dirty="0" smtClean="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rPr>
              <a:t>เก่งชีวิต</a:t>
            </a:r>
            <a:endParaRPr lang="th-TH" sz="6000" dirty="0">
              <a:ln w="18415" cmpd="sng">
                <a:solidFill>
                  <a:srgbClr val="FFFFFF"/>
                </a:solidFill>
                <a:prstDash val="solid"/>
              </a:ln>
              <a:solidFill>
                <a:srgbClr val="66FFFF"/>
              </a:solidFill>
              <a:effectLst>
                <a:glow rad="101600">
                  <a:srgbClr val="000000"/>
                </a:glow>
                <a:outerShdw blurRad="38100" dist="38100" dir="2700000" algn="tl">
                  <a:srgbClr val="000000">
                    <a:alpha val="43137"/>
                  </a:srgbClr>
                </a:outerShdw>
              </a:effectLst>
              <a:latin typeface="CordiaUPC" pitchFamily="34" charset="-34"/>
              <a:cs typeface="CordiaUPC" pitchFamily="34" charset="-34"/>
            </a:endParaRPr>
          </a:p>
        </p:txBody>
      </p:sp>
    </p:spTree>
    <p:extLst>
      <p:ext uri="{BB962C8B-B14F-4D97-AF65-F5344CB8AC3E}">
        <p14:creationId xmlns:p14="http://schemas.microsoft.com/office/powerpoint/2010/main" val="2865966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thebettermanprojects.files.wordpress.com/2011/12/lif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894" y="692696"/>
            <a:ext cx="8804594" cy="56166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052736"/>
            <a:ext cx="3387314" cy="3600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22403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21571"/>
          <a:stretch/>
        </p:blipFill>
        <p:spPr>
          <a:xfrm>
            <a:off x="179512" y="476672"/>
            <a:ext cx="8676456" cy="3769901"/>
          </a:xfrm>
          <a:prstGeom prst="rect">
            <a:avLst/>
          </a:prstGeom>
          <a:ln>
            <a:noFill/>
          </a:ln>
          <a:effectLst>
            <a:outerShdw blurRad="292100" dist="139700" dir="2700000" algn="tl" rotWithShape="0">
              <a:srgbClr val="333333">
                <a:alpha val="65000"/>
              </a:srgbClr>
            </a:outerShdw>
          </a:effectLst>
        </p:spPr>
      </p:pic>
      <p:sp>
        <p:nvSpPr>
          <p:cNvPr id="3" name="Rectangle 2"/>
          <p:cNvSpPr txBox="1">
            <a:spLocks noChangeArrowheads="1"/>
          </p:cNvSpPr>
          <p:nvPr/>
        </p:nvSpPr>
        <p:spPr>
          <a:xfrm>
            <a:off x="1529408" y="4725144"/>
            <a:ext cx="5976664" cy="1656184"/>
          </a:xfrm>
          <a:prstGeom prst="rect">
            <a:avLst/>
          </a:prstGeom>
          <a:solidFill>
            <a:srgbClr val="0070C0"/>
          </a:solidFill>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3200" kern="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a:t>
            </a:r>
            <a:r>
              <a:rPr lang="en-US" altLang="en-US" sz="3200" i="1" kern="0" dirty="0" smtClean="0">
                <a:ln w="18415" cmpd="sng">
                  <a:solidFill>
                    <a:srgbClr val="FFFFFF"/>
                  </a:solidFill>
                  <a:prstDash val="solid"/>
                </a:ln>
                <a:solidFill>
                  <a:srgbClr val="FFC000"/>
                </a:solidFill>
                <a:effectLst>
                  <a:glow rad="63500">
                    <a:srgbClr val="000000"/>
                  </a:glow>
                </a:effectLst>
                <a:latin typeface="Arial Rounded MT Bold" pitchFamily="34" charset="0"/>
                <a:ea typeface="+mj-ea"/>
                <a:cs typeface="+mj-cs"/>
              </a:rPr>
              <a:t>Start</a:t>
            </a:r>
            <a:r>
              <a:rPr lang="en-US" altLang="en-US" sz="3200" kern="0" dirty="0" smtClean="0">
                <a:ln w="18415" cmpd="sng">
                  <a:solidFill>
                    <a:srgbClr val="FFFFFF"/>
                  </a:solidFill>
                  <a:prstDash val="solid"/>
                </a:ln>
                <a:solidFill>
                  <a:srgbClr val="FFC000"/>
                </a:solidFill>
                <a:effectLst>
                  <a:glow rad="63500">
                    <a:srgbClr val="000000"/>
                  </a:glow>
                </a:effectLst>
                <a:latin typeface="Arial Rounded MT Bold" pitchFamily="34" charset="0"/>
                <a:ea typeface="+mj-ea"/>
                <a:cs typeface="+mj-cs"/>
              </a:rPr>
              <a:t> </a:t>
            </a:r>
            <a:r>
              <a:rPr lang="en-US" altLang="en-US" sz="3200" kern="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 where you are,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a:t>
            </a:r>
            <a:r>
              <a:rPr kumimoji="0" lang="en-US" altLang="en-US" sz="3200" b="0" i="1" u="none" strike="noStrike" kern="0" cap="none" spc="0" normalizeH="0" baseline="0" noProof="0" dirty="0" smtClean="0">
                <a:ln w="18415" cmpd="sng">
                  <a:solidFill>
                    <a:srgbClr val="FFFFFF"/>
                  </a:solidFill>
                  <a:prstDash val="solid"/>
                </a:ln>
                <a:solidFill>
                  <a:srgbClr val="FF0000"/>
                </a:solidFill>
                <a:effectLst>
                  <a:glow rad="63500">
                    <a:srgbClr val="000000"/>
                  </a:glow>
                </a:effectLst>
                <a:uLnTx/>
                <a:uFillTx/>
                <a:latin typeface="Arial Rounded MT Bold" pitchFamily="34" charset="0"/>
                <a:ea typeface="+mj-ea"/>
                <a:cs typeface="+mj-cs"/>
              </a:rPr>
              <a:t>Use</a:t>
            </a:r>
            <a:r>
              <a:rPr kumimoji="0" lang="en-US" altLang="en-US" sz="3200" b="0" i="0" u="none" strike="noStrike" kern="0" cap="none" spc="0" normalizeH="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rPr>
              <a:t>  what you have and</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3200" kern="0" baseline="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a:t>
            </a:r>
            <a:r>
              <a:rPr lang="en-US" altLang="en-US" sz="3200" i="1" kern="0" baseline="0" dirty="0" smtClean="0">
                <a:ln w="18415" cmpd="sng">
                  <a:solidFill>
                    <a:srgbClr val="FFFFFF"/>
                  </a:solidFill>
                  <a:prstDash val="solid"/>
                </a:ln>
                <a:solidFill>
                  <a:srgbClr val="33CC33"/>
                </a:solidFill>
                <a:effectLst>
                  <a:glow rad="63500">
                    <a:srgbClr val="000000"/>
                  </a:glow>
                </a:effectLst>
                <a:latin typeface="Arial Rounded MT Bold" pitchFamily="34" charset="0"/>
                <a:ea typeface="+mj-ea"/>
                <a:cs typeface="+mj-cs"/>
              </a:rPr>
              <a:t>Do</a:t>
            </a:r>
            <a:r>
              <a:rPr lang="en-US" altLang="en-US" sz="3200" i="1" kern="0" baseline="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 </a:t>
            </a:r>
            <a:r>
              <a:rPr lang="en-US" altLang="en-US" sz="3200" kern="0" dirty="0" smtClean="0">
                <a:ln w="18415" cmpd="sng">
                  <a:solidFill>
                    <a:srgbClr val="FFFFFF"/>
                  </a:solidFill>
                  <a:prstDash val="solid"/>
                </a:ln>
                <a:solidFill>
                  <a:srgbClr val="FFFFFF"/>
                </a:solidFill>
                <a:effectLst>
                  <a:glow rad="63500">
                    <a:srgbClr val="000000"/>
                  </a:glow>
                </a:effectLst>
                <a:latin typeface="Arial Rounded MT Bold" pitchFamily="34" charset="0"/>
                <a:ea typeface="+mj-ea"/>
                <a:cs typeface="+mj-cs"/>
              </a:rPr>
              <a:t> what you can.</a:t>
            </a:r>
            <a:endParaRPr kumimoji="0" lang="en-US" altLang="en-US" sz="1600" b="0" i="0" u="none" strike="noStrike" kern="0" cap="none" spc="0" normalizeH="0" baseline="0" noProof="0" dirty="0" smtClean="0">
              <a:ln w="18415" cmpd="sng">
                <a:solidFill>
                  <a:srgbClr val="FFFFFF"/>
                </a:solidFill>
                <a:prstDash val="solid"/>
              </a:ln>
              <a:solidFill>
                <a:srgbClr val="FFFFFF"/>
              </a:solidFill>
              <a:effectLst>
                <a:glow rad="63500">
                  <a:srgbClr val="000000"/>
                </a:glow>
              </a:effectLst>
              <a:uLnTx/>
              <a:uFillTx/>
              <a:latin typeface="Arial Rounded MT Bold" pitchFamily="34" charset="0"/>
              <a:ea typeface="+mj-ea"/>
              <a:cs typeface="+mj-cs"/>
            </a:endParaRPr>
          </a:p>
        </p:txBody>
      </p:sp>
    </p:spTree>
    <p:extLst>
      <p:ext uri="{BB962C8B-B14F-4D97-AF65-F5344CB8AC3E}">
        <p14:creationId xmlns:p14="http://schemas.microsoft.com/office/powerpoint/2010/main" val="3131743930"/>
      </p:ext>
    </p:extLst>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highway"/>
          <p:cNvPicPr>
            <a:picLocks noChangeAspect="1" noChangeArrowheads="1"/>
          </p:cNvPicPr>
          <p:nvPr/>
        </p:nvPicPr>
        <p:blipFill>
          <a:blip r:embed="rId2"/>
          <a:srcRect/>
          <a:stretch>
            <a:fillRect/>
          </a:stretch>
        </p:blipFill>
        <p:spPr bwMode="auto">
          <a:xfrm>
            <a:off x="71438" y="500082"/>
            <a:ext cx="8940800" cy="5643562"/>
          </a:xfrm>
          <a:prstGeom prst="rect">
            <a:avLst/>
          </a:prstGeom>
          <a:ln>
            <a:noFill/>
          </a:ln>
          <a:effectLst>
            <a:softEdge rad="112500"/>
          </a:effectLst>
        </p:spPr>
      </p:pic>
      <p:sp>
        <p:nvSpPr>
          <p:cNvPr id="3" name="TextBox 2"/>
          <p:cNvSpPr txBox="1"/>
          <p:nvPr/>
        </p:nvSpPr>
        <p:spPr>
          <a:xfrm>
            <a:off x="500034" y="863726"/>
            <a:ext cx="4643470" cy="1446550"/>
          </a:xfrm>
          <a:prstGeom prst="rect">
            <a:avLst/>
          </a:prstGeom>
          <a:noFill/>
        </p:spPr>
        <p:txBody>
          <a:bodyPr>
            <a:spAutoFit/>
          </a:bodyPr>
          <a:lstStyle/>
          <a:p>
            <a:pPr>
              <a:defRPr/>
            </a:pPr>
            <a:r>
              <a:rPr lang="en-US" sz="4400" dirty="0" smtClean="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Safe &amp; Succeed </a:t>
            </a:r>
            <a:r>
              <a:rPr lang="en-US"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rPr>
              <a:t>Journey…</a:t>
            </a:r>
            <a:endParaRPr lang="th-TH" sz="4400" dirty="0">
              <a:ln w="18415" cmpd="sng">
                <a:solidFill>
                  <a:srgbClr val="FFFFFF"/>
                </a:solidFill>
                <a:prstDash val="solid"/>
              </a:ln>
              <a:solidFill>
                <a:srgbClr val="FFFFFF"/>
              </a:solidFill>
              <a:effectLst>
                <a:glow rad="101600">
                  <a:srgbClr val="000000"/>
                </a:glow>
                <a:outerShdw blurRad="63500" dir="3600000" algn="tl" rotWithShape="0">
                  <a:srgbClr val="000000">
                    <a:alpha val="70000"/>
                  </a:srgbClr>
                </a:outerShdw>
              </a:effectLst>
              <a:latin typeface="Arial Rounded MT Bold" pitchFamily="34" charset="0"/>
            </a:endParaRPr>
          </a:p>
        </p:txBody>
      </p:sp>
    </p:spTree>
    <p:extLst>
      <p:ext uri="{BB962C8B-B14F-4D97-AF65-F5344CB8AC3E}">
        <p14:creationId xmlns:p14="http://schemas.microsoft.com/office/powerpoint/2010/main" val="104362237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bs.twimg.com/media/B5G72LQCAAACPWz.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473564"/>
            <a:ext cx="6120680" cy="61206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449553"/>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66CCFF"/>
      </a:dk1>
      <a:lt1>
        <a:srgbClr val="FFFFFF"/>
      </a:lt1>
      <a:dk2>
        <a:srgbClr val="FFFFFF"/>
      </a:dk2>
      <a:lt2>
        <a:srgbClr val="004080"/>
      </a:lt2>
      <a:accent1>
        <a:srgbClr val="FFFFFF"/>
      </a:accent1>
      <a:accent2>
        <a:srgbClr val="66CCFF"/>
      </a:accent2>
      <a:accent3>
        <a:srgbClr val="FFFFFF"/>
      </a:accent3>
      <a:accent4>
        <a:srgbClr val="56AEDA"/>
      </a:accent4>
      <a:accent5>
        <a:srgbClr val="FFFFFF"/>
      </a:accent5>
      <a:accent6>
        <a:srgbClr val="5CB9E7"/>
      </a:accent6>
      <a:hlink>
        <a:srgbClr val="CC66FF"/>
      </a:hlink>
      <a:folHlink>
        <a:srgbClr val="6666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3366FF"/>
        </a:hlink>
        <a:folHlink>
          <a:srgbClr val="6699FF"/>
        </a:folHlink>
      </a:clrScheme>
      <a:clrMap bg1="lt1" tx1="dk1" bg2="lt2" tx2="dk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CCECFF"/>
        </a:accent1>
        <a:accent2>
          <a:srgbClr val="333399"/>
        </a:accent2>
        <a:accent3>
          <a:srgbClr val="FFFFFF"/>
        </a:accent3>
        <a:accent4>
          <a:srgbClr val="000056"/>
        </a:accent4>
        <a:accent5>
          <a:srgbClr val="E2F4F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7077668</TotalTime>
  <Words>1019</Words>
  <Application>Microsoft Office PowerPoint</Application>
  <PresentationFormat>On-screen Show (4:3)</PresentationFormat>
  <Paragraphs>284</Paragraphs>
  <Slides>94</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94</vt:i4>
      </vt:variant>
    </vt:vector>
  </HeadingPairs>
  <TitlesOfParts>
    <vt:vector size="101" baseType="lpstr">
      <vt:lpstr>Angsana New</vt:lpstr>
      <vt:lpstr>Arial</vt:lpstr>
      <vt:lpstr>Arial Rounded MT Bold</vt:lpstr>
      <vt:lpstr>Cordia New</vt:lpstr>
      <vt:lpstr>CordiaUPC</vt:lpstr>
      <vt:lpstr>JasmineUPC</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“Attitude”  Latin Word :  “Aptus”  Aptus meaning : # suitable # appropriate # fitting </vt:lpstr>
      <vt:lpstr>PowerPoint Presentation</vt:lpstr>
      <vt:lpstr>PowerPoint Presentation</vt:lpstr>
      <vt:lpstr>PowerPoint Presentation</vt:lpstr>
      <vt:lpstr>องค์ประกอบของทัศนคติ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These are few statistics that might convince you to change your attitudes on life if you tend to be a negative person :</vt:lpstr>
      <vt:lpstr>PowerPoint Presentation</vt:lpstr>
      <vt:lpstr>People with negative attitudes :  # 800 %  -  clinical depression # 4 times -  stroke, heart attack, cancer    # More career turnover # 50 % higher divorce rate # 10 times - poor relationships with                 their children  Health : Career Path : Relationships</vt:lpstr>
      <vt:lpstr>PowerPoint Presentation</vt:lpstr>
      <vt:lpstr>Success Through A Positive Mental Attitude (PMA)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Positive Attitude at Work :  10 Tips for Success</vt:lpstr>
      <vt:lpstr>PowerPoint Presentation</vt:lpstr>
      <vt:lpstr>PowerPoint Presentation</vt:lpstr>
      <vt:lpstr>PowerPoint Presentation</vt:lpstr>
      <vt:lpstr>PowerPoint Presentation</vt:lpstr>
      <vt:lpstr>PowerPoint Presentation</vt:lpstr>
      <vt:lpstr>Positive Attitude at Work :  10 Tips for Success</vt:lpstr>
      <vt:lpstr>Positive Attitude at Work :  10 Tips for Success</vt:lpstr>
      <vt:lpstr>Positive Attitude at Work :  10 Tips for Success</vt:lpstr>
      <vt:lpstr>Positive Attitude at Work :  10 Tips for Success</vt:lpstr>
      <vt:lpstr>Positive Attitude at Work :  10 Tips for Success</vt:lpstr>
      <vt:lpstr>Positive Attitude at Work :  10 Tips for Success</vt:lpstr>
      <vt:lpstr>Positive Attitude at Work :  10 Tips for Success</vt:lpstr>
      <vt:lpstr>Positive Attitude at Work :  10 Tips for Success</vt:lpstr>
      <vt:lpstr>Positive Attitude at Work :  10 Tips for Success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Subtle Waves Template</dc:title>
  <dc:creator>Presentation Magazine</dc:creator>
  <cp:lastModifiedBy>meeting</cp:lastModifiedBy>
  <cp:revision>508</cp:revision>
  <dcterms:modified xsi:type="dcterms:W3CDTF">2016-03-31T05:38:36Z</dcterms:modified>
</cp:coreProperties>
</file>