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5175" cy="6858000"/>
  <p:notesSz cx="6858000" cy="9144000"/>
  <p:embeddedFontLst>
    <p:embeddedFont>
      <p:font typeface="Aileron Bold" panose="020B0604020202020204" charset="0"/>
      <p:regular r:id="rId14"/>
    </p:embeddedFont>
    <p:embeddedFont>
      <p:font typeface="Chonburi" panose="00000500000000000000" pitchFamily="2" charset="-34"/>
      <p:regular r:id="rId15"/>
    </p:embeddedFont>
    <p:embeddedFont>
      <p:font typeface="Poppins" panose="00000500000000000000" pitchFamily="2" charset="0"/>
      <p:regular r:id="rId16"/>
      <p:bold r:id="rId17"/>
      <p:italic r:id="rId18"/>
      <p:boldItalic r:id="rId19"/>
    </p:embeddedFont>
    <p:embeddedFont>
      <p:font typeface="Poppins Bold" panose="00000800000000000000" pitchFamily="2" charset="0"/>
      <p:regular r:id="rId20"/>
      <p:bold r:id="rId21"/>
    </p:embeddedFont>
    <p:embeddedFont>
      <p:font typeface="Poppins Medium" panose="00000600000000000000" pitchFamily="2" charset="0"/>
      <p:regular r:id="rId22"/>
      <p:italic r:id="rId23"/>
    </p:embeddedFont>
    <p:embeddedFont>
      <p:font typeface="Poppins Semi-Bold" panose="020B0604020202020204" charset="0"/>
      <p:regular r:id="rId24"/>
    </p:embeddedFont>
  </p:embeddedFontLst>
  <p:defaultText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2" d="100"/>
          <a:sy n="102" d="100"/>
        </p:scale>
        <p:origin x="72" y="132"/>
      </p:cViewPr>
      <p:guideLst>
        <p:guide orient="horz" pos="1440"/>
        <p:guide pos="192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319" y="1420283"/>
            <a:ext cx="5182949" cy="980017"/>
          </a:xfrm>
        </p:spPr>
        <p:txBody>
          <a:bodyPr/>
          <a:lstStyle/>
          <a:p>
            <a:r>
              <a:rPr lang="en-US"/>
              <a:t>Click to edit Master title style</a:t>
            </a:r>
          </a:p>
        </p:txBody>
      </p:sp>
      <p:sp>
        <p:nvSpPr>
          <p:cNvPr id="3" name="Subtitle 2"/>
          <p:cNvSpPr>
            <a:spLocks noGrp="1"/>
          </p:cNvSpPr>
          <p:nvPr>
            <p:ph type="subTitle" idx="1"/>
          </p:nvPr>
        </p:nvSpPr>
        <p:spPr>
          <a:xfrm>
            <a:off x="914638" y="2590800"/>
            <a:ext cx="4268311"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20751" y="183092"/>
            <a:ext cx="1371957"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79" y="183092"/>
            <a:ext cx="401424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668" y="2937934"/>
            <a:ext cx="5182949"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668" y="1937809"/>
            <a:ext cx="5182949"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79" y="1066800"/>
            <a:ext cx="2693101"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9607" y="1066800"/>
            <a:ext cx="2693101"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79" y="1023409"/>
            <a:ext cx="2694160"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79" y="1449917"/>
            <a:ext cx="2694160"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7490" y="1023409"/>
            <a:ext cx="2695218"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7490" y="1449917"/>
            <a:ext cx="2695218"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80" y="182033"/>
            <a:ext cx="2006064"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987" y="182034"/>
            <a:ext cx="3408721"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80" y="956734"/>
            <a:ext cx="2006064"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170" y="3200400"/>
            <a:ext cx="3658553"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5170" y="408517"/>
            <a:ext cx="3658553"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5170" y="3578225"/>
            <a:ext cx="3658553"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79" y="183092"/>
            <a:ext cx="5487829"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79" y="1066800"/>
            <a:ext cx="5487829"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80" y="4237567"/>
            <a:ext cx="142277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2083342" y="4237567"/>
            <a:ext cx="1930903"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9938" y="4237567"/>
            <a:ext cx="142277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6.png"/><Relationship Id="rId4" Type="http://schemas.openxmlformats.org/officeDocument/2006/relationships/image" Target="../media/image50.jpeg"/><Relationship Id="rId9"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4.jpe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6.png"/><Relationship Id="rId5" Type="http://schemas.openxmlformats.org/officeDocument/2006/relationships/image" Target="../media/image20.jpe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6.jpeg"/><Relationship Id="rId10" Type="http://schemas.openxmlformats.org/officeDocument/2006/relationships/image" Target="../media/image6.png"/><Relationship Id="rId4" Type="http://schemas.openxmlformats.org/officeDocument/2006/relationships/image" Target="../media/image19.sv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5.jpe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a:off x="687387" y="3938952"/>
            <a:ext cx="5461094" cy="529182"/>
            <a:chOff x="0" y="0"/>
            <a:chExt cx="2011358" cy="194901"/>
          </a:xfrm>
        </p:grpSpPr>
        <p:sp>
          <p:nvSpPr>
            <p:cNvPr id="4" name="Freeform 4"/>
            <p:cNvSpPr/>
            <p:nvPr/>
          </p:nvSpPr>
          <p:spPr>
            <a:xfrm>
              <a:off x="0" y="0"/>
              <a:ext cx="2011358" cy="194901"/>
            </a:xfrm>
            <a:custGeom>
              <a:avLst/>
              <a:gdLst/>
              <a:ahLst/>
              <a:cxnLst/>
              <a:rect l="l" t="t" r="r" b="b"/>
              <a:pathLst>
                <a:path w="2011358" h="194901">
                  <a:moveTo>
                    <a:pt x="94510" y="0"/>
                  </a:moveTo>
                  <a:lnTo>
                    <a:pt x="1916848" y="0"/>
                  </a:lnTo>
                  <a:cubicBezTo>
                    <a:pt x="1969044" y="0"/>
                    <a:pt x="2011358" y="42314"/>
                    <a:pt x="2011358" y="94510"/>
                  </a:cubicBezTo>
                  <a:lnTo>
                    <a:pt x="2011358" y="100391"/>
                  </a:lnTo>
                  <a:cubicBezTo>
                    <a:pt x="2011358" y="152588"/>
                    <a:pt x="1969044" y="194901"/>
                    <a:pt x="1916848" y="194901"/>
                  </a:cubicBezTo>
                  <a:lnTo>
                    <a:pt x="94510" y="194901"/>
                  </a:lnTo>
                  <a:cubicBezTo>
                    <a:pt x="42314" y="194901"/>
                    <a:pt x="0" y="152588"/>
                    <a:pt x="0" y="100391"/>
                  </a:cubicBezTo>
                  <a:lnTo>
                    <a:pt x="0" y="94510"/>
                  </a:lnTo>
                  <a:cubicBezTo>
                    <a:pt x="0" y="42314"/>
                    <a:pt x="42314" y="0"/>
                    <a:pt x="94510" y="0"/>
                  </a:cubicBezTo>
                  <a:close/>
                </a:path>
              </a:pathLst>
            </a:custGeom>
            <a:solidFill>
              <a:srgbClr val="C99936">
                <a:alpha val="77647"/>
              </a:srgbClr>
            </a:solidFill>
          </p:spPr>
          <p:txBody>
            <a:bodyPr/>
            <a:lstStyle/>
            <a:p>
              <a:endParaRPr lang="en-US" sz="800"/>
            </a:p>
          </p:txBody>
        </p:sp>
        <p:sp>
          <p:nvSpPr>
            <p:cNvPr id="5" name="TextBox 5"/>
            <p:cNvSpPr txBox="1"/>
            <p:nvPr/>
          </p:nvSpPr>
          <p:spPr>
            <a:xfrm>
              <a:off x="0" y="-38100"/>
              <a:ext cx="2011358" cy="233001"/>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6" name="Group 6"/>
          <p:cNvGrpSpPr/>
          <p:nvPr/>
        </p:nvGrpSpPr>
        <p:grpSpPr>
          <a:xfrm rot="3890140">
            <a:off x="11123431" y="31402"/>
            <a:ext cx="3526522" cy="3526522"/>
            <a:chOff x="-27710" y="24946"/>
            <a:chExt cx="812800" cy="812800"/>
          </a:xfrm>
        </p:grpSpPr>
        <p:sp>
          <p:nvSpPr>
            <p:cNvPr id="7" name="Freeform 7"/>
            <p:cNvSpPr/>
            <p:nvPr/>
          </p:nvSpPr>
          <p:spPr>
            <a:xfrm>
              <a:off x="-27710" y="2494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9936">
                <a:alpha val="89804"/>
              </a:srgbClr>
            </a:solidFill>
            <a:ln cap="sq">
              <a:noFill/>
              <a:prstDash val="solid"/>
              <a:miter/>
            </a:ln>
          </p:spPr>
          <p:txBody>
            <a:bodyPr/>
            <a:lstStyle/>
            <a:p>
              <a:endParaRPr lang="en-US" sz="800" dirty="0"/>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9" name="Group 9"/>
          <p:cNvGrpSpPr/>
          <p:nvPr/>
        </p:nvGrpSpPr>
        <p:grpSpPr>
          <a:xfrm>
            <a:off x="6673726" y="1147749"/>
            <a:ext cx="4440775" cy="444077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11" name="TextBox 11"/>
            <p:cNvSpPr txBox="1"/>
            <p:nvPr/>
          </p:nvSpPr>
          <p:spPr>
            <a:xfrm>
              <a:off x="76200" y="38100"/>
              <a:ext cx="660400" cy="698500"/>
            </a:xfrm>
            <a:prstGeom prst="rect">
              <a:avLst/>
            </a:prstGeom>
          </p:spPr>
          <p:txBody>
            <a:bodyPr lIns="32175" tIns="32175" rIns="32175" bIns="32175" rtlCol="0" anchor="ctr"/>
            <a:lstStyle/>
            <a:p>
              <a:pPr algn="ctr">
                <a:lnSpc>
                  <a:spcPts val="1773"/>
                </a:lnSpc>
              </a:pPr>
              <a:endParaRPr sz="800"/>
            </a:p>
          </p:txBody>
        </p:sp>
      </p:grpSp>
      <p:grpSp>
        <p:nvGrpSpPr>
          <p:cNvPr id="12" name="Group 12"/>
          <p:cNvGrpSpPr/>
          <p:nvPr/>
        </p:nvGrpSpPr>
        <p:grpSpPr>
          <a:xfrm>
            <a:off x="6932020" y="1406043"/>
            <a:ext cx="3924187" cy="3924187"/>
            <a:chOff x="0" y="0"/>
            <a:chExt cx="812800" cy="812800"/>
          </a:xfrm>
        </p:grpSpPr>
        <p:sp>
          <p:nvSpPr>
            <p:cNvPr id="13" name="Freeform 13"/>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l="-27369" r="-27369"/>
              </a:stretch>
            </a:blipFill>
            <a:ln w="123825" cap="sq">
              <a:solidFill>
                <a:srgbClr val="FFFFFF"/>
              </a:solidFill>
              <a:prstDash val="solid"/>
              <a:miter/>
            </a:ln>
          </p:spPr>
          <p:txBody>
            <a:bodyPr/>
            <a:lstStyle/>
            <a:p>
              <a:endParaRPr lang="en-US" sz="800" dirty="0"/>
            </a:p>
          </p:txBody>
        </p:sp>
      </p:grpSp>
      <p:sp>
        <p:nvSpPr>
          <p:cNvPr id="14" name="Freeform 14"/>
          <p:cNvSpPr/>
          <p:nvPr/>
        </p:nvSpPr>
        <p:spPr>
          <a:xfrm>
            <a:off x="6230937" y="433471"/>
            <a:ext cx="868492" cy="467859"/>
          </a:xfrm>
          <a:custGeom>
            <a:avLst/>
            <a:gdLst/>
            <a:ahLst/>
            <a:cxnLst/>
            <a:rect l="l" t="t" r="r" b="b"/>
            <a:pathLst>
              <a:path w="1302738" h="701789">
                <a:moveTo>
                  <a:pt x="0" y="0"/>
                </a:moveTo>
                <a:lnTo>
                  <a:pt x="1302738" y="0"/>
                </a:lnTo>
                <a:lnTo>
                  <a:pt x="1302738" y="701790"/>
                </a:lnTo>
                <a:lnTo>
                  <a:pt x="0" y="701790"/>
                </a:lnTo>
                <a:lnTo>
                  <a:pt x="0" y="0"/>
                </a:lnTo>
                <a:close/>
              </a:path>
            </a:pathLst>
          </a:custGeom>
          <a:blipFill>
            <a:blip r:embed="rId4">
              <a:extLst>
                <a:ext uri="{96DAC541-7B7A-43D3-8B79-37D633B846F1}">
                  <asvg:svgBlip xmlns:asvg="http://schemas.microsoft.com/office/drawing/2016/SVG/main" r:embed="rId5"/>
                </a:ext>
              </a:extLst>
            </a:blip>
            <a:stretch>
              <a:fillRect b="-85630"/>
            </a:stretch>
          </a:blipFill>
        </p:spPr>
        <p:txBody>
          <a:bodyPr/>
          <a:lstStyle/>
          <a:p>
            <a:endParaRPr lang="en-US" sz="800"/>
          </a:p>
        </p:txBody>
      </p:sp>
      <p:sp>
        <p:nvSpPr>
          <p:cNvPr id="15" name="Freeform 15"/>
          <p:cNvSpPr/>
          <p:nvPr/>
        </p:nvSpPr>
        <p:spPr>
          <a:xfrm>
            <a:off x="10761906" y="5574950"/>
            <a:ext cx="868492" cy="467859"/>
          </a:xfrm>
          <a:custGeom>
            <a:avLst/>
            <a:gdLst/>
            <a:ahLst/>
            <a:cxnLst/>
            <a:rect l="l" t="t" r="r" b="b"/>
            <a:pathLst>
              <a:path w="1302738" h="701789">
                <a:moveTo>
                  <a:pt x="0" y="0"/>
                </a:moveTo>
                <a:lnTo>
                  <a:pt x="1302738" y="0"/>
                </a:lnTo>
                <a:lnTo>
                  <a:pt x="1302738" y="701789"/>
                </a:lnTo>
                <a:lnTo>
                  <a:pt x="0" y="701789"/>
                </a:lnTo>
                <a:lnTo>
                  <a:pt x="0" y="0"/>
                </a:lnTo>
                <a:close/>
              </a:path>
            </a:pathLst>
          </a:custGeom>
          <a:blipFill>
            <a:blip r:embed="rId4">
              <a:extLst>
                <a:ext uri="{96DAC541-7B7A-43D3-8B79-37D633B846F1}">
                  <asvg:svgBlip xmlns:asvg="http://schemas.microsoft.com/office/drawing/2016/SVG/main" r:embed="rId5"/>
                </a:ext>
              </a:extLst>
            </a:blip>
            <a:stretch>
              <a:fillRect b="-85630"/>
            </a:stretch>
          </a:blipFill>
        </p:spPr>
        <p:txBody>
          <a:bodyPr/>
          <a:lstStyle/>
          <a:p>
            <a:endParaRPr lang="en-US" sz="800"/>
          </a:p>
        </p:txBody>
      </p:sp>
      <p:grpSp>
        <p:nvGrpSpPr>
          <p:cNvPr id="16" name="Group 16"/>
          <p:cNvGrpSpPr/>
          <p:nvPr/>
        </p:nvGrpSpPr>
        <p:grpSpPr>
          <a:xfrm>
            <a:off x="0" y="6157087"/>
            <a:ext cx="12345418" cy="700913"/>
            <a:chOff x="0" y="-66675"/>
            <a:chExt cx="4877202" cy="276903"/>
          </a:xfrm>
        </p:grpSpPr>
        <p:sp>
          <p:nvSpPr>
            <p:cNvPr id="17" name="Freeform 17"/>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18" name="TextBox 18"/>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19" name="Freeform 19"/>
          <p:cNvSpPr/>
          <p:nvPr/>
        </p:nvSpPr>
        <p:spPr>
          <a:xfrm>
            <a:off x="687387" y="366115"/>
            <a:ext cx="2101967" cy="940630"/>
          </a:xfrm>
          <a:custGeom>
            <a:avLst/>
            <a:gdLst/>
            <a:ahLst/>
            <a:cxnLst/>
            <a:rect l="l" t="t" r="r" b="b"/>
            <a:pathLst>
              <a:path w="3152950" h="1410945">
                <a:moveTo>
                  <a:pt x="0" y="0"/>
                </a:moveTo>
                <a:lnTo>
                  <a:pt x="3152950" y="0"/>
                </a:lnTo>
                <a:lnTo>
                  <a:pt x="3152950" y="1410945"/>
                </a:lnTo>
                <a:lnTo>
                  <a:pt x="0" y="1410945"/>
                </a:lnTo>
                <a:lnTo>
                  <a:pt x="0" y="0"/>
                </a:lnTo>
                <a:close/>
              </a:path>
            </a:pathLst>
          </a:custGeom>
          <a:blipFill>
            <a:blip r:embed="rId6"/>
            <a:stretch>
              <a:fillRect/>
            </a:stretch>
          </a:blipFill>
        </p:spPr>
        <p:txBody>
          <a:bodyPr/>
          <a:lstStyle/>
          <a:p>
            <a:endParaRPr lang="en-US" sz="800"/>
          </a:p>
        </p:txBody>
      </p:sp>
      <p:sp>
        <p:nvSpPr>
          <p:cNvPr id="20" name="Freeform 20"/>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7"/>
            <a:stretch>
              <a:fillRect/>
            </a:stretch>
          </a:blipFill>
        </p:spPr>
        <p:txBody>
          <a:bodyPr/>
          <a:lstStyle/>
          <a:p>
            <a:endParaRPr lang="en-US" sz="800"/>
          </a:p>
        </p:txBody>
      </p:sp>
      <p:sp>
        <p:nvSpPr>
          <p:cNvPr id="21" name="TextBox 21"/>
          <p:cNvSpPr txBox="1"/>
          <p:nvPr/>
        </p:nvSpPr>
        <p:spPr>
          <a:xfrm>
            <a:off x="687387" y="2215872"/>
            <a:ext cx="5461094" cy="846386"/>
          </a:xfrm>
          <a:prstGeom prst="rect">
            <a:avLst/>
          </a:prstGeom>
        </p:spPr>
        <p:txBody>
          <a:bodyPr lIns="0" tIns="0" rIns="0" bIns="0" rtlCol="0" anchor="t">
            <a:spAutoFit/>
          </a:bodyPr>
          <a:lstStyle/>
          <a:p>
            <a:pPr>
              <a:lnSpc>
                <a:spcPts val="6626"/>
              </a:lnSpc>
            </a:pPr>
            <a:r>
              <a:rPr lang="en-US" sz="6078">
                <a:solidFill>
                  <a:srgbClr val="6969AD"/>
                </a:solidFill>
                <a:latin typeface="Chonburi"/>
                <a:ea typeface="Chonburi"/>
                <a:cs typeface="Chonburi"/>
                <a:sym typeface="Chonburi"/>
              </a:rPr>
              <a:t>Health Tech</a:t>
            </a:r>
          </a:p>
        </p:txBody>
      </p:sp>
      <p:sp>
        <p:nvSpPr>
          <p:cNvPr id="22" name="TextBox 22"/>
          <p:cNvSpPr txBox="1"/>
          <p:nvPr/>
        </p:nvSpPr>
        <p:spPr>
          <a:xfrm>
            <a:off x="687387" y="3043998"/>
            <a:ext cx="6412042" cy="756617"/>
          </a:xfrm>
          <a:prstGeom prst="rect">
            <a:avLst/>
          </a:prstGeom>
        </p:spPr>
        <p:txBody>
          <a:bodyPr lIns="0" tIns="0" rIns="0" bIns="0" rtlCol="0" anchor="t">
            <a:spAutoFit/>
          </a:bodyPr>
          <a:lstStyle/>
          <a:p>
            <a:pPr>
              <a:lnSpc>
                <a:spcPts val="5924"/>
              </a:lnSpc>
            </a:pPr>
            <a:r>
              <a:rPr lang="en-US" sz="5435">
                <a:solidFill>
                  <a:srgbClr val="6969AD"/>
                </a:solidFill>
                <a:latin typeface="Chonburi"/>
                <a:ea typeface="Chonburi"/>
                <a:cs typeface="Chonburi"/>
                <a:sym typeface="Chonburi"/>
              </a:rPr>
              <a:t>and Wellness</a:t>
            </a:r>
          </a:p>
        </p:txBody>
      </p:sp>
      <p:sp>
        <p:nvSpPr>
          <p:cNvPr id="23" name="TextBox 23"/>
          <p:cNvSpPr txBox="1"/>
          <p:nvPr/>
        </p:nvSpPr>
        <p:spPr>
          <a:xfrm>
            <a:off x="901403" y="3965649"/>
            <a:ext cx="5247078" cy="390300"/>
          </a:xfrm>
          <a:prstGeom prst="rect">
            <a:avLst/>
          </a:prstGeom>
        </p:spPr>
        <p:txBody>
          <a:bodyPr lIns="0" tIns="0" rIns="0" bIns="0" rtlCol="0" anchor="t">
            <a:spAutoFit/>
          </a:bodyPr>
          <a:lstStyle/>
          <a:p>
            <a:pPr>
              <a:lnSpc>
                <a:spcPts val="3219"/>
              </a:lnSpc>
              <a:spcBef>
                <a:spcPct val="0"/>
              </a:spcBef>
            </a:pPr>
            <a:r>
              <a:rPr lang="en-US" sz="2299" b="1">
                <a:solidFill>
                  <a:srgbClr val="FEFEFE"/>
                </a:solidFill>
                <a:latin typeface="Poppins Medium"/>
                <a:ea typeface="Poppins Medium"/>
                <a:cs typeface="Poppins Medium"/>
                <a:sym typeface="Poppins Medium"/>
              </a:rPr>
              <a:t>Innovations for a Healthier Future</a:t>
            </a:r>
          </a:p>
        </p:txBody>
      </p:sp>
      <p:sp>
        <p:nvSpPr>
          <p:cNvPr id="24" name="TextBox 24"/>
          <p:cNvSpPr txBox="1"/>
          <p:nvPr/>
        </p:nvSpPr>
        <p:spPr>
          <a:xfrm>
            <a:off x="909346" y="5006943"/>
            <a:ext cx="2421023" cy="280077"/>
          </a:xfrm>
          <a:prstGeom prst="rect">
            <a:avLst/>
          </a:prstGeom>
        </p:spPr>
        <p:txBody>
          <a:bodyPr lIns="0" tIns="0" rIns="0" bIns="0" rtlCol="0" anchor="t">
            <a:spAutoFit/>
          </a:bodyPr>
          <a:lstStyle/>
          <a:p>
            <a:pPr>
              <a:lnSpc>
                <a:spcPts val="2296"/>
              </a:lnSpc>
              <a:spcBef>
                <a:spcPct val="0"/>
              </a:spcBef>
            </a:pPr>
            <a:r>
              <a:rPr lang="en-US" sz="1640">
                <a:solidFill>
                  <a:srgbClr val="6C6CAB"/>
                </a:solidFill>
                <a:latin typeface="Poppins"/>
                <a:ea typeface="Poppins"/>
                <a:cs typeface="Poppins"/>
                <a:sym typeface="Poppins"/>
              </a:rPr>
              <a:t>Speaker</a:t>
            </a:r>
          </a:p>
        </p:txBody>
      </p:sp>
      <p:sp>
        <p:nvSpPr>
          <p:cNvPr id="25" name="TextBox 25"/>
          <p:cNvSpPr txBox="1"/>
          <p:nvPr/>
        </p:nvSpPr>
        <p:spPr>
          <a:xfrm>
            <a:off x="3411142" y="5006943"/>
            <a:ext cx="3034237" cy="280077"/>
          </a:xfrm>
          <a:prstGeom prst="rect">
            <a:avLst/>
          </a:prstGeom>
        </p:spPr>
        <p:txBody>
          <a:bodyPr lIns="0" tIns="0" rIns="0" bIns="0" rtlCol="0" anchor="t">
            <a:spAutoFit/>
          </a:bodyPr>
          <a:lstStyle/>
          <a:p>
            <a:pPr>
              <a:lnSpc>
                <a:spcPts val="2296"/>
              </a:lnSpc>
              <a:spcBef>
                <a:spcPct val="0"/>
              </a:spcBef>
            </a:pPr>
            <a:r>
              <a:rPr lang="en-US" sz="1640">
                <a:solidFill>
                  <a:srgbClr val="6C6CAB"/>
                </a:solidFill>
                <a:latin typeface="Poppins"/>
                <a:ea typeface="Poppins"/>
                <a:cs typeface="Poppins"/>
                <a:sym typeface="Poppins"/>
              </a:rPr>
              <a:t>Date</a:t>
            </a:r>
          </a:p>
        </p:txBody>
      </p:sp>
      <p:sp>
        <p:nvSpPr>
          <p:cNvPr id="26" name="TextBox 26"/>
          <p:cNvSpPr txBox="1"/>
          <p:nvPr/>
        </p:nvSpPr>
        <p:spPr>
          <a:xfrm>
            <a:off x="909346" y="5262962"/>
            <a:ext cx="2545942" cy="376385"/>
          </a:xfrm>
          <a:prstGeom prst="rect">
            <a:avLst/>
          </a:prstGeom>
        </p:spPr>
        <p:txBody>
          <a:bodyPr lIns="0" tIns="0" rIns="0" bIns="0" rtlCol="0" anchor="t">
            <a:spAutoFit/>
          </a:bodyPr>
          <a:lstStyle/>
          <a:p>
            <a:pPr>
              <a:lnSpc>
                <a:spcPts val="3050"/>
              </a:lnSpc>
              <a:spcBef>
                <a:spcPct val="0"/>
              </a:spcBef>
            </a:pPr>
            <a:r>
              <a:rPr lang="en-US" sz="2179" b="1" spc="-43" dirty="0">
                <a:solidFill>
                  <a:srgbClr val="C99936"/>
                </a:solidFill>
                <a:latin typeface="Poppins Bold"/>
                <a:ea typeface="Poppins Bold"/>
                <a:cs typeface="Poppins Bold"/>
                <a:sym typeface="Poppins Bold"/>
              </a:rPr>
              <a:t>Shawn Garcia</a:t>
            </a:r>
          </a:p>
        </p:txBody>
      </p:sp>
      <p:sp>
        <p:nvSpPr>
          <p:cNvPr id="27" name="TextBox 27"/>
          <p:cNvSpPr txBox="1"/>
          <p:nvPr/>
        </p:nvSpPr>
        <p:spPr>
          <a:xfrm>
            <a:off x="3411142" y="5262962"/>
            <a:ext cx="2988635" cy="376385"/>
          </a:xfrm>
          <a:prstGeom prst="rect">
            <a:avLst/>
          </a:prstGeom>
        </p:spPr>
        <p:txBody>
          <a:bodyPr lIns="0" tIns="0" rIns="0" bIns="0" rtlCol="0" anchor="t">
            <a:spAutoFit/>
          </a:bodyPr>
          <a:lstStyle/>
          <a:p>
            <a:pPr>
              <a:lnSpc>
                <a:spcPts val="3050"/>
              </a:lnSpc>
              <a:spcBef>
                <a:spcPct val="0"/>
              </a:spcBef>
            </a:pPr>
            <a:r>
              <a:rPr lang="en-US" sz="2179" b="1" spc="-43">
                <a:solidFill>
                  <a:srgbClr val="C99936"/>
                </a:solidFill>
                <a:latin typeface="Poppins Bold"/>
                <a:ea typeface="Poppins Bold"/>
                <a:cs typeface="Poppins Bold"/>
                <a:sym typeface="Poppins Bold"/>
              </a:rPr>
              <a:t>21 October, 2027</a:t>
            </a:r>
          </a:p>
        </p:txBody>
      </p:sp>
      <p:grpSp>
        <p:nvGrpSpPr>
          <p:cNvPr id="28" name="Group 28"/>
          <p:cNvGrpSpPr/>
          <p:nvPr/>
        </p:nvGrpSpPr>
        <p:grpSpPr>
          <a:xfrm rot="3890140">
            <a:off x="10122021" y="507863"/>
            <a:ext cx="549186" cy="5491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9936">
                <a:alpha val="89804"/>
              </a:srgbClr>
            </a:solidFill>
            <a:ln cap="sq">
              <a:noFill/>
              <a:prstDash val="solid"/>
              <a:miter/>
            </a:ln>
          </p:spPr>
          <p:txBody>
            <a:bodyPr/>
            <a:lstStyle/>
            <a:p>
              <a:endParaRPr lang="en-US" sz="800"/>
            </a:p>
          </p:txBody>
        </p:sp>
        <p:sp>
          <p:nvSpPr>
            <p:cNvPr id="30" name="TextBox 30"/>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8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sp>
        <p:nvSpPr>
          <p:cNvPr id="3" name="TextBox 3"/>
          <p:cNvSpPr txBox="1"/>
          <p:nvPr/>
        </p:nvSpPr>
        <p:spPr>
          <a:xfrm>
            <a:off x="1225445" y="1719973"/>
            <a:ext cx="4033454" cy="1231106"/>
          </a:xfrm>
          <a:prstGeom prst="rect">
            <a:avLst/>
          </a:prstGeom>
        </p:spPr>
        <p:txBody>
          <a:bodyPr lIns="0" tIns="0" rIns="0" bIns="0" rtlCol="0" anchor="t">
            <a:spAutoFit/>
          </a:bodyPr>
          <a:lstStyle/>
          <a:p>
            <a:pPr>
              <a:lnSpc>
                <a:spcPts val="4836"/>
              </a:lnSpc>
            </a:pPr>
            <a:r>
              <a:rPr lang="en-US" sz="4205" b="1">
                <a:solidFill>
                  <a:srgbClr val="6A6BAC"/>
                </a:solidFill>
                <a:latin typeface="Aileron Bold"/>
                <a:ea typeface="Aileron Bold"/>
                <a:cs typeface="Aileron Bold"/>
                <a:sym typeface="Aileron Bold"/>
              </a:rPr>
              <a:t>Importance of Health Apps</a:t>
            </a:r>
          </a:p>
        </p:txBody>
      </p:sp>
      <p:sp>
        <p:nvSpPr>
          <p:cNvPr id="4" name="TextBox 4"/>
          <p:cNvSpPr txBox="1"/>
          <p:nvPr/>
        </p:nvSpPr>
        <p:spPr>
          <a:xfrm>
            <a:off x="1225445" y="3073431"/>
            <a:ext cx="3877676" cy="2139817"/>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Health apps play a crucial role in supporting individual wellness by providing tools that enhance self-management of health. These applications enable users to track their progress, access information, and receive support, fostering a more proactive approach to health.</a:t>
            </a:r>
          </a:p>
        </p:txBody>
      </p:sp>
      <p:grpSp>
        <p:nvGrpSpPr>
          <p:cNvPr id="5" name="Group 5"/>
          <p:cNvGrpSpPr/>
          <p:nvPr/>
        </p:nvGrpSpPr>
        <p:grpSpPr>
          <a:xfrm>
            <a:off x="6157221" y="2461311"/>
            <a:ext cx="1781861" cy="178186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7" name="TextBox 7"/>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8" name="Group 8"/>
          <p:cNvGrpSpPr/>
          <p:nvPr/>
        </p:nvGrpSpPr>
        <p:grpSpPr>
          <a:xfrm>
            <a:off x="9710315" y="2461311"/>
            <a:ext cx="1781861" cy="178186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0" name="TextBox 10"/>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11" name="Group 11"/>
          <p:cNvGrpSpPr/>
          <p:nvPr/>
        </p:nvGrpSpPr>
        <p:grpSpPr>
          <a:xfrm>
            <a:off x="8084500" y="2617357"/>
            <a:ext cx="1469769" cy="146976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3" name="TextBox 13"/>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14" name="Group 14"/>
          <p:cNvGrpSpPr/>
          <p:nvPr/>
        </p:nvGrpSpPr>
        <p:grpSpPr>
          <a:xfrm>
            <a:off x="6267387" y="2571478"/>
            <a:ext cx="1561529" cy="15615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32431" t="-14723" r="-39438"/>
              </a:stretch>
            </a:blipFill>
            <a:ln w="123825" cap="sq">
              <a:solidFill>
                <a:srgbClr val="FFFFFF"/>
              </a:solidFill>
              <a:prstDash val="solid"/>
              <a:miter/>
            </a:ln>
          </p:spPr>
          <p:txBody>
            <a:bodyPr/>
            <a:lstStyle/>
            <a:p>
              <a:endParaRPr lang="en-US" sz="800"/>
            </a:p>
          </p:txBody>
        </p:sp>
      </p:grpSp>
      <p:grpSp>
        <p:nvGrpSpPr>
          <p:cNvPr id="16" name="Group 16"/>
          <p:cNvGrpSpPr/>
          <p:nvPr/>
        </p:nvGrpSpPr>
        <p:grpSpPr>
          <a:xfrm>
            <a:off x="9820481" y="2571478"/>
            <a:ext cx="1561529" cy="15615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64426" r="-4241" b="-12375"/>
              </a:stretch>
            </a:blipFill>
            <a:ln w="123825" cap="sq">
              <a:solidFill>
                <a:srgbClr val="FFFFFF"/>
              </a:solidFill>
              <a:prstDash val="solid"/>
              <a:miter/>
            </a:ln>
          </p:spPr>
          <p:txBody>
            <a:bodyPr/>
            <a:lstStyle/>
            <a:p>
              <a:endParaRPr lang="en-US" sz="800"/>
            </a:p>
          </p:txBody>
        </p:sp>
      </p:grpSp>
      <p:grpSp>
        <p:nvGrpSpPr>
          <p:cNvPr id="18" name="Group 18"/>
          <p:cNvGrpSpPr/>
          <p:nvPr/>
        </p:nvGrpSpPr>
        <p:grpSpPr>
          <a:xfrm>
            <a:off x="8175370" y="2708227"/>
            <a:ext cx="1288028" cy="128802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5420" t="-8772" b="-49457"/>
              </a:stretch>
            </a:blipFill>
            <a:ln w="123825" cap="sq">
              <a:solidFill>
                <a:srgbClr val="FFFFFF"/>
              </a:solidFill>
              <a:prstDash val="solid"/>
              <a:miter/>
            </a:ln>
          </p:spPr>
          <p:txBody>
            <a:bodyPr/>
            <a:lstStyle/>
            <a:p>
              <a:endParaRPr lang="en-US" sz="800"/>
            </a:p>
          </p:txBody>
        </p:sp>
      </p:grpSp>
      <p:grpSp>
        <p:nvGrpSpPr>
          <p:cNvPr id="20" name="Group 20"/>
          <p:cNvGrpSpPr/>
          <p:nvPr/>
        </p:nvGrpSpPr>
        <p:grpSpPr>
          <a:xfrm>
            <a:off x="7939082" y="4243172"/>
            <a:ext cx="1785883" cy="1781861"/>
            <a:chOff x="0" y="0"/>
            <a:chExt cx="814635" cy="812800"/>
          </a:xfrm>
        </p:grpSpPr>
        <p:sp>
          <p:nvSpPr>
            <p:cNvPr id="21" name="Freeform 21"/>
            <p:cNvSpPr/>
            <p:nvPr/>
          </p:nvSpPr>
          <p:spPr>
            <a:xfrm>
              <a:off x="0" y="0"/>
              <a:ext cx="814635" cy="812800"/>
            </a:xfrm>
            <a:custGeom>
              <a:avLst/>
              <a:gdLst/>
              <a:ahLst/>
              <a:cxnLst/>
              <a:rect l="l" t="t" r="r" b="b"/>
              <a:pathLst>
                <a:path w="814635" h="812800">
                  <a:moveTo>
                    <a:pt x="407317" y="0"/>
                  </a:moveTo>
                  <a:cubicBezTo>
                    <a:pt x="182362" y="0"/>
                    <a:pt x="0" y="181951"/>
                    <a:pt x="0" y="406400"/>
                  </a:cubicBezTo>
                  <a:cubicBezTo>
                    <a:pt x="0" y="630849"/>
                    <a:pt x="182362" y="812800"/>
                    <a:pt x="407317" y="812800"/>
                  </a:cubicBezTo>
                  <a:cubicBezTo>
                    <a:pt x="632272" y="812800"/>
                    <a:pt x="814635" y="630849"/>
                    <a:pt x="814635" y="406400"/>
                  </a:cubicBezTo>
                  <a:cubicBezTo>
                    <a:pt x="814635" y="181951"/>
                    <a:pt x="632272" y="0"/>
                    <a:pt x="407317" y="0"/>
                  </a:cubicBezTo>
                  <a:close/>
                </a:path>
              </a:pathLst>
            </a:custGeom>
            <a:solidFill>
              <a:srgbClr val="6C6CAB"/>
            </a:solidFill>
          </p:spPr>
          <p:txBody>
            <a:bodyPr/>
            <a:lstStyle/>
            <a:p>
              <a:endParaRPr lang="en-US" sz="800"/>
            </a:p>
          </p:txBody>
        </p:sp>
        <p:sp>
          <p:nvSpPr>
            <p:cNvPr id="22" name="TextBox 22"/>
            <p:cNvSpPr txBox="1"/>
            <p:nvPr/>
          </p:nvSpPr>
          <p:spPr>
            <a:xfrm>
              <a:off x="76372" y="38100"/>
              <a:ext cx="661891" cy="698500"/>
            </a:xfrm>
            <a:prstGeom prst="rect">
              <a:avLst/>
            </a:prstGeom>
          </p:spPr>
          <p:txBody>
            <a:bodyPr lIns="11558" tIns="11558" rIns="11558" bIns="11558" rtlCol="0" anchor="ctr"/>
            <a:lstStyle/>
            <a:p>
              <a:pPr algn="ctr">
                <a:lnSpc>
                  <a:spcPts val="1773"/>
                </a:lnSpc>
              </a:pPr>
              <a:endParaRPr sz="800"/>
            </a:p>
          </p:txBody>
        </p:sp>
      </p:grpSp>
      <p:grpSp>
        <p:nvGrpSpPr>
          <p:cNvPr id="23" name="Group 23"/>
          <p:cNvGrpSpPr/>
          <p:nvPr/>
        </p:nvGrpSpPr>
        <p:grpSpPr>
          <a:xfrm>
            <a:off x="7939082" y="679450"/>
            <a:ext cx="1781861" cy="178186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25" name="TextBox 25"/>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26" name="Group 26"/>
          <p:cNvGrpSpPr/>
          <p:nvPr/>
        </p:nvGrpSpPr>
        <p:grpSpPr>
          <a:xfrm>
            <a:off x="8049248" y="4353338"/>
            <a:ext cx="1561529" cy="156152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5965" r="-14128"/>
              </a:stretch>
            </a:blipFill>
            <a:ln w="123825" cap="sq">
              <a:solidFill>
                <a:srgbClr val="FFFFFF"/>
              </a:solidFill>
              <a:prstDash val="solid"/>
              <a:miter/>
            </a:ln>
          </p:spPr>
          <p:txBody>
            <a:bodyPr/>
            <a:lstStyle/>
            <a:p>
              <a:endParaRPr lang="en-US" sz="800"/>
            </a:p>
          </p:txBody>
        </p:sp>
      </p:grpSp>
      <p:grpSp>
        <p:nvGrpSpPr>
          <p:cNvPr id="28" name="Group 28"/>
          <p:cNvGrpSpPr/>
          <p:nvPr/>
        </p:nvGrpSpPr>
        <p:grpSpPr>
          <a:xfrm>
            <a:off x="8049248" y="789616"/>
            <a:ext cx="1561529" cy="156152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3800" r="-56767" b="-7212"/>
              </a:stretch>
            </a:blipFill>
            <a:ln w="123825" cap="sq">
              <a:solidFill>
                <a:srgbClr val="FFFFFF"/>
              </a:solidFill>
              <a:prstDash val="solid"/>
              <a:miter/>
            </a:ln>
          </p:spPr>
          <p:txBody>
            <a:bodyPr/>
            <a:lstStyle/>
            <a:p>
              <a:endParaRPr lang="en-US" sz="800"/>
            </a:p>
          </p:txBody>
        </p:sp>
      </p:grpSp>
      <p:sp>
        <p:nvSpPr>
          <p:cNvPr id="30" name="Freeform 30"/>
          <p:cNvSpPr/>
          <p:nvPr/>
        </p:nvSpPr>
        <p:spPr>
          <a:xfrm>
            <a:off x="1225445" y="6069483"/>
            <a:ext cx="878951" cy="473494"/>
          </a:xfrm>
          <a:custGeom>
            <a:avLst/>
            <a:gdLst/>
            <a:ahLst/>
            <a:cxnLst/>
            <a:rect l="l" t="t" r="r" b="b"/>
            <a:pathLst>
              <a:path w="1318426" h="710241">
                <a:moveTo>
                  <a:pt x="0" y="0"/>
                </a:moveTo>
                <a:lnTo>
                  <a:pt x="1318426" y="0"/>
                </a:lnTo>
                <a:lnTo>
                  <a:pt x="1318426" y="710240"/>
                </a:lnTo>
                <a:lnTo>
                  <a:pt x="0" y="710240"/>
                </a:lnTo>
                <a:lnTo>
                  <a:pt x="0" y="0"/>
                </a:lnTo>
                <a:close/>
              </a:path>
            </a:pathLst>
          </a:custGeom>
          <a:blipFill>
            <a:blip r:embed="rId8">
              <a:extLst>
                <a:ext uri="{96DAC541-7B7A-43D3-8B79-37D633B846F1}">
                  <asvg:svgBlip xmlns:asvg="http://schemas.microsoft.com/office/drawing/2016/SVG/main" r:embed="rId9"/>
                </a:ext>
              </a:extLst>
            </a:blip>
            <a:stretch>
              <a:fillRect b="-85630"/>
            </a:stretch>
          </a:blipFill>
        </p:spPr>
        <p:txBody>
          <a:bodyPr/>
          <a:lstStyle/>
          <a:p>
            <a:endParaRPr lang="en-US" sz="800"/>
          </a:p>
        </p:txBody>
      </p:sp>
      <p:sp>
        <p:nvSpPr>
          <p:cNvPr id="31" name="Freeform 31"/>
          <p:cNvSpPr/>
          <p:nvPr/>
        </p:nvSpPr>
        <p:spPr>
          <a:xfrm>
            <a:off x="5658112" y="573891"/>
            <a:ext cx="878951" cy="473494"/>
          </a:xfrm>
          <a:custGeom>
            <a:avLst/>
            <a:gdLst/>
            <a:ahLst/>
            <a:cxnLst/>
            <a:rect l="l" t="t" r="r" b="b"/>
            <a:pathLst>
              <a:path w="1318426" h="710241">
                <a:moveTo>
                  <a:pt x="0" y="0"/>
                </a:moveTo>
                <a:lnTo>
                  <a:pt x="1318426" y="0"/>
                </a:lnTo>
                <a:lnTo>
                  <a:pt x="1318426" y="710240"/>
                </a:lnTo>
                <a:lnTo>
                  <a:pt x="0" y="710240"/>
                </a:lnTo>
                <a:lnTo>
                  <a:pt x="0" y="0"/>
                </a:lnTo>
                <a:close/>
              </a:path>
            </a:pathLst>
          </a:custGeom>
          <a:blipFill>
            <a:blip r:embed="rId8">
              <a:extLst>
                <a:ext uri="{96DAC541-7B7A-43D3-8B79-37D633B846F1}">
                  <asvg:svgBlip xmlns:asvg="http://schemas.microsoft.com/office/drawing/2016/SVG/main" r:embed="rId9"/>
                </a:ext>
              </a:extLst>
            </a:blip>
            <a:stretch>
              <a:fillRect b="-85630"/>
            </a:stretch>
          </a:blipFill>
        </p:spPr>
        <p:txBody>
          <a:bodyPr/>
          <a:lstStyle/>
          <a:p>
            <a:endParaRPr lang="en-US" sz="800"/>
          </a:p>
        </p:txBody>
      </p:sp>
      <p:grpSp>
        <p:nvGrpSpPr>
          <p:cNvPr id="36" name="Group 16">
            <a:extLst>
              <a:ext uri="{FF2B5EF4-FFF2-40B4-BE49-F238E27FC236}">
                <a16:creationId xmlns:a16="http://schemas.microsoft.com/office/drawing/2014/main" id="{A18047C1-3485-8D2A-EA2B-719E5DCE327D}"/>
              </a:ext>
            </a:extLst>
          </p:cNvPr>
          <p:cNvGrpSpPr/>
          <p:nvPr/>
        </p:nvGrpSpPr>
        <p:grpSpPr>
          <a:xfrm>
            <a:off x="0" y="6157087"/>
            <a:ext cx="12345418" cy="700913"/>
            <a:chOff x="0" y="-66675"/>
            <a:chExt cx="4877202" cy="276903"/>
          </a:xfrm>
        </p:grpSpPr>
        <p:sp>
          <p:nvSpPr>
            <p:cNvPr id="37" name="Freeform 17">
              <a:extLst>
                <a:ext uri="{FF2B5EF4-FFF2-40B4-BE49-F238E27FC236}">
                  <a16:creationId xmlns:a16="http://schemas.microsoft.com/office/drawing/2014/main" id="{CF68C185-A014-9BAF-7428-B12F6199186B}"/>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38" name="TextBox 18">
              <a:extLst>
                <a:ext uri="{FF2B5EF4-FFF2-40B4-BE49-F238E27FC236}">
                  <a16:creationId xmlns:a16="http://schemas.microsoft.com/office/drawing/2014/main" id="{C67AD67E-9D7A-4F06-E392-8AC66C7619D8}"/>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39" name="Freeform 20">
            <a:extLst>
              <a:ext uri="{FF2B5EF4-FFF2-40B4-BE49-F238E27FC236}">
                <a16:creationId xmlns:a16="http://schemas.microsoft.com/office/drawing/2014/main" id="{E11964EE-94DF-F1C9-86B6-F72EA41B8D51}"/>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10"/>
            <a:stretch>
              <a:fillRect/>
            </a:stretch>
          </a:blipFill>
        </p:spPr>
        <p:txBody>
          <a:bodyPr/>
          <a:lstStyle/>
          <a:p>
            <a:endParaRPr lang="en-US"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sp>
        <p:nvSpPr>
          <p:cNvPr id="3" name="TextBox 3"/>
          <p:cNvSpPr txBox="1"/>
          <p:nvPr/>
        </p:nvSpPr>
        <p:spPr>
          <a:xfrm>
            <a:off x="905841" y="963226"/>
            <a:ext cx="3986408" cy="1231106"/>
          </a:xfrm>
          <a:prstGeom prst="rect">
            <a:avLst/>
          </a:prstGeom>
        </p:spPr>
        <p:txBody>
          <a:bodyPr lIns="0" tIns="0" rIns="0" bIns="0" rtlCol="0" anchor="t">
            <a:spAutoFit/>
          </a:bodyPr>
          <a:lstStyle/>
          <a:p>
            <a:pPr>
              <a:lnSpc>
                <a:spcPts val="4780"/>
              </a:lnSpc>
            </a:pPr>
            <a:r>
              <a:rPr lang="en-US" sz="4156" b="1">
                <a:solidFill>
                  <a:srgbClr val="6C6CAB"/>
                </a:solidFill>
                <a:latin typeface="Aileron Bold"/>
                <a:ea typeface="Aileron Bold"/>
                <a:cs typeface="Aileron Bold"/>
                <a:sym typeface="Aileron Bold"/>
              </a:rPr>
              <a:t>Challenges in Health Tech</a:t>
            </a:r>
          </a:p>
        </p:txBody>
      </p:sp>
      <p:sp>
        <p:nvSpPr>
          <p:cNvPr id="4" name="TextBox 4"/>
          <p:cNvSpPr txBox="1"/>
          <p:nvPr/>
        </p:nvSpPr>
        <p:spPr>
          <a:xfrm>
            <a:off x="905841" y="2406290"/>
            <a:ext cx="6205052" cy="1062599"/>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Despite the significant advancements in health technology, several challenges hinder its successful implementation and acceptance in the healthcare sector. These challenges include various factors that can impact effectiveness and trust:</a:t>
            </a:r>
          </a:p>
        </p:txBody>
      </p:sp>
      <p:sp>
        <p:nvSpPr>
          <p:cNvPr id="5" name="TextBox 5"/>
          <p:cNvSpPr txBox="1"/>
          <p:nvPr/>
        </p:nvSpPr>
        <p:spPr>
          <a:xfrm>
            <a:off x="1200955" y="4325419"/>
            <a:ext cx="4130157" cy="523990"/>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Protecting sensitive health information from breaches is crucial.</a:t>
            </a:r>
          </a:p>
        </p:txBody>
      </p:sp>
      <p:grpSp>
        <p:nvGrpSpPr>
          <p:cNvPr id="6" name="Group 6"/>
          <p:cNvGrpSpPr/>
          <p:nvPr/>
        </p:nvGrpSpPr>
        <p:grpSpPr>
          <a:xfrm>
            <a:off x="11258215" y="2984616"/>
            <a:ext cx="923875" cy="3873384"/>
            <a:chOff x="0" y="0"/>
            <a:chExt cx="1931432" cy="1580190"/>
          </a:xfrm>
        </p:grpSpPr>
        <p:sp>
          <p:nvSpPr>
            <p:cNvPr id="7" name="Freeform 7"/>
            <p:cNvSpPr/>
            <p:nvPr/>
          </p:nvSpPr>
          <p:spPr>
            <a:xfrm>
              <a:off x="0" y="0"/>
              <a:ext cx="1931432" cy="1580190"/>
            </a:xfrm>
            <a:custGeom>
              <a:avLst/>
              <a:gdLst/>
              <a:ahLst/>
              <a:cxnLst/>
              <a:rect l="l" t="t" r="r" b="b"/>
              <a:pathLst>
                <a:path w="1931432" h="1580190">
                  <a:moveTo>
                    <a:pt x="0" y="0"/>
                  </a:moveTo>
                  <a:lnTo>
                    <a:pt x="1931432" y="0"/>
                  </a:lnTo>
                  <a:lnTo>
                    <a:pt x="1931432" y="1580190"/>
                  </a:lnTo>
                  <a:lnTo>
                    <a:pt x="0" y="1580190"/>
                  </a:lnTo>
                  <a:close/>
                </a:path>
              </a:pathLst>
            </a:custGeom>
            <a:solidFill>
              <a:srgbClr val="6A6BAC"/>
            </a:solidFill>
          </p:spPr>
          <p:txBody>
            <a:bodyPr/>
            <a:lstStyle/>
            <a:p>
              <a:endParaRPr lang="en-US" sz="800" dirty="0"/>
            </a:p>
          </p:txBody>
        </p:sp>
        <p:sp>
          <p:nvSpPr>
            <p:cNvPr id="8" name="TextBox 8"/>
            <p:cNvSpPr txBox="1"/>
            <p:nvPr/>
          </p:nvSpPr>
          <p:spPr>
            <a:xfrm>
              <a:off x="0" y="-57150"/>
              <a:ext cx="1931432" cy="1637340"/>
            </a:xfrm>
            <a:prstGeom prst="rect">
              <a:avLst/>
            </a:prstGeom>
          </p:spPr>
          <p:txBody>
            <a:bodyPr lIns="33867" tIns="33867" rIns="33867" bIns="33867" rtlCol="0" anchor="ctr"/>
            <a:lstStyle/>
            <a:p>
              <a:pPr algn="ctr">
                <a:lnSpc>
                  <a:spcPts val="1823"/>
                </a:lnSpc>
              </a:pPr>
              <a:endParaRPr sz="800"/>
            </a:p>
          </p:txBody>
        </p:sp>
      </p:grpSp>
      <p:grpSp>
        <p:nvGrpSpPr>
          <p:cNvPr id="9" name="Group 9"/>
          <p:cNvGrpSpPr/>
          <p:nvPr/>
        </p:nvGrpSpPr>
        <p:grpSpPr>
          <a:xfrm rot="-3077455">
            <a:off x="7641798" y="340564"/>
            <a:ext cx="3699653" cy="36996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11" name="TextBox 11"/>
            <p:cNvSpPr txBox="1"/>
            <p:nvPr/>
          </p:nvSpPr>
          <p:spPr>
            <a:xfrm>
              <a:off x="76200" y="38100"/>
              <a:ext cx="660400" cy="698500"/>
            </a:xfrm>
            <a:prstGeom prst="rect">
              <a:avLst/>
            </a:prstGeom>
          </p:spPr>
          <p:txBody>
            <a:bodyPr lIns="19367" tIns="19367" rIns="19367" bIns="19367" rtlCol="0" anchor="ctr"/>
            <a:lstStyle/>
            <a:p>
              <a:pPr algn="ctr">
                <a:lnSpc>
                  <a:spcPts val="1773"/>
                </a:lnSpc>
              </a:pPr>
              <a:endParaRPr sz="800"/>
            </a:p>
          </p:txBody>
        </p:sp>
      </p:grpSp>
      <p:sp>
        <p:nvSpPr>
          <p:cNvPr id="12" name="TextBox 12"/>
          <p:cNvSpPr txBox="1"/>
          <p:nvPr/>
        </p:nvSpPr>
        <p:spPr>
          <a:xfrm>
            <a:off x="6207910" y="4325419"/>
            <a:ext cx="4201999" cy="523990"/>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Resistance from patients and providers to adopt new technologies.</a:t>
            </a:r>
          </a:p>
        </p:txBody>
      </p:sp>
      <p:sp>
        <p:nvSpPr>
          <p:cNvPr id="13" name="TextBox 13"/>
          <p:cNvSpPr txBox="1"/>
          <p:nvPr/>
        </p:nvSpPr>
        <p:spPr>
          <a:xfrm>
            <a:off x="1200955" y="5402298"/>
            <a:ext cx="4130157" cy="523990"/>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Difficulty in integrating new tech with existing healthcare systems.</a:t>
            </a:r>
          </a:p>
        </p:txBody>
      </p:sp>
      <p:sp>
        <p:nvSpPr>
          <p:cNvPr id="14" name="TextBox 14"/>
          <p:cNvSpPr txBox="1"/>
          <p:nvPr/>
        </p:nvSpPr>
        <p:spPr>
          <a:xfrm>
            <a:off x="6207910" y="5402297"/>
            <a:ext cx="4201999" cy="523990"/>
          </a:xfrm>
          <a:prstGeom prst="rect">
            <a:avLst/>
          </a:prstGeom>
        </p:spPr>
        <p:txBody>
          <a:bodyPr lIns="0" tIns="0" rIns="0" bIns="0" rtlCol="0" anchor="t">
            <a:spAutoFit/>
          </a:bodyPr>
          <a:lstStyle/>
          <a:p>
            <a:pPr algn="just">
              <a:lnSpc>
                <a:spcPts val="2053"/>
              </a:lnSpc>
            </a:pPr>
            <a:r>
              <a:rPr lang="en-US" sz="1467">
                <a:solidFill>
                  <a:srgbClr val="000000"/>
                </a:solidFill>
                <a:latin typeface="Poppins"/>
                <a:ea typeface="Poppins"/>
                <a:cs typeface="Poppins"/>
                <a:sym typeface="Poppins"/>
              </a:rPr>
              <a:t>Navigating complex regulations surrounding health tech implementation.</a:t>
            </a:r>
          </a:p>
        </p:txBody>
      </p:sp>
      <p:grpSp>
        <p:nvGrpSpPr>
          <p:cNvPr id="15" name="Group 15"/>
          <p:cNvGrpSpPr/>
          <p:nvPr/>
        </p:nvGrpSpPr>
        <p:grpSpPr>
          <a:xfrm>
            <a:off x="905841" y="4061099"/>
            <a:ext cx="213657" cy="21365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17" name="TextBox 17"/>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grpSp>
        <p:nvGrpSpPr>
          <p:cNvPr id="18" name="Group 18"/>
          <p:cNvGrpSpPr/>
          <p:nvPr/>
        </p:nvGrpSpPr>
        <p:grpSpPr>
          <a:xfrm>
            <a:off x="5912796" y="4061099"/>
            <a:ext cx="213657" cy="21365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20" name="TextBox 20"/>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grpSp>
        <p:nvGrpSpPr>
          <p:cNvPr id="21" name="Group 21"/>
          <p:cNvGrpSpPr/>
          <p:nvPr/>
        </p:nvGrpSpPr>
        <p:grpSpPr>
          <a:xfrm>
            <a:off x="905841" y="5131628"/>
            <a:ext cx="213657" cy="21365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23" name="TextBox 23"/>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grpSp>
        <p:nvGrpSpPr>
          <p:cNvPr id="24" name="Group 24"/>
          <p:cNvGrpSpPr/>
          <p:nvPr/>
        </p:nvGrpSpPr>
        <p:grpSpPr>
          <a:xfrm>
            <a:off x="5912796" y="5131628"/>
            <a:ext cx="213657" cy="21365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26" name="TextBox 26"/>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27" name="Freeform 27"/>
          <p:cNvSpPr/>
          <p:nvPr/>
        </p:nvSpPr>
        <p:spPr>
          <a:xfrm>
            <a:off x="934525" y="411166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
        <p:nvSpPr>
          <p:cNvPr id="28" name="Freeform 28"/>
          <p:cNvSpPr/>
          <p:nvPr/>
        </p:nvSpPr>
        <p:spPr>
          <a:xfrm>
            <a:off x="5941480" y="411166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
        <p:nvSpPr>
          <p:cNvPr id="29" name="Freeform 29"/>
          <p:cNvSpPr/>
          <p:nvPr/>
        </p:nvSpPr>
        <p:spPr>
          <a:xfrm>
            <a:off x="934525" y="5182192"/>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
        <p:nvSpPr>
          <p:cNvPr id="30" name="Freeform 30"/>
          <p:cNvSpPr/>
          <p:nvPr/>
        </p:nvSpPr>
        <p:spPr>
          <a:xfrm>
            <a:off x="5941480" y="5182192"/>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
        <p:nvSpPr>
          <p:cNvPr id="31" name="TextBox 31"/>
          <p:cNvSpPr txBox="1"/>
          <p:nvPr/>
        </p:nvSpPr>
        <p:spPr>
          <a:xfrm>
            <a:off x="1200955" y="3966937"/>
            <a:ext cx="4130157" cy="328808"/>
          </a:xfrm>
          <a:prstGeom prst="rect">
            <a:avLst/>
          </a:prstGeom>
        </p:spPr>
        <p:txBody>
          <a:bodyPr lIns="0" tIns="0" rIns="0" bIns="0" rtlCol="0" anchor="t">
            <a:spAutoFit/>
          </a:bodyPr>
          <a:lstStyle/>
          <a:p>
            <a:pPr algn="just">
              <a:lnSpc>
                <a:spcPts val="2696"/>
              </a:lnSpc>
              <a:spcBef>
                <a:spcPct val="0"/>
              </a:spcBef>
            </a:pPr>
            <a:r>
              <a:rPr lang="en-US" sz="1926" b="1">
                <a:solidFill>
                  <a:srgbClr val="6C6CAB"/>
                </a:solidFill>
                <a:latin typeface="Poppins Semi-Bold"/>
                <a:ea typeface="Poppins Semi-Bold"/>
                <a:cs typeface="Poppins Semi-Bold"/>
                <a:sym typeface="Poppins Semi-Bold"/>
              </a:rPr>
              <a:t>Data Privacy Concerns</a:t>
            </a:r>
          </a:p>
        </p:txBody>
      </p:sp>
      <p:sp>
        <p:nvSpPr>
          <p:cNvPr id="32" name="TextBox 32"/>
          <p:cNvSpPr txBox="1"/>
          <p:nvPr/>
        </p:nvSpPr>
        <p:spPr>
          <a:xfrm>
            <a:off x="6207910" y="3966937"/>
            <a:ext cx="4201999" cy="328808"/>
          </a:xfrm>
          <a:prstGeom prst="rect">
            <a:avLst/>
          </a:prstGeom>
        </p:spPr>
        <p:txBody>
          <a:bodyPr lIns="0" tIns="0" rIns="0" bIns="0" rtlCol="0" anchor="t">
            <a:spAutoFit/>
          </a:bodyPr>
          <a:lstStyle/>
          <a:p>
            <a:pPr algn="just">
              <a:lnSpc>
                <a:spcPts val="2696"/>
              </a:lnSpc>
              <a:spcBef>
                <a:spcPct val="0"/>
              </a:spcBef>
            </a:pPr>
            <a:r>
              <a:rPr lang="en-US" sz="1926" b="1">
                <a:solidFill>
                  <a:srgbClr val="6C6CAB"/>
                </a:solidFill>
                <a:latin typeface="Poppins Semi-Bold"/>
                <a:ea typeface="Poppins Semi-Bold"/>
                <a:cs typeface="Poppins Semi-Bold"/>
                <a:sym typeface="Poppins Semi-Bold"/>
              </a:rPr>
              <a:t>User Adoption</a:t>
            </a:r>
          </a:p>
        </p:txBody>
      </p:sp>
      <p:sp>
        <p:nvSpPr>
          <p:cNvPr id="33" name="TextBox 33"/>
          <p:cNvSpPr txBox="1"/>
          <p:nvPr/>
        </p:nvSpPr>
        <p:spPr>
          <a:xfrm>
            <a:off x="1200955" y="5037466"/>
            <a:ext cx="4130157" cy="328808"/>
          </a:xfrm>
          <a:prstGeom prst="rect">
            <a:avLst/>
          </a:prstGeom>
        </p:spPr>
        <p:txBody>
          <a:bodyPr lIns="0" tIns="0" rIns="0" bIns="0" rtlCol="0" anchor="t">
            <a:spAutoFit/>
          </a:bodyPr>
          <a:lstStyle/>
          <a:p>
            <a:pPr algn="just">
              <a:lnSpc>
                <a:spcPts val="2696"/>
              </a:lnSpc>
              <a:spcBef>
                <a:spcPct val="0"/>
              </a:spcBef>
            </a:pPr>
            <a:r>
              <a:rPr lang="en-US" sz="1926" b="1">
                <a:solidFill>
                  <a:srgbClr val="6C6CAB"/>
                </a:solidFill>
                <a:latin typeface="Poppins Semi-Bold"/>
                <a:ea typeface="Poppins Semi-Bold"/>
                <a:cs typeface="Poppins Semi-Bold"/>
                <a:sym typeface="Poppins Semi-Bold"/>
              </a:rPr>
              <a:t>Integration Issues</a:t>
            </a:r>
          </a:p>
        </p:txBody>
      </p:sp>
      <p:sp>
        <p:nvSpPr>
          <p:cNvPr id="34" name="TextBox 34"/>
          <p:cNvSpPr txBox="1"/>
          <p:nvPr/>
        </p:nvSpPr>
        <p:spPr>
          <a:xfrm>
            <a:off x="6207910" y="5037466"/>
            <a:ext cx="4201999" cy="328808"/>
          </a:xfrm>
          <a:prstGeom prst="rect">
            <a:avLst/>
          </a:prstGeom>
        </p:spPr>
        <p:txBody>
          <a:bodyPr lIns="0" tIns="0" rIns="0" bIns="0" rtlCol="0" anchor="t">
            <a:spAutoFit/>
          </a:bodyPr>
          <a:lstStyle/>
          <a:p>
            <a:pPr algn="just">
              <a:lnSpc>
                <a:spcPts val="2696"/>
              </a:lnSpc>
              <a:spcBef>
                <a:spcPct val="0"/>
              </a:spcBef>
            </a:pPr>
            <a:r>
              <a:rPr lang="en-US" sz="1926" b="1">
                <a:solidFill>
                  <a:srgbClr val="6C6CAB"/>
                </a:solidFill>
                <a:latin typeface="Poppins Semi-Bold"/>
                <a:ea typeface="Poppins Semi-Bold"/>
                <a:cs typeface="Poppins Semi-Bold"/>
                <a:sym typeface="Poppins Semi-Bold"/>
              </a:rPr>
              <a:t>Regulatory Compliance</a:t>
            </a:r>
          </a:p>
        </p:txBody>
      </p:sp>
      <p:grpSp>
        <p:nvGrpSpPr>
          <p:cNvPr id="35" name="Group 35"/>
          <p:cNvGrpSpPr/>
          <p:nvPr/>
        </p:nvGrpSpPr>
        <p:grpSpPr>
          <a:xfrm rot="1854028">
            <a:off x="5977107" y="-827255"/>
            <a:ext cx="9211384" cy="3231263"/>
            <a:chOff x="0" y="0"/>
            <a:chExt cx="3639065" cy="1276548"/>
          </a:xfrm>
        </p:grpSpPr>
        <p:sp>
          <p:nvSpPr>
            <p:cNvPr id="36" name="Freeform 36"/>
            <p:cNvSpPr/>
            <p:nvPr/>
          </p:nvSpPr>
          <p:spPr>
            <a:xfrm>
              <a:off x="0" y="0"/>
              <a:ext cx="3639065" cy="1276548"/>
            </a:xfrm>
            <a:custGeom>
              <a:avLst/>
              <a:gdLst/>
              <a:ahLst/>
              <a:cxnLst/>
              <a:rect l="l" t="t" r="r" b="b"/>
              <a:pathLst>
                <a:path w="3639065" h="1276548">
                  <a:moveTo>
                    <a:pt x="0" y="0"/>
                  </a:moveTo>
                  <a:lnTo>
                    <a:pt x="3639065" y="0"/>
                  </a:lnTo>
                  <a:lnTo>
                    <a:pt x="3639065" y="1276548"/>
                  </a:lnTo>
                  <a:lnTo>
                    <a:pt x="0" y="1276548"/>
                  </a:lnTo>
                  <a:close/>
                </a:path>
              </a:pathLst>
            </a:custGeom>
            <a:solidFill>
              <a:srgbClr val="6A6BAC"/>
            </a:solidFill>
          </p:spPr>
          <p:txBody>
            <a:bodyPr/>
            <a:lstStyle/>
            <a:p>
              <a:endParaRPr lang="en-US" sz="800" dirty="0"/>
            </a:p>
          </p:txBody>
        </p:sp>
        <p:sp>
          <p:nvSpPr>
            <p:cNvPr id="37" name="TextBox 37"/>
            <p:cNvSpPr txBox="1"/>
            <p:nvPr/>
          </p:nvSpPr>
          <p:spPr>
            <a:xfrm>
              <a:off x="0" y="-57150"/>
              <a:ext cx="3639065" cy="1333698"/>
            </a:xfrm>
            <a:prstGeom prst="rect">
              <a:avLst/>
            </a:prstGeom>
          </p:spPr>
          <p:txBody>
            <a:bodyPr lIns="33867" tIns="33867" rIns="33867" bIns="33867" rtlCol="0" anchor="ctr"/>
            <a:lstStyle/>
            <a:p>
              <a:pPr algn="ctr">
                <a:lnSpc>
                  <a:spcPts val="1823"/>
                </a:lnSpc>
              </a:pPr>
              <a:endParaRPr sz="800"/>
            </a:p>
          </p:txBody>
        </p:sp>
      </p:grpSp>
      <p:grpSp>
        <p:nvGrpSpPr>
          <p:cNvPr id="41" name="Group 41"/>
          <p:cNvGrpSpPr/>
          <p:nvPr/>
        </p:nvGrpSpPr>
        <p:grpSpPr>
          <a:xfrm>
            <a:off x="7821281" y="520047"/>
            <a:ext cx="3340687" cy="334068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43791" r="-6021"/>
              </a:stretch>
            </a:blipFill>
            <a:ln w="123825" cap="sq">
              <a:solidFill>
                <a:srgbClr val="FFFFFF"/>
              </a:solidFill>
              <a:prstDash val="solid"/>
              <a:miter/>
            </a:ln>
          </p:spPr>
          <p:txBody>
            <a:bodyPr/>
            <a:lstStyle/>
            <a:p>
              <a:endParaRPr lang="en-US" sz="800"/>
            </a:p>
          </p:txBody>
        </p:sp>
      </p:grpSp>
      <p:grpSp>
        <p:nvGrpSpPr>
          <p:cNvPr id="38" name="Group 16">
            <a:extLst>
              <a:ext uri="{FF2B5EF4-FFF2-40B4-BE49-F238E27FC236}">
                <a16:creationId xmlns:a16="http://schemas.microsoft.com/office/drawing/2014/main" id="{25D7D888-FCD5-BE6E-CCC1-24A91F6A00C9}"/>
              </a:ext>
            </a:extLst>
          </p:cNvPr>
          <p:cNvGrpSpPr/>
          <p:nvPr/>
        </p:nvGrpSpPr>
        <p:grpSpPr>
          <a:xfrm>
            <a:off x="0" y="6157087"/>
            <a:ext cx="12345418" cy="700913"/>
            <a:chOff x="0" y="-66675"/>
            <a:chExt cx="4877202" cy="276903"/>
          </a:xfrm>
        </p:grpSpPr>
        <p:sp>
          <p:nvSpPr>
            <p:cNvPr id="39" name="Freeform 17">
              <a:extLst>
                <a:ext uri="{FF2B5EF4-FFF2-40B4-BE49-F238E27FC236}">
                  <a16:creationId xmlns:a16="http://schemas.microsoft.com/office/drawing/2014/main" id="{9A7DF1BD-0E83-4131-2B30-3DEE3CA927C1}"/>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40" name="TextBox 18">
              <a:extLst>
                <a:ext uri="{FF2B5EF4-FFF2-40B4-BE49-F238E27FC236}">
                  <a16:creationId xmlns:a16="http://schemas.microsoft.com/office/drawing/2014/main" id="{4F3AB063-52DA-4930-CC35-99D0D7EBD00E}"/>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47" name="Freeform 20">
            <a:extLst>
              <a:ext uri="{FF2B5EF4-FFF2-40B4-BE49-F238E27FC236}">
                <a16:creationId xmlns:a16="http://schemas.microsoft.com/office/drawing/2014/main" id="{FFEBAE21-5713-A37B-E478-08DD63290725}"/>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6"/>
            <a:stretch>
              <a:fillRect/>
            </a:stretch>
          </a:blipFill>
        </p:spPr>
        <p:txBody>
          <a:bodyPr/>
          <a:lstStyle/>
          <a:p>
            <a:endParaRPr lang="en-US"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dirty="0"/>
          </a:p>
        </p:txBody>
      </p:sp>
      <p:sp>
        <p:nvSpPr>
          <p:cNvPr id="14" name="TextBox 14"/>
          <p:cNvSpPr txBox="1"/>
          <p:nvPr/>
        </p:nvSpPr>
        <p:spPr>
          <a:xfrm>
            <a:off x="2599821" y="3044970"/>
            <a:ext cx="6995533" cy="1013098"/>
          </a:xfrm>
          <a:prstGeom prst="rect">
            <a:avLst/>
          </a:prstGeom>
        </p:spPr>
        <p:txBody>
          <a:bodyPr lIns="0" tIns="0" rIns="0" bIns="0" rtlCol="0" anchor="t">
            <a:spAutoFit/>
          </a:bodyPr>
          <a:lstStyle/>
          <a:p>
            <a:pPr algn="ctr">
              <a:lnSpc>
                <a:spcPts val="7850"/>
              </a:lnSpc>
            </a:pPr>
            <a:r>
              <a:rPr lang="en-US" sz="7202" b="1" dirty="0">
                <a:solidFill>
                  <a:srgbClr val="6C6CAB"/>
                </a:solidFill>
                <a:latin typeface="Aileron Bold"/>
                <a:ea typeface="Aileron Bold"/>
                <a:cs typeface="Aileron Bold"/>
                <a:sym typeface="Aileron Bold"/>
              </a:rPr>
              <a:t>Thank You</a:t>
            </a:r>
          </a:p>
        </p:txBody>
      </p:sp>
      <p:grpSp>
        <p:nvGrpSpPr>
          <p:cNvPr id="15" name="Group 15"/>
          <p:cNvGrpSpPr/>
          <p:nvPr/>
        </p:nvGrpSpPr>
        <p:grpSpPr>
          <a:xfrm>
            <a:off x="3083693" y="4253049"/>
            <a:ext cx="5863732" cy="541940"/>
            <a:chOff x="0" y="0"/>
            <a:chExt cx="2108811" cy="194901"/>
          </a:xfrm>
        </p:grpSpPr>
        <p:sp>
          <p:nvSpPr>
            <p:cNvPr id="16" name="Freeform 16"/>
            <p:cNvSpPr/>
            <p:nvPr/>
          </p:nvSpPr>
          <p:spPr>
            <a:xfrm>
              <a:off x="0" y="0"/>
              <a:ext cx="2108811" cy="194901"/>
            </a:xfrm>
            <a:custGeom>
              <a:avLst/>
              <a:gdLst/>
              <a:ahLst/>
              <a:cxnLst/>
              <a:rect l="l" t="t" r="r" b="b"/>
              <a:pathLst>
                <a:path w="2108811" h="194901">
                  <a:moveTo>
                    <a:pt x="88020" y="0"/>
                  </a:moveTo>
                  <a:lnTo>
                    <a:pt x="2020791" y="0"/>
                  </a:lnTo>
                  <a:cubicBezTo>
                    <a:pt x="2069403" y="0"/>
                    <a:pt x="2108811" y="39408"/>
                    <a:pt x="2108811" y="88020"/>
                  </a:cubicBezTo>
                  <a:lnTo>
                    <a:pt x="2108811" y="106881"/>
                  </a:lnTo>
                  <a:cubicBezTo>
                    <a:pt x="2108811" y="155493"/>
                    <a:pt x="2069403" y="194901"/>
                    <a:pt x="2020791" y="194901"/>
                  </a:cubicBezTo>
                  <a:lnTo>
                    <a:pt x="88020" y="194901"/>
                  </a:lnTo>
                  <a:cubicBezTo>
                    <a:pt x="39408" y="194901"/>
                    <a:pt x="0" y="155493"/>
                    <a:pt x="0" y="106881"/>
                  </a:cubicBezTo>
                  <a:lnTo>
                    <a:pt x="0" y="88020"/>
                  </a:lnTo>
                  <a:cubicBezTo>
                    <a:pt x="0" y="39408"/>
                    <a:pt x="39408" y="0"/>
                    <a:pt x="88020" y="0"/>
                  </a:cubicBezTo>
                  <a:close/>
                </a:path>
              </a:pathLst>
            </a:custGeom>
            <a:solidFill>
              <a:srgbClr val="C99936"/>
            </a:solidFill>
          </p:spPr>
          <p:txBody>
            <a:bodyPr/>
            <a:lstStyle/>
            <a:p>
              <a:endParaRPr lang="en-US" sz="800"/>
            </a:p>
          </p:txBody>
        </p:sp>
        <p:sp>
          <p:nvSpPr>
            <p:cNvPr id="17" name="TextBox 17"/>
            <p:cNvSpPr txBox="1"/>
            <p:nvPr/>
          </p:nvSpPr>
          <p:spPr>
            <a:xfrm>
              <a:off x="0" y="-38100"/>
              <a:ext cx="2108811" cy="233001"/>
            </a:xfrm>
            <a:prstGeom prst="rect">
              <a:avLst/>
            </a:prstGeom>
          </p:spPr>
          <p:txBody>
            <a:bodyPr lIns="33867" tIns="33867" rIns="33867" bIns="33867" rtlCol="0" anchor="ctr"/>
            <a:lstStyle/>
            <a:p>
              <a:pPr algn="ctr">
                <a:lnSpc>
                  <a:spcPts val="1773"/>
                </a:lnSpc>
                <a:spcBef>
                  <a:spcPct val="0"/>
                </a:spcBef>
              </a:pPr>
              <a:endParaRPr sz="800"/>
            </a:p>
          </p:txBody>
        </p:sp>
      </p:grpSp>
      <p:sp>
        <p:nvSpPr>
          <p:cNvPr id="18" name="TextBox 18"/>
          <p:cNvSpPr txBox="1"/>
          <p:nvPr/>
        </p:nvSpPr>
        <p:spPr>
          <a:xfrm>
            <a:off x="2948091" y="4284199"/>
            <a:ext cx="6298993" cy="389274"/>
          </a:xfrm>
          <a:prstGeom prst="rect">
            <a:avLst/>
          </a:prstGeom>
        </p:spPr>
        <p:txBody>
          <a:bodyPr lIns="0" tIns="0" rIns="0" bIns="0" rtlCol="0" anchor="t">
            <a:spAutoFit/>
          </a:bodyPr>
          <a:lstStyle/>
          <a:p>
            <a:pPr algn="ctr">
              <a:lnSpc>
                <a:spcPts val="3178"/>
              </a:lnSpc>
              <a:spcBef>
                <a:spcPct val="0"/>
              </a:spcBef>
            </a:pPr>
            <a:r>
              <a:rPr lang="en-US" sz="2270">
                <a:solidFill>
                  <a:srgbClr val="FFFFFF"/>
                </a:solidFill>
                <a:latin typeface="Poppins"/>
                <a:ea typeface="Poppins"/>
                <a:cs typeface="Poppins"/>
                <a:sym typeface="Poppins"/>
              </a:rPr>
              <a:t>For your attention to this presentation.</a:t>
            </a:r>
          </a:p>
        </p:txBody>
      </p:sp>
      <p:sp>
        <p:nvSpPr>
          <p:cNvPr id="23" name="Freeform 23"/>
          <p:cNvSpPr/>
          <p:nvPr/>
        </p:nvSpPr>
        <p:spPr>
          <a:xfrm>
            <a:off x="4479831" y="1676400"/>
            <a:ext cx="3235513" cy="1447893"/>
          </a:xfrm>
          <a:custGeom>
            <a:avLst/>
            <a:gdLst/>
            <a:ahLst/>
            <a:cxnLst/>
            <a:rect l="l" t="t" r="r" b="b"/>
            <a:pathLst>
              <a:path w="4853270" h="2171839">
                <a:moveTo>
                  <a:pt x="0" y="0"/>
                </a:moveTo>
                <a:lnTo>
                  <a:pt x="4853270" y="0"/>
                </a:lnTo>
                <a:lnTo>
                  <a:pt x="4853270" y="2171838"/>
                </a:lnTo>
                <a:lnTo>
                  <a:pt x="0" y="2171838"/>
                </a:lnTo>
                <a:lnTo>
                  <a:pt x="0" y="0"/>
                </a:lnTo>
                <a:close/>
              </a:path>
            </a:pathLst>
          </a:custGeom>
          <a:blipFill>
            <a:blip r:embed="rId3"/>
            <a:stretch>
              <a:fillRect/>
            </a:stretch>
          </a:blipFill>
        </p:spPr>
        <p:txBody>
          <a:bodyPr/>
          <a:lstStyle/>
          <a:p>
            <a:endParaRPr lang="en-US" sz="800"/>
          </a:p>
        </p:txBody>
      </p:sp>
      <p:grpSp>
        <p:nvGrpSpPr>
          <p:cNvPr id="24" name="Group 16">
            <a:extLst>
              <a:ext uri="{FF2B5EF4-FFF2-40B4-BE49-F238E27FC236}">
                <a16:creationId xmlns:a16="http://schemas.microsoft.com/office/drawing/2014/main" id="{4C5DCC3A-241E-8A16-A4A4-0C1022BEE9A7}"/>
              </a:ext>
            </a:extLst>
          </p:cNvPr>
          <p:cNvGrpSpPr/>
          <p:nvPr/>
        </p:nvGrpSpPr>
        <p:grpSpPr>
          <a:xfrm>
            <a:off x="0" y="6157087"/>
            <a:ext cx="12345418" cy="700913"/>
            <a:chOff x="0" y="-66675"/>
            <a:chExt cx="4877202" cy="276903"/>
          </a:xfrm>
        </p:grpSpPr>
        <p:sp>
          <p:nvSpPr>
            <p:cNvPr id="25" name="Freeform 17">
              <a:extLst>
                <a:ext uri="{FF2B5EF4-FFF2-40B4-BE49-F238E27FC236}">
                  <a16:creationId xmlns:a16="http://schemas.microsoft.com/office/drawing/2014/main" id="{613AB3C8-A175-A7F1-D7D8-F5FFA4526055}"/>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26" name="TextBox 18">
              <a:extLst>
                <a:ext uri="{FF2B5EF4-FFF2-40B4-BE49-F238E27FC236}">
                  <a16:creationId xmlns:a16="http://schemas.microsoft.com/office/drawing/2014/main" id="{1B7D5E17-7B8F-3F8E-0AA5-0312758EB162}"/>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27" name="Freeform 20">
            <a:extLst>
              <a:ext uri="{FF2B5EF4-FFF2-40B4-BE49-F238E27FC236}">
                <a16:creationId xmlns:a16="http://schemas.microsoft.com/office/drawing/2014/main" id="{51081BBA-363E-6D74-FF01-6653268AC602}"/>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4"/>
            <a:stretch>
              <a:fillRect/>
            </a:stretch>
          </a:blipFill>
        </p:spPr>
        <p:txBody>
          <a:bodyPr/>
          <a:lstStyle/>
          <a:p>
            <a:endParaRPr lang="en-US"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a:off x="-201613" y="856849"/>
            <a:ext cx="7955055" cy="1046020"/>
            <a:chOff x="0" y="0"/>
            <a:chExt cx="3446738" cy="413243"/>
          </a:xfrm>
        </p:grpSpPr>
        <p:sp>
          <p:nvSpPr>
            <p:cNvPr id="4" name="Freeform 4"/>
            <p:cNvSpPr/>
            <p:nvPr/>
          </p:nvSpPr>
          <p:spPr>
            <a:xfrm>
              <a:off x="0" y="0"/>
              <a:ext cx="3446738" cy="413243"/>
            </a:xfrm>
            <a:custGeom>
              <a:avLst/>
              <a:gdLst/>
              <a:ahLst/>
              <a:cxnLst/>
              <a:rect l="l" t="t" r="r" b="b"/>
              <a:pathLst>
                <a:path w="3446738" h="413243">
                  <a:moveTo>
                    <a:pt x="59158" y="0"/>
                  </a:moveTo>
                  <a:lnTo>
                    <a:pt x="3387580" y="0"/>
                  </a:lnTo>
                  <a:cubicBezTo>
                    <a:pt x="3420252" y="0"/>
                    <a:pt x="3446738" y="26486"/>
                    <a:pt x="3446738" y="59158"/>
                  </a:cubicBezTo>
                  <a:lnTo>
                    <a:pt x="3446738" y="354084"/>
                  </a:lnTo>
                  <a:cubicBezTo>
                    <a:pt x="3446738" y="369774"/>
                    <a:pt x="3440505" y="384821"/>
                    <a:pt x="3429411" y="395916"/>
                  </a:cubicBezTo>
                  <a:cubicBezTo>
                    <a:pt x="3418317" y="407010"/>
                    <a:pt x="3403269" y="413243"/>
                    <a:pt x="3387580" y="413243"/>
                  </a:cubicBezTo>
                  <a:lnTo>
                    <a:pt x="59158" y="413243"/>
                  </a:lnTo>
                  <a:cubicBezTo>
                    <a:pt x="26486" y="413243"/>
                    <a:pt x="0" y="386757"/>
                    <a:pt x="0" y="354084"/>
                  </a:cubicBezTo>
                  <a:lnTo>
                    <a:pt x="0" y="59158"/>
                  </a:lnTo>
                  <a:cubicBezTo>
                    <a:pt x="0" y="26486"/>
                    <a:pt x="26486" y="0"/>
                    <a:pt x="59158" y="0"/>
                  </a:cubicBezTo>
                  <a:close/>
                </a:path>
              </a:pathLst>
            </a:custGeom>
            <a:solidFill>
              <a:srgbClr val="6A6BAC"/>
            </a:solidFill>
          </p:spPr>
          <p:txBody>
            <a:bodyPr/>
            <a:lstStyle/>
            <a:p>
              <a:endParaRPr lang="en-US" sz="800"/>
            </a:p>
          </p:txBody>
        </p:sp>
        <p:sp>
          <p:nvSpPr>
            <p:cNvPr id="5" name="TextBox 5"/>
            <p:cNvSpPr txBox="1"/>
            <p:nvPr/>
          </p:nvSpPr>
          <p:spPr>
            <a:xfrm>
              <a:off x="0" y="-38100"/>
              <a:ext cx="3446738" cy="451343"/>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6" name="Group 6"/>
          <p:cNvGrpSpPr/>
          <p:nvPr/>
        </p:nvGrpSpPr>
        <p:grpSpPr>
          <a:xfrm>
            <a:off x="7655097" y="1610186"/>
            <a:ext cx="4027573" cy="402757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8" name="TextBox 8"/>
            <p:cNvSpPr txBox="1"/>
            <p:nvPr/>
          </p:nvSpPr>
          <p:spPr>
            <a:xfrm>
              <a:off x="76200" y="38100"/>
              <a:ext cx="660400" cy="698500"/>
            </a:xfrm>
            <a:prstGeom prst="rect">
              <a:avLst/>
            </a:prstGeom>
          </p:spPr>
          <p:txBody>
            <a:bodyPr lIns="28400" tIns="28400" rIns="28400" bIns="28400" rtlCol="0" anchor="ctr"/>
            <a:lstStyle/>
            <a:p>
              <a:pPr algn="ctr">
                <a:lnSpc>
                  <a:spcPts val="1773"/>
                </a:lnSpc>
              </a:pPr>
              <a:endParaRPr sz="800"/>
            </a:p>
          </p:txBody>
        </p:sp>
      </p:grpSp>
      <p:grpSp>
        <p:nvGrpSpPr>
          <p:cNvPr id="9" name="Group 9"/>
          <p:cNvGrpSpPr/>
          <p:nvPr/>
        </p:nvGrpSpPr>
        <p:grpSpPr>
          <a:xfrm>
            <a:off x="7904107" y="1859197"/>
            <a:ext cx="3529551" cy="35295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7971" r="-21840"/>
              </a:stretch>
            </a:blipFill>
            <a:ln w="123825" cap="sq">
              <a:solidFill>
                <a:srgbClr val="FFFFFF"/>
              </a:solidFill>
              <a:prstDash val="solid"/>
              <a:miter/>
            </a:ln>
          </p:spPr>
          <p:txBody>
            <a:bodyPr/>
            <a:lstStyle/>
            <a:p>
              <a:endParaRPr lang="en-US" sz="800"/>
            </a:p>
          </p:txBody>
        </p:sp>
      </p:grpSp>
      <p:sp>
        <p:nvSpPr>
          <p:cNvPr id="11" name="Freeform 11"/>
          <p:cNvSpPr/>
          <p:nvPr/>
        </p:nvSpPr>
        <p:spPr>
          <a:xfrm>
            <a:off x="10730618" y="769627"/>
            <a:ext cx="878951" cy="473494"/>
          </a:xfrm>
          <a:custGeom>
            <a:avLst/>
            <a:gdLst/>
            <a:ahLst/>
            <a:cxnLst/>
            <a:rect l="l" t="t" r="r" b="b"/>
            <a:pathLst>
              <a:path w="1318426" h="710241">
                <a:moveTo>
                  <a:pt x="0" y="0"/>
                </a:moveTo>
                <a:lnTo>
                  <a:pt x="1318426" y="0"/>
                </a:lnTo>
                <a:lnTo>
                  <a:pt x="1318426" y="710241"/>
                </a:lnTo>
                <a:lnTo>
                  <a:pt x="0" y="710241"/>
                </a:lnTo>
                <a:lnTo>
                  <a:pt x="0" y="0"/>
                </a:lnTo>
                <a:close/>
              </a:path>
            </a:pathLst>
          </a:custGeom>
          <a:blipFill>
            <a:blip r:embed="rId4">
              <a:extLst>
                <a:ext uri="{96DAC541-7B7A-43D3-8B79-37D633B846F1}">
                  <asvg:svgBlip xmlns:asvg="http://schemas.microsoft.com/office/drawing/2016/SVG/main" r:embed="rId5"/>
                </a:ext>
              </a:extLst>
            </a:blip>
            <a:stretch>
              <a:fillRect b="-85630"/>
            </a:stretch>
          </a:blipFill>
        </p:spPr>
        <p:txBody>
          <a:bodyPr/>
          <a:lstStyle/>
          <a:p>
            <a:endParaRPr lang="en-US" sz="800"/>
          </a:p>
        </p:txBody>
      </p:sp>
      <p:sp>
        <p:nvSpPr>
          <p:cNvPr id="17" name="TextBox 17"/>
          <p:cNvSpPr txBox="1"/>
          <p:nvPr/>
        </p:nvSpPr>
        <p:spPr>
          <a:xfrm>
            <a:off x="928396" y="1027811"/>
            <a:ext cx="5367890" cy="718145"/>
          </a:xfrm>
          <a:prstGeom prst="rect">
            <a:avLst/>
          </a:prstGeom>
        </p:spPr>
        <p:txBody>
          <a:bodyPr lIns="0" tIns="0" rIns="0" bIns="0" rtlCol="0" anchor="t">
            <a:spAutoFit/>
          </a:bodyPr>
          <a:lstStyle/>
          <a:p>
            <a:pPr>
              <a:lnSpc>
                <a:spcPts val="5614"/>
              </a:lnSpc>
            </a:pPr>
            <a:r>
              <a:rPr lang="en-US" sz="4882" b="1">
                <a:solidFill>
                  <a:srgbClr val="FEFEFE"/>
                </a:solidFill>
                <a:latin typeface="Aileron Bold"/>
                <a:ea typeface="Aileron Bold"/>
                <a:cs typeface="Aileron Bold"/>
                <a:sym typeface="Aileron Bold"/>
              </a:rPr>
              <a:t>Introduction</a:t>
            </a:r>
          </a:p>
        </p:txBody>
      </p:sp>
      <p:sp>
        <p:nvSpPr>
          <p:cNvPr id="18" name="TextBox 18"/>
          <p:cNvSpPr txBox="1"/>
          <p:nvPr/>
        </p:nvSpPr>
        <p:spPr>
          <a:xfrm>
            <a:off x="928396" y="2102060"/>
            <a:ext cx="6215411" cy="3678571"/>
          </a:xfrm>
          <a:prstGeom prst="rect">
            <a:avLst/>
          </a:prstGeom>
        </p:spPr>
        <p:txBody>
          <a:bodyPr lIns="0" tIns="0" rIns="0" bIns="0" rtlCol="0" anchor="t">
            <a:spAutoFit/>
          </a:bodyPr>
          <a:lstStyle/>
          <a:p>
            <a:pPr algn="just">
              <a:lnSpc>
                <a:spcPts val="2427"/>
              </a:lnSpc>
              <a:spcBef>
                <a:spcPct val="0"/>
              </a:spcBef>
            </a:pPr>
            <a:r>
              <a:rPr lang="en-US" sz="1733">
                <a:solidFill>
                  <a:srgbClr val="000000"/>
                </a:solidFill>
                <a:latin typeface="Poppins"/>
                <a:ea typeface="Poppins"/>
                <a:cs typeface="Poppins"/>
                <a:sym typeface="Poppins"/>
              </a:rPr>
              <a:t>Health technology is revolutionizing the way individuals manage their personal health and wellness. With the rapid advancement of digital tools and platforms, access to healthcare services has become more widespread and personalized. From wearable devices that monitor physical activity to telemedicine solutions that enable remote consultations with healthcare professionals, these innovations are empowering individuals to take control of their health like never before. This presentation will delve into the various key areas of health tech, highlighting their significance and the positive impact they have on overall wellness.</a:t>
            </a:r>
          </a:p>
        </p:txBody>
      </p:sp>
      <p:grpSp>
        <p:nvGrpSpPr>
          <p:cNvPr id="12" name="Group 16">
            <a:extLst>
              <a:ext uri="{FF2B5EF4-FFF2-40B4-BE49-F238E27FC236}">
                <a16:creationId xmlns:a16="http://schemas.microsoft.com/office/drawing/2014/main" id="{C37B5EDF-5852-41A5-6D59-8E5746B31539}"/>
              </a:ext>
            </a:extLst>
          </p:cNvPr>
          <p:cNvGrpSpPr/>
          <p:nvPr/>
        </p:nvGrpSpPr>
        <p:grpSpPr>
          <a:xfrm>
            <a:off x="0" y="6157087"/>
            <a:ext cx="12345418" cy="700913"/>
            <a:chOff x="0" y="-66675"/>
            <a:chExt cx="4877202" cy="276903"/>
          </a:xfrm>
        </p:grpSpPr>
        <p:sp>
          <p:nvSpPr>
            <p:cNvPr id="19" name="Freeform 17">
              <a:extLst>
                <a:ext uri="{FF2B5EF4-FFF2-40B4-BE49-F238E27FC236}">
                  <a16:creationId xmlns:a16="http://schemas.microsoft.com/office/drawing/2014/main" id="{58BA3972-85C6-B0DA-E887-3A01DD78930C}"/>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20" name="TextBox 18">
              <a:extLst>
                <a:ext uri="{FF2B5EF4-FFF2-40B4-BE49-F238E27FC236}">
                  <a16:creationId xmlns:a16="http://schemas.microsoft.com/office/drawing/2014/main" id="{D77CB135-5862-4A58-A2BE-AA2AB77C7769}"/>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21" name="Freeform 20">
            <a:extLst>
              <a:ext uri="{FF2B5EF4-FFF2-40B4-BE49-F238E27FC236}">
                <a16:creationId xmlns:a16="http://schemas.microsoft.com/office/drawing/2014/main" id="{D78A9608-B896-3CD2-D4CA-0C5C4F16BBE4}"/>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6"/>
            <a:stretch>
              <a:fillRect/>
            </a:stretch>
          </a:blipFill>
        </p:spPr>
        <p:txBody>
          <a:bodyPr/>
          <a:lstStyle/>
          <a:p>
            <a:endParaRPr lang="en-US"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rot="-10800000">
            <a:off x="1382336" y="3429001"/>
            <a:ext cx="4596039" cy="982931"/>
            <a:chOff x="0" y="0"/>
            <a:chExt cx="1900265" cy="406400"/>
          </a:xfrm>
        </p:grpSpPr>
        <p:sp>
          <p:nvSpPr>
            <p:cNvPr id="4" name="Freeform 4"/>
            <p:cNvSpPr/>
            <p:nvPr/>
          </p:nvSpPr>
          <p:spPr>
            <a:xfrm>
              <a:off x="0" y="0"/>
              <a:ext cx="1900265" cy="406400"/>
            </a:xfrm>
            <a:custGeom>
              <a:avLst/>
              <a:gdLst/>
              <a:ahLst/>
              <a:cxnLst/>
              <a:rect l="l" t="t" r="r" b="b"/>
              <a:pathLst>
                <a:path w="1900265" h="406400">
                  <a:moveTo>
                    <a:pt x="1697065" y="0"/>
                  </a:moveTo>
                  <a:cubicBezTo>
                    <a:pt x="1809289" y="0"/>
                    <a:pt x="1900265" y="90976"/>
                    <a:pt x="1900265" y="203200"/>
                  </a:cubicBezTo>
                  <a:cubicBezTo>
                    <a:pt x="1900265" y="315424"/>
                    <a:pt x="1809289" y="406400"/>
                    <a:pt x="1697065" y="406400"/>
                  </a:cubicBezTo>
                  <a:lnTo>
                    <a:pt x="203200" y="406400"/>
                  </a:lnTo>
                  <a:cubicBezTo>
                    <a:pt x="90976" y="406400"/>
                    <a:pt x="0" y="315424"/>
                    <a:pt x="0" y="203200"/>
                  </a:cubicBezTo>
                  <a:cubicBezTo>
                    <a:pt x="0" y="90976"/>
                    <a:pt x="90976" y="0"/>
                    <a:pt x="203200" y="0"/>
                  </a:cubicBezTo>
                  <a:close/>
                </a:path>
              </a:pathLst>
            </a:custGeom>
            <a:solidFill>
              <a:srgbClr val="EDEDED"/>
            </a:solidFill>
          </p:spPr>
          <p:txBody>
            <a:bodyPr/>
            <a:lstStyle/>
            <a:p>
              <a:endParaRPr lang="en-US" sz="800"/>
            </a:p>
          </p:txBody>
        </p:sp>
        <p:sp>
          <p:nvSpPr>
            <p:cNvPr id="5" name="TextBox 5"/>
            <p:cNvSpPr txBox="1"/>
            <p:nvPr/>
          </p:nvSpPr>
          <p:spPr>
            <a:xfrm>
              <a:off x="0" y="-57150"/>
              <a:ext cx="1900265" cy="463550"/>
            </a:xfrm>
            <a:prstGeom prst="rect">
              <a:avLst/>
            </a:prstGeom>
          </p:spPr>
          <p:txBody>
            <a:bodyPr lIns="30094" tIns="30094" rIns="30094" bIns="30094" rtlCol="0" anchor="ctr"/>
            <a:lstStyle/>
            <a:p>
              <a:pPr algn="ctr">
                <a:lnSpc>
                  <a:spcPts val="1823"/>
                </a:lnSpc>
              </a:pPr>
              <a:endParaRPr sz="800"/>
            </a:p>
          </p:txBody>
        </p:sp>
      </p:grpSp>
      <p:grpSp>
        <p:nvGrpSpPr>
          <p:cNvPr id="6" name="Group 6"/>
          <p:cNvGrpSpPr/>
          <p:nvPr/>
        </p:nvGrpSpPr>
        <p:grpSpPr>
          <a:xfrm rot="-5400000">
            <a:off x="1460197" y="3351140"/>
            <a:ext cx="982931" cy="1138653"/>
            <a:chOff x="0" y="0"/>
            <a:chExt cx="660400" cy="765024"/>
          </a:xfrm>
        </p:grpSpPr>
        <p:sp>
          <p:nvSpPr>
            <p:cNvPr id="7" name="Freeform 7"/>
            <p:cNvSpPr/>
            <p:nvPr/>
          </p:nvSpPr>
          <p:spPr>
            <a:xfrm>
              <a:off x="0" y="0"/>
              <a:ext cx="660400" cy="765024"/>
            </a:xfrm>
            <a:custGeom>
              <a:avLst/>
              <a:gdLst/>
              <a:ahLst/>
              <a:cxnLst/>
              <a:rect l="l" t="t" r="r" b="b"/>
              <a:pathLst>
                <a:path w="660400" h="76502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7441"/>
                  </a:cubicBezTo>
                  <a:lnTo>
                    <a:pt x="660400" y="765024"/>
                  </a:lnTo>
                  <a:lnTo>
                    <a:pt x="0" y="765024"/>
                  </a:lnTo>
                  <a:lnTo>
                    <a:pt x="0" y="327766"/>
                  </a:lnTo>
                  <a:cubicBezTo>
                    <a:pt x="1782" y="185660"/>
                    <a:pt x="93019" y="64045"/>
                    <a:pt x="220252" y="19070"/>
                  </a:cubicBezTo>
                  <a:close/>
                </a:path>
              </a:pathLst>
            </a:custGeom>
            <a:solidFill>
              <a:srgbClr val="6C6CAB"/>
            </a:solidFill>
            <a:ln cap="sq">
              <a:noFill/>
              <a:prstDash val="solid"/>
              <a:miter/>
            </a:ln>
          </p:spPr>
          <p:txBody>
            <a:bodyPr/>
            <a:lstStyle/>
            <a:p>
              <a:endParaRPr lang="en-US" sz="800"/>
            </a:p>
          </p:txBody>
        </p:sp>
        <p:sp>
          <p:nvSpPr>
            <p:cNvPr id="8" name="TextBox 8"/>
            <p:cNvSpPr txBox="1"/>
            <p:nvPr/>
          </p:nvSpPr>
          <p:spPr>
            <a:xfrm>
              <a:off x="0" y="69850"/>
              <a:ext cx="660400" cy="695174"/>
            </a:xfrm>
            <a:prstGeom prst="rect">
              <a:avLst/>
            </a:prstGeom>
          </p:spPr>
          <p:txBody>
            <a:bodyPr lIns="30094" tIns="30094" rIns="30094" bIns="30094" rtlCol="0" anchor="ctr"/>
            <a:lstStyle/>
            <a:p>
              <a:pPr algn="ctr">
                <a:lnSpc>
                  <a:spcPts val="1823"/>
                </a:lnSpc>
                <a:spcBef>
                  <a:spcPct val="0"/>
                </a:spcBef>
              </a:pPr>
              <a:endParaRPr sz="800"/>
            </a:p>
          </p:txBody>
        </p:sp>
      </p:grpSp>
      <p:grpSp>
        <p:nvGrpSpPr>
          <p:cNvPr id="9" name="Group 9"/>
          <p:cNvGrpSpPr/>
          <p:nvPr/>
        </p:nvGrpSpPr>
        <p:grpSpPr>
          <a:xfrm rot="-10800000">
            <a:off x="1382336" y="4609405"/>
            <a:ext cx="4596039" cy="982931"/>
            <a:chOff x="0" y="0"/>
            <a:chExt cx="1900265" cy="406400"/>
          </a:xfrm>
        </p:grpSpPr>
        <p:sp>
          <p:nvSpPr>
            <p:cNvPr id="10" name="Freeform 10"/>
            <p:cNvSpPr/>
            <p:nvPr/>
          </p:nvSpPr>
          <p:spPr>
            <a:xfrm>
              <a:off x="0" y="0"/>
              <a:ext cx="1900265" cy="406400"/>
            </a:xfrm>
            <a:custGeom>
              <a:avLst/>
              <a:gdLst/>
              <a:ahLst/>
              <a:cxnLst/>
              <a:rect l="l" t="t" r="r" b="b"/>
              <a:pathLst>
                <a:path w="1900265" h="406400">
                  <a:moveTo>
                    <a:pt x="1697065" y="0"/>
                  </a:moveTo>
                  <a:cubicBezTo>
                    <a:pt x="1809289" y="0"/>
                    <a:pt x="1900265" y="90976"/>
                    <a:pt x="1900265" y="203200"/>
                  </a:cubicBezTo>
                  <a:cubicBezTo>
                    <a:pt x="1900265" y="315424"/>
                    <a:pt x="1809289" y="406400"/>
                    <a:pt x="1697065" y="406400"/>
                  </a:cubicBezTo>
                  <a:lnTo>
                    <a:pt x="203200" y="406400"/>
                  </a:lnTo>
                  <a:cubicBezTo>
                    <a:pt x="90976" y="406400"/>
                    <a:pt x="0" y="315424"/>
                    <a:pt x="0" y="203200"/>
                  </a:cubicBezTo>
                  <a:cubicBezTo>
                    <a:pt x="0" y="90976"/>
                    <a:pt x="90976" y="0"/>
                    <a:pt x="203200" y="0"/>
                  </a:cubicBezTo>
                  <a:close/>
                </a:path>
              </a:pathLst>
            </a:custGeom>
            <a:solidFill>
              <a:srgbClr val="EDEDED"/>
            </a:solidFill>
          </p:spPr>
          <p:txBody>
            <a:bodyPr/>
            <a:lstStyle/>
            <a:p>
              <a:endParaRPr lang="en-US" sz="800"/>
            </a:p>
          </p:txBody>
        </p:sp>
        <p:sp>
          <p:nvSpPr>
            <p:cNvPr id="11" name="TextBox 11"/>
            <p:cNvSpPr txBox="1"/>
            <p:nvPr/>
          </p:nvSpPr>
          <p:spPr>
            <a:xfrm>
              <a:off x="0" y="-57150"/>
              <a:ext cx="1900265" cy="463550"/>
            </a:xfrm>
            <a:prstGeom prst="rect">
              <a:avLst/>
            </a:prstGeom>
          </p:spPr>
          <p:txBody>
            <a:bodyPr lIns="30094" tIns="30094" rIns="30094" bIns="30094" rtlCol="0" anchor="ctr"/>
            <a:lstStyle/>
            <a:p>
              <a:pPr algn="ctr">
                <a:lnSpc>
                  <a:spcPts val="1823"/>
                </a:lnSpc>
              </a:pPr>
              <a:endParaRPr sz="800"/>
            </a:p>
          </p:txBody>
        </p:sp>
      </p:grpSp>
      <p:grpSp>
        <p:nvGrpSpPr>
          <p:cNvPr id="12" name="Group 12"/>
          <p:cNvGrpSpPr/>
          <p:nvPr/>
        </p:nvGrpSpPr>
        <p:grpSpPr>
          <a:xfrm rot="-5400000">
            <a:off x="1460197" y="4531544"/>
            <a:ext cx="982931" cy="1138653"/>
            <a:chOff x="0" y="0"/>
            <a:chExt cx="660400" cy="765024"/>
          </a:xfrm>
        </p:grpSpPr>
        <p:sp>
          <p:nvSpPr>
            <p:cNvPr id="13" name="Freeform 13"/>
            <p:cNvSpPr/>
            <p:nvPr/>
          </p:nvSpPr>
          <p:spPr>
            <a:xfrm>
              <a:off x="0" y="0"/>
              <a:ext cx="660400" cy="765024"/>
            </a:xfrm>
            <a:custGeom>
              <a:avLst/>
              <a:gdLst/>
              <a:ahLst/>
              <a:cxnLst/>
              <a:rect l="l" t="t" r="r" b="b"/>
              <a:pathLst>
                <a:path w="660400" h="76502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7441"/>
                  </a:cubicBezTo>
                  <a:lnTo>
                    <a:pt x="660400" y="765024"/>
                  </a:lnTo>
                  <a:lnTo>
                    <a:pt x="0" y="765024"/>
                  </a:lnTo>
                  <a:lnTo>
                    <a:pt x="0" y="327766"/>
                  </a:lnTo>
                  <a:cubicBezTo>
                    <a:pt x="1782" y="185660"/>
                    <a:pt x="93019" y="64045"/>
                    <a:pt x="220252" y="19070"/>
                  </a:cubicBezTo>
                  <a:close/>
                </a:path>
              </a:pathLst>
            </a:custGeom>
            <a:solidFill>
              <a:srgbClr val="6C6CAB"/>
            </a:solidFill>
            <a:ln cap="sq">
              <a:noFill/>
              <a:prstDash val="solid"/>
              <a:miter/>
            </a:ln>
          </p:spPr>
          <p:txBody>
            <a:bodyPr/>
            <a:lstStyle/>
            <a:p>
              <a:endParaRPr lang="en-US" sz="800"/>
            </a:p>
          </p:txBody>
        </p:sp>
        <p:sp>
          <p:nvSpPr>
            <p:cNvPr id="14" name="TextBox 14"/>
            <p:cNvSpPr txBox="1"/>
            <p:nvPr/>
          </p:nvSpPr>
          <p:spPr>
            <a:xfrm>
              <a:off x="0" y="69850"/>
              <a:ext cx="660400" cy="695174"/>
            </a:xfrm>
            <a:prstGeom prst="rect">
              <a:avLst/>
            </a:prstGeom>
          </p:spPr>
          <p:txBody>
            <a:bodyPr lIns="30094" tIns="30094" rIns="30094" bIns="30094" rtlCol="0" anchor="ctr"/>
            <a:lstStyle/>
            <a:p>
              <a:pPr algn="ctr">
                <a:lnSpc>
                  <a:spcPts val="1823"/>
                </a:lnSpc>
                <a:spcBef>
                  <a:spcPct val="0"/>
                </a:spcBef>
              </a:pPr>
              <a:endParaRPr sz="800"/>
            </a:p>
          </p:txBody>
        </p:sp>
      </p:grpSp>
      <p:grpSp>
        <p:nvGrpSpPr>
          <p:cNvPr id="15" name="Group 15"/>
          <p:cNvGrpSpPr/>
          <p:nvPr/>
        </p:nvGrpSpPr>
        <p:grpSpPr>
          <a:xfrm rot="-10800000">
            <a:off x="6188694" y="3429001"/>
            <a:ext cx="4596039" cy="982931"/>
            <a:chOff x="0" y="0"/>
            <a:chExt cx="1900265" cy="406400"/>
          </a:xfrm>
        </p:grpSpPr>
        <p:sp>
          <p:nvSpPr>
            <p:cNvPr id="16" name="Freeform 16"/>
            <p:cNvSpPr/>
            <p:nvPr/>
          </p:nvSpPr>
          <p:spPr>
            <a:xfrm>
              <a:off x="0" y="0"/>
              <a:ext cx="1900265" cy="406400"/>
            </a:xfrm>
            <a:custGeom>
              <a:avLst/>
              <a:gdLst/>
              <a:ahLst/>
              <a:cxnLst/>
              <a:rect l="l" t="t" r="r" b="b"/>
              <a:pathLst>
                <a:path w="1900265" h="406400">
                  <a:moveTo>
                    <a:pt x="1697065" y="0"/>
                  </a:moveTo>
                  <a:cubicBezTo>
                    <a:pt x="1809289" y="0"/>
                    <a:pt x="1900265" y="90976"/>
                    <a:pt x="1900265" y="203200"/>
                  </a:cubicBezTo>
                  <a:cubicBezTo>
                    <a:pt x="1900265" y="315424"/>
                    <a:pt x="1809289" y="406400"/>
                    <a:pt x="1697065" y="406400"/>
                  </a:cubicBezTo>
                  <a:lnTo>
                    <a:pt x="203200" y="406400"/>
                  </a:lnTo>
                  <a:cubicBezTo>
                    <a:pt x="90976" y="406400"/>
                    <a:pt x="0" y="315424"/>
                    <a:pt x="0" y="203200"/>
                  </a:cubicBezTo>
                  <a:cubicBezTo>
                    <a:pt x="0" y="90976"/>
                    <a:pt x="90976" y="0"/>
                    <a:pt x="203200" y="0"/>
                  </a:cubicBezTo>
                  <a:close/>
                </a:path>
              </a:pathLst>
            </a:custGeom>
            <a:solidFill>
              <a:srgbClr val="EDEDED"/>
            </a:solidFill>
          </p:spPr>
          <p:txBody>
            <a:bodyPr/>
            <a:lstStyle/>
            <a:p>
              <a:endParaRPr lang="en-US" sz="800"/>
            </a:p>
          </p:txBody>
        </p:sp>
        <p:sp>
          <p:nvSpPr>
            <p:cNvPr id="17" name="TextBox 17"/>
            <p:cNvSpPr txBox="1"/>
            <p:nvPr/>
          </p:nvSpPr>
          <p:spPr>
            <a:xfrm>
              <a:off x="0" y="-57150"/>
              <a:ext cx="1900265" cy="463550"/>
            </a:xfrm>
            <a:prstGeom prst="rect">
              <a:avLst/>
            </a:prstGeom>
          </p:spPr>
          <p:txBody>
            <a:bodyPr lIns="30094" tIns="30094" rIns="30094" bIns="30094" rtlCol="0" anchor="ctr"/>
            <a:lstStyle/>
            <a:p>
              <a:pPr algn="ctr">
                <a:lnSpc>
                  <a:spcPts val="1823"/>
                </a:lnSpc>
              </a:pPr>
              <a:endParaRPr sz="800"/>
            </a:p>
          </p:txBody>
        </p:sp>
      </p:grpSp>
      <p:grpSp>
        <p:nvGrpSpPr>
          <p:cNvPr id="18" name="Group 18"/>
          <p:cNvGrpSpPr/>
          <p:nvPr/>
        </p:nvGrpSpPr>
        <p:grpSpPr>
          <a:xfrm rot="-10800000">
            <a:off x="6188694" y="4609405"/>
            <a:ext cx="4596039" cy="982931"/>
            <a:chOff x="0" y="0"/>
            <a:chExt cx="1900265" cy="406400"/>
          </a:xfrm>
        </p:grpSpPr>
        <p:sp>
          <p:nvSpPr>
            <p:cNvPr id="19" name="Freeform 19"/>
            <p:cNvSpPr/>
            <p:nvPr/>
          </p:nvSpPr>
          <p:spPr>
            <a:xfrm>
              <a:off x="0" y="0"/>
              <a:ext cx="1900265" cy="406400"/>
            </a:xfrm>
            <a:custGeom>
              <a:avLst/>
              <a:gdLst/>
              <a:ahLst/>
              <a:cxnLst/>
              <a:rect l="l" t="t" r="r" b="b"/>
              <a:pathLst>
                <a:path w="1900265" h="406400">
                  <a:moveTo>
                    <a:pt x="1697065" y="0"/>
                  </a:moveTo>
                  <a:cubicBezTo>
                    <a:pt x="1809289" y="0"/>
                    <a:pt x="1900265" y="90976"/>
                    <a:pt x="1900265" y="203200"/>
                  </a:cubicBezTo>
                  <a:cubicBezTo>
                    <a:pt x="1900265" y="315424"/>
                    <a:pt x="1809289" y="406400"/>
                    <a:pt x="1697065" y="406400"/>
                  </a:cubicBezTo>
                  <a:lnTo>
                    <a:pt x="203200" y="406400"/>
                  </a:lnTo>
                  <a:cubicBezTo>
                    <a:pt x="90976" y="406400"/>
                    <a:pt x="0" y="315424"/>
                    <a:pt x="0" y="203200"/>
                  </a:cubicBezTo>
                  <a:cubicBezTo>
                    <a:pt x="0" y="90976"/>
                    <a:pt x="90976" y="0"/>
                    <a:pt x="203200" y="0"/>
                  </a:cubicBezTo>
                  <a:close/>
                </a:path>
              </a:pathLst>
            </a:custGeom>
            <a:solidFill>
              <a:srgbClr val="EDEDED"/>
            </a:solidFill>
          </p:spPr>
          <p:txBody>
            <a:bodyPr/>
            <a:lstStyle/>
            <a:p>
              <a:endParaRPr lang="en-US" sz="800"/>
            </a:p>
          </p:txBody>
        </p:sp>
        <p:sp>
          <p:nvSpPr>
            <p:cNvPr id="20" name="TextBox 20"/>
            <p:cNvSpPr txBox="1"/>
            <p:nvPr/>
          </p:nvSpPr>
          <p:spPr>
            <a:xfrm>
              <a:off x="0" y="-57150"/>
              <a:ext cx="1900265" cy="463550"/>
            </a:xfrm>
            <a:prstGeom prst="rect">
              <a:avLst/>
            </a:prstGeom>
          </p:spPr>
          <p:txBody>
            <a:bodyPr lIns="30094" tIns="30094" rIns="30094" bIns="30094" rtlCol="0" anchor="ctr"/>
            <a:lstStyle/>
            <a:p>
              <a:pPr algn="ctr">
                <a:lnSpc>
                  <a:spcPts val="1823"/>
                </a:lnSpc>
              </a:pPr>
              <a:endParaRPr sz="800"/>
            </a:p>
          </p:txBody>
        </p:sp>
      </p:grpSp>
      <p:grpSp>
        <p:nvGrpSpPr>
          <p:cNvPr id="21" name="Group 21"/>
          <p:cNvGrpSpPr/>
          <p:nvPr/>
        </p:nvGrpSpPr>
        <p:grpSpPr>
          <a:xfrm rot="-5400000">
            <a:off x="6266555" y="3351140"/>
            <a:ext cx="982931" cy="1138653"/>
            <a:chOff x="0" y="0"/>
            <a:chExt cx="660400" cy="765024"/>
          </a:xfrm>
        </p:grpSpPr>
        <p:sp>
          <p:nvSpPr>
            <p:cNvPr id="22" name="Freeform 22"/>
            <p:cNvSpPr/>
            <p:nvPr/>
          </p:nvSpPr>
          <p:spPr>
            <a:xfrm>
              <a:off x="0" y="0"/>
              <a:ext cx="660400" cy="765024"/>
            </a:xfrm>
            <a:custGeom>
              <a:avLst/>
              <a:gdLst/>
              <a:ahLst/>
              <a:cxnLst/>
              <a:rect l="l" t="t" r="r" b="b"/>
              <a:pathLst>
                <a:path w="660400" h="76502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7441"/>
                  </a:cubicBezTo>
                  <a:lnTo>
                    <a:pt x="660400" y="765024"/>
                  </a:lnTo>
                  <a:lnTo>
                    <a:pt x="0" y="765024"/>
                  </a:lnTo>
                  <a:lnTo>
                    <a:pt x="0" y="327766"/>
                  </a:lnTo>
                  <a:cubicBezTo>
                    <a:pt x="1782" y="185660"/>
                    <a:pt x="93019" y="64045"/>
                    <a:pt x="220252" y="19070"/>
                  </a:cubicBezTo>
                  <a:close/>
                </a:path>
              </a:pathLst>
            </a:custGeom>
            <a:solidFill>
              <a:srgbClr val="6C6CAB"/>
            </a:solidFill>
            <a:ln cap="sq">
              <a:noFill/>
              <a:prstDash val="solid"/>
              <a:miter/>
            </a:ln>
          </p:spPr>
          <p:txBody>
            <a:bodyPr/>
            <a:lstStyle/>
            <a:p>
              <a:endParaRPr lang="en-US" sz="800"/>
            </a:p>
          </p:txBody>
        </p:sp>
        <p:sp>
          <p:nvSpPr>
            <p:cNvPr id="23" name="TextBox 23"/>
            <p:cNvSpPr txBox="1"/>
            <p:nvPr/>
          </p:nvSpPr>
          <p:spPr>
            <a:xfrm>
              <a:off x="0" y="69850"/>
              <a:ext cx="660400" cy="695174"/>
            </a:xfrm>
            <a:prstGeom prst="rect">
              <a:avLst/>
            </a:prstGeom>
          </p:spPr>
          <p:txBody>
            <a:bodyPr lIns="30094" tIns="30094" rIns="30094" bIns="30094" rtlCol="0" anchor="ctr"/>
            <a:lstStyle/>
            <a:p>
              <a:pPr algn="ctr">
                <a:lnSpc>
                  <a:spcPts val="1823"/>
                </a:lnSpc>
                <a:spcBef>
                  <a:spcPct val="0"/>
                </a:spcBef>
              </a:pPr>
              <a:endParaRPr sz="800"/>
            </a:p>
          </p:txBody>
        </p:sp>
      </p:grpSp>
      <p:grpSp>
        <p:nvGrpSpPr>
          <p:cNvPr id="24" name="Group 24"/>
          <p:cNvGrpSpPr/>
          <p:nvPr/>
        </p:nvGrpSpPr>
        <p:grpSpPr>
          <a:xfrm rot="-5400000">
            <a:off x="6266555" y="4531544"/>
            <a:ext cx="982931" cy="1138653"/>
            <a:chOff x="0" y="0"/>
            <a:chExt cx="660400" cy="765024"/>
          </a:xfrm>
        </p:grpSpPr>
        <p:sp>
          <p:nvSpPr>
            <p:cNvPr id="25" name="Freeform 25"/>
            <p:cNvSpPr/>
            <p:nvPr/>
          </p:nvSpPr>
          <p:spPr>
            <a:xfrm>
              <a:off x="0" y="0"/>
              <a:ext cx="660400" cy="765024"/>
            </a:xfrm>
            <a:custGeom>
              <a:avLst/>
              <a:gdLst/>
              <a:ahLst/>
              <a:cxnLst/>
              <a:rect l="l" t="t" r="r" b="b"/>
              <a:pathLst>
                <a:path w="660400" h="76502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7441"/>
                  </a:cubicBezTo>
                  <a:lnTo>
                    <a:pt x="660400" y="765024"/>
                  </a:lnTo>
                  <a:lnTo>
                    <a:pt x="0" y="765024"/>
                  </a:lnTo>
                  <a:lnTo>
                    <a:pt x="0" y="327766"/>
                  </a:lnTo>
                  <a:cubicBezTo>
                    <a:pt x="1782" y="185660"/>
                    <a:pt x="93019" y="64045"/>
                    <a:pt x="220252" y="19070"/>
                  </a:cubicBezTo>
                  <a:close/>
                </a:path>
              </a:pathLst>
            </a:custGeom>
            <a:solidFill>
              <a:srgbClr val="6C6CAB"/>
            </a:solidFill>
            <a:ln cap="sq">
              <a:noFill/>
              <a:prstDash val="solid"/>
              <a:miter/>
            </a:ln>
          </p:spPr>
          <p:txBody>
            <a:bodyPr/>
            <a:lstStyle/>
            <a:p>
              <a:endParaRPr lang="en-US" sz="800"/>
            </a:p>
          </p:txBody>
        </p:sp>
        <p:sp>
          <p:nvSpPr>
            <p:cNvPr id="26" name="TextBox 26"/>
            <p:cNvSpPr txBox="1"/>
            <p:nvPr/>
          </p:nvSpPr>
          <p:spPr>
            <a:xfrm>
              <a:off x="0" y="69850"/>
              <a:ext cx="660400" cy="695174"/>
            </a:xfrm>
            <a:prstGeom prst="rect">
              <a:avLst/>
            </a:prstGeom>
          </p:spPr>
          <p:txBody>
            <a:bodyPr lIns="30094" tIns="30094" rIns="30094" bIns="30094" rtlCol="0" anchor="ctr"/>
            <a:lstStyle/>
            <a:p>
              <a:pPr algn="ctr">
                <a:lnSpc>
                  <a:spcPts val="1823"/>
                </a:lnSpc>
                <a:spcBef>
                  <a:spcPct val="0"/>
                </a:spcBef>
              </a:pPr>
              <a:endParaRPr sz="800"/>
            </a:p>
          </p:txBody>
        </p:sp>
      </p:grpSp>
      <p:sp>
        <p:nvSpPr>
          <p:cNvPr id="27" name="Freeform 27"/>
          <p:cNvSpPr/>
          <p:nvPr/>
        </p:nvSpPr>
        <p:spPr>
          <a:xfrm rot="-5400000">
            <a:off x="17515" y="4446400"/>
            <a:ext cx="878951" cy="473494"/>
          </a:xfrm>
          <a:custGeom>
            <a:avLst/>
            <a:gdLst/>
            <a:ahLst/>
            <a:cxnLst/>
            <a:rect l="l" t="t" r="r" b="b"/>
            <a:pathLst>
              <a:path w="1318426" h="710241">
                <a:moveTo>
                  <a:pt x="0" y="0"/>
                </a:moveTo>
                <a:lnTo>
                  <a:pt x="1318426" y="0"/>
                </a:lnTo>
                <a:lnTo>
                  <a:pt x="1318426" y="710240"/>
                </a:lnTo>
                <a:lnTo>
                  <a:pt x="0" y="710240"/>
                </a:lnTo>
                <a:lnTo>
                  <a:pt x="0" y="0"/>
                </a:lnTo>
                <a:close/>
              </a:path>
            </a:pathLst>
          </a:custGeom>
          <a:blipFill>
            <a:blip r:embed="rId3">
              <a:extLst>
                <a:ext uri="{96DAC541-7B7A-43D3-8B79-37D633B846F1}">
                  <asvg:svgBlip xmlns:asvg="http://schemas.microsoft.com/office/drawing/2016/SVG/main" r:embed="rId4"/>
                </a:ext>
              </a:extLst>
            </a:blip>
            <a:stretch>
              <a:fillRect b="-85630"/>
            </a:stretch>
          </a:blipFill>
        </p:spPr>
        <p:txBody>
          <a:bodyPr/>
          <a:lstStyle/>
          <a:p>
            <a:endParaRPr lang="en-US" sz="800"/>
          </a:p>
        </p:txBody>
      </p:sp>
      <p:sp>
        <p:nvSpPr>
          <p:cNvPr id="28" name="Freeform 28"/>
          <p:cNvSpPr/>
          <p:nvPr/>
        </p:nvSpPr>
        <p:spPr>
          <a:xfrm rot="-5400000">
            <a:off x="11104242" y="541938"/>
            <a:ext cx="878951" cy="473494"/>
          </a:xfrm>
          <a:custGeom>
            <a:avLst/>
            <a:gdLst/>
            <a:ahLst/>
            <a:cxnLst/>
            <a:rect l="l" t="t" r="r" b="b"/>
            <a:pathLst>
              <a:path w="1318426" h="710241">
                <a:moveTo>
                  <a:pt x="0" y="0"/>
                </a:moveTo>
                <a:lnTo>
                  <a:pt x="1318426" y="0"/>
                </a:lnTo>
                <a:lnTo>
                  <a:pt x="1318426" y="710240"/>
                </a:lnTo>
                <a:lnTo>
                  <a:pt x="0" y="710240"/>
                </a:lnTo>
                <a:lnTo>
                  <a:pt x="0" y="0"/>
                </a:lnTo>
                <a:close/>
              </a:path>
            </a:pathLst>
          </a:custGeom>
          <a:blipFill>
            <a:blip r:embed="rId5">
              <a:extLst>
                <a:ext uri="{96DAC541-7B7A-43D3-8B79-37D633B846F1}">
                  <asvg:svgBlip xmlns:asvg="http://schemas.microsoft.com/office/drawing/2016/SVG/main" r:embed="rId6"/>
                </a:ext>
              </a:extLst>
            </a:blip>
            <a:stretch>
              <a:fillRect b="-85630"/>
            </a:stretch>
          </a:blipFill>
        </p:spPr>
        <p:txBody>
          <a:bodyPr/>
          <a:lstStyle/>
          <a:p>
            <a:endParaRPr lang="en-US" sz="800"/>
          </a:p>
        </p:txBody>
      </p:sp>
      <p:sp>
        <p:nvSpPr>
          <p:cNvPr id="32" name="Freeform 32"/>
          <p:cNvSpPr/>
          <p:nvPr/>
        </p:nvSpPr>
        <p:spPr>
          <a:xfrm>
            <a:off x="1690734" y="3549655"/>
            <a:ext cx="671530" cy="800632"/>
          </a:xfrm>
          <a:custGeom>
            <a:avLst/>
            <a:gdLst/>
            <a:ahLst/>
            <a:cxnLst/>
            <a:rect l="l" t="t" r="r" b="b"/>
            <a:pathLst>
              <a:path w="1007295" h="1200948">
                <a:moveTo>
                  <a:pt x="0" y="0"/>
                </a:moveTo>
                <a:lnTo>
                  <a:pt x="1007295" y="0"/>
                </a:lnTo>
                <a:lnTo>
                  <a:pt x="1007295" y="1200948"/>
                </a:lnTo>
                <a:lnTo>
                  <a:pt x="0" y="12009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800"/>
          </a:p>
        </p:txBody>
      </p:sp>
      <p:sp>
        <p:nvSpPr>
          <p:cNvPr id="33" name="Freeform 33"/>
          <p:cNvSpPr/>
          <p:nvPr/>
        </p:nvSpPr>
        <p:spPr>
          <a:xfrm>
            <a:off x="6571484" y="3553228"/>
            <a:ext cx="448031" cy="734477"/>
          </a:xfrm>
          <a:custGeom>
            <a:avLst/>
            <a:gdLst/>
            <a:ahLst/>
            <a:cxnLst/>
            <a:rect l="l" t="t" r="r" b="b"/>
            <a:pathLst>
              <a:path w="672046" h="1101716">
                <a:moveTo>
                  <a:pt x="0" y="0"/>
                </a:moveTo>
                <a:lnTo>
                  <a:pt x="672046" y="0"/>
                </a:lnTo>
                <a:lnTo>
                  <a:pt x="672046" y="1101715"/>
                </a:lnTo>
                <a:lnTo>
                  <a:pt x="0" y="11017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800"/>
          </a:p>
        </p:txBody>
      </p:sp>
      <p:sp>
        <p:nvSpPr>
          <p:cNvPr id="34" name="Freeform 34"/>
          <p:cNvSpPr/>
          <p:nvPr/>
        </p:nvSpPr>
        <p:spPr>
          <a:xfrm>
            <a:off x="6617204" y="4738816"/>
            <a:ext cx="399064" cy="704749"/>
          </a:xfrm>
          <a:custGeom>
            <a:avLst/>
            <a:gdLst/>
            <a:ahLst/>
            <a:cxnLst/>
            <a:rect l="l" t="t" r="r" b="b"/>
            <a:pathLst>
              <a:path w="598596" h="1057123">
                <a:moveTo>
                  <a:pt x="0" y="0"/>
                </a:moveTo>
                <a:lnTo>
                  <a:pt x="598596" y="0"/>
                </a:lnTo>
                <a:lnTo>
                  <a:pt x="598596" y="1057123"/>
                </a:lnTo>
                <a:lnTo>
                  <a:pt x="0" y="105712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sz="800"/>
          </a:p>
        </p:txBody>
      </p:sp>
      <p:sp>
        <p:nvSpPr>
          <p:cNvPr id="35" name="Freeform 35"/>
          <p:cNvSpPr/>
          <p:nvPr/>
        </p:nvSpPr>
        <p:spPr>
          <a:xfrm>
            <a:off x="1740462" y="4761201"/>
            <a:ext cx="447801" cy="682364"/>
          </a:xfrm>
          <a:custGeom>
            <a:avLst/>
            <a:gdLst/>
            <a:ahLst/>
            <a:cxnLst/>
            <a:rect l="l" t="t" r="r" b="b"/>
            <a:pathLst>
              <a:path w="671702" h="1023546">
                <a:moveTo>
                  <a:pt x="0" y="0"/>
                </a:moveTo>
                <a:lnTo>
                  <a:pt x="671702" y="0"/>
                </a:lnTo>
                <a:lnTo>
                  <a:pt x="671702" y="1023546"/>
                </a:lnTo>
                <a:lnTo>
                  <a:pt x="0" y="1023546"/>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sz="800"/>
          </a:p>
        </p:txBody>
      </p:sp>
      <p:sp>
        <p:nvSpPr>
          <p:cNvPr id="36" name="TextBox 36"/>
          <p:cNvSpPr txBox="1"/>
          <p:nvPr/>
        </p:nvSpPr>
        <p:spPr>
          <a:xfrm>
            <a:off x="1589251" y="906840"/>
            <a:ext cx="9016674" cy="615553"/>
          </a:xfrm>
          <a:prstGeom prst="rect">
            <a:avLst/>
          </a:prstGeom>
        </p:spPr>
        <p:txBody>
          <a:bodyPr lIns="0" tIns="0" rIns="0" bIns="0" rtlCol="0" anchor="t">
            <a:spAutoFit/>
          </a:bodyPr>
          <a:lstStyle/>
          <a:p>
            <a:pPr algn="ctr">
              <a:lnSpc>
                <a:spcPts val="4758"/>
              </a:lnSpc>
            </a:pPr>
            <a:r>
              <a:rPr lang="en-US" sz="4138" b="1">
                <a:solidFill>
                  <a:srgbClr val="6C6CAB"/>
                </a:solidFill>
                <a:latin typeface="Aileron Bold"/>
                <a:ea typeface="Aileron Bold"/>
                <a:cs typeface="Aileron Bold"/>
                <a:sym typeface="Aileron Bold"/>
              </a:rPr>
              <a:t>The Evolution of Health Tech</a:t>
            </a:r>
          </a:p>
        </p:txBody>
      </p:sp>
      <p:sp>
        <p:nvSpPr>
          <p:cNvPr id="37" name="TextBox 37"/>
          <p:cNvSpPr txBox="1"/>
          <p:nvPr/>
        </p:nvSpPr>
        <p:spPr>
          <a:xfrm>
            <a:off x="1382336" y="1733638"/>
            <a:ext cx="9430502" cy="1395703"/>
          </a:xfrm>
          <a:prstGeom prst="rect">
            <a:avLst/>
          </a:prstGeom>
        </p:spPr>
        <p:txBody>
          <a:bodyPr lIns="0" tIns="0" rIns="0" bIns="0" rtlCol="0" anchor="t">
            <a:spAutoFit/>
          </a:bodyPr>
          <a:lstStyle/>
          <a:p>
            <a:pPr algn="just">
              <a:lnSpc>
                <a:spcPts val="2169"/>
              </a:lnSpc>
              <a:spcBef>
                <a:spcPct val="0"/>
              </a:spcBef>
            </a:pPr>
            <a:r>
              <a:rPr lang="en-US" sz="1549">
                <a:solidFill>
                  <a:srgbClr val="000000"/>
                </a:solidFill>
                <a:latin typeface="Poppins"/>
                <a:ea typeface="Poppins"/>
                <a:cs typeface="Poppins"/>
                <a:sym typeface="Poppins"/>
              </a:rPr>
              <a:t>Health technology has evolved significantly over the years, transitioning from simple medical tools to sophisticated digital platforms. The shift from in-person visits to digital solutions, such as telemedicine and mobile health applications, has transformed healthcare delivery. This evolution empowers patients with access to their health information, promoting informed decisions about their wellness.</a:t>
            </a:r>
          </a:p>
        </p:txBody>
      </p:sp>
      <p:sp>
        <p:nvSpPr>
          <p:cNvPr id="38" name="TextBox 38"/>
          <p:cNvSpPr txBox="1"/>
          <p:nvPr/>
        </p:nvSpPr>
        <p:spPr>
          <a:xfrm>
            <a:off x="2696258" y="3832956"/>
            <a:ext cx="3087851" cy="374911"/>
          </a:xfrm>
          <a:prstGeom prst="rect">
            <a:avLst/>
          </a:prstGeom>
        </p:spPr>
        <p:txBody>
          <a:bodyPr lIns="0" tIns="0" rIns="0" bIns="0" rtlCol="0" anchor="t">
            <a:spAutoFit/>
          </a:bodyPr>
          <a:lstStyle/>
          <a:p>
            <a:pPr>
              <a:lnSpc>
                <a:spcPts val="1493"/>
              </a:lnSpc>
              <a:spcBef>
                <a:spcPct val="0"/>
              </a:spcBef>
            </a:pPr>
            <a:r>
              <a:rPr lang="en-US" sz="1066">
                <a:solidFill>
                  <a:srgbClr val="000000"/>
                </a:solidFill>
                <a:latin typeface="Poppins"/>
                <a:ea typeface="Poppins"/>
                <a:cs typeface="Poppins"/>
                <a:sym typeface="Poppins"/>
              </a:rPr>
              <a:t>Remote consultations that enhance accessibility to healthcare services.</a:t>
            </a:r>
          </a:p>
        </p:txBody>
      </p:sp>
      <p:sp>
        <p:nvSpPr>
          <p:cNvPr id="39" name="TextBox 39"/>
          <p:cNvSpPr txBox="1"/>
          <p:nvPr/>
        </p:nvSpPr>
        <p:spPr>
          <a:xfrm>
            <a:off x="7536898" y="3832956"/>
            <a:ext cx="3069027" cy="374911"/>
          </a:xfrm>
          <a:prstGeom prst="rect">
            <a:avLst/>
          </a:prstGeom>
        </p:spPr>
        <p:txBody>
          <a:bodyPr lIns="0" tIns="0" rIns="0" bIns="0" rtlCol="0" anchor="t">
            <a:spAutoFit/>
          </a:bodyPr>
          <a:lstStyle/>
          <a:p>
            <a:pPr>
              <a:lnSpc>
                <a:spcPts val="1493"/>
              </a:lnSpc>
              <a:spcBef>
                <a:spcPct val="0"/>
              </a:spcBef>
            </a:pPr>
            <a:r>
              <a:rPr lang="en-US" sz="1066">
                <a:solidFill>
                  <a:srgbClr val="000000"/>
                </a:solidFill>
                <a:latin typeface="Poppins"/>
                <a:ea typeface="Poppins"/>
                <a:cs typeface="Poppins"/>
                <a:sym typeface="Poppins"/>
              </a:rPr>
              <a:t>Digital documentation that speeds up and simplifies patient information management.</a:t>
            </a:r>
          </a:p>
        </p:txBody>
      </p:sp>
      <p:sp>
        <p:nvSpPr>
          <p:cNvPr id="40" name="TextBox 40"/>
          <p:cNvSpPr txBox="1"/>
          <p:nvPr/>
        </p:nvSpPr>
        <p:spPr>
          <a:xfrm>
            <a:off x="2696258" y="5050070"/>
            <a:ext cx="3087851" cy="374911"/>
          </a:xfrm>
          <a:prstGeom prst="rect">
            <a:avLst/>
          </a:prstGeom>
        </p:spPr>
        <p:txBody>
          <a:bodyPr lIns="0" tIns="0" rIns="0" bIns="0" rtlCol="0" anchor="t">
            <a:spAutoFit/>
          </a:bodyPr>
          <a:lstStyle/>
          <a:p>
            <a:pPr>
              <a:lnSpc>
                <a:spcPts val="1493"/>
              </a:lnSpc>
              <a:spcBef>
                <a:spcPct val="0"/>
              </a:spcBef>
            </a:pPr>
            <a:r>
              <a:rPr lang="en-US" sz="1066">
                <a:solidFill>
                  <a:srgbClr val="000000"/>
                </a:solidFill>
                <a:latin typeface="Poppins"/>
                <a:ea typeface="Poppins"/>
                <a:cs typeface="Poppins"/>
                <a:sym typeface="Poppins"/>
              </a:rPr>
              <a:t>Mobile apps that help users manage their health and achieve wellness goals.</a:t>
            </a:r>
          </a:p>
        </p:txBody>
      </p:sp>
      <p:sp>
        <p:nvSpPr>
          <p:cNvPr id="41" name="TextBox 41"/>
          <p:cNvSpPr txBox="1"/>
          <p:nvPr/>
        </p:nvSpPr>
        <p:spPr>
          <a:xfrm>
            <a:off x="7536897" y="5050070"/>
            <a:ext cx="3087851" cy="374911"/>
          </a:xfrm>
          <a:prstGeom prst="rect">
            <a:avLst/>
          </a:prstGeom>
        </p:spPr>
        <p:txBody>
          <a:bodyPr lIns="0" tIns="0" rIns="0" bIns="0" rtlCol="0" anchor="t">
            <a:spAutoFit/>
          </a:bodyPr>
          <a:lstStyle/>
          <a:p>
            <a:pPr>
              <a:lnSpc>
                <a:spcPts val="1493"/>
              </a:lnSpc>
              <a:spcBef>
                <a:spcPct val="0"/>
              </a:spcBef>
            </a:pPr>
            <a:r>
              <a:rPr lang="en-US" sz="1066">
                <a:solidFill>
                  <a:srgbClr val="000000"/>
                </a:solidFill>
                <a:latin typeface="Poppins"/>
                <a:ea typeface="Poppins"/>
                <a:cs typeface="Poppins"/>
                <a:sym typeface="Poppins"/>
              </a:rPr>
              <a:t>Devices that monitor health data in real-time for proactive health management.</a:t>
            </a:r>
          </a:p>
        </p:txBody>
      </p:sp>
      <p:sp>
        <p:nvSpPr>
          <p:cNvPr id="42" name="TextBox 42"/>
          <p:cNvSpPr txBox="1"/>
          <p:nvPr/>
        </p:nvSpPr>
        <p:spPr>
          <a:xfrm>
            <a:off x="2696258" y="3504197"/>
            <a:ext cx="3087851" cy="304186"/>
          </a:xfrm>
          <a:prstGeom prst="rect">
            <a:avLst/>
          </a:prstGeom>
        </p:spPr>
        <p:txBody>
          <a:bodyPr lIns="0" tIns="0" rIns="0" bIns="0" rtlCol="0" anchor="t">
            <a:spAutoFit/>
          </a:bodyPr>
          <a:lstStyle/>
          <a:p>
            <a:pPr algn="just">
              <a:lnSpc>
                <a:spcPts val="2484"/>
              </a:lnSpc>
              <a:spcBef>
                <a:spcPct val="0"/>
              </a:spcBef>
            </a:pPr>
            <a:r>
              <a:rPr lang="en-US" sz="1774" b="1">
                <a:solidFill>
                  <a:srgbClr val="6C6CAB"/>
                </a:solidFill>
                <a:latin typeface="Poppins Bold"/>
                <a:ea typeface="Poppins Bold"/>
                <a:cs typeface="Poppins Bold"/>
                <a:sym typeface="Poppins Bold"/>
              </a:rPr>
              <a:t>Telemedicine Access</a:t>
            </a:r>
          </a:p>
        </p:txBody>
      </p:sp>
      <p:sp>
        <p:nvSpPr>
          <p:cNvPr id="43" name="TextBox 43"/>
          <p:cNvSpPr txBox="1"/>
          <p:nvPr/>
        </p:nvSpPr>
        <p:spPr>
          <a:xfrm>
            <a:off x="7536898" y="3504197"/>
            <a:ext cx="3069027" cy="304186"/>
          </a:xfrm>
          <a:prstGeom prst="rect">
            <a:avLst/>
          </a:prstGeom>
        </p:spPr>
        <p:txBody>
          <a:bodyPr lIns="0" tIns="0" rIns="0" bIns="0" rtlCol="0" anchor="t">
            <a:spAutoFit/>
          </a:bodyPr>
          <a:lstStyle/>
          <a:p>
            <a:pPr algn="just">
              <a:lnSpc>
                <a:spcPts val="2484"/>
              </a:lnSpc>
              <a:spcBef>
                <a:spcPct val="0"/>
              </a:spcBef>
            </a:pPr>
            <a:r>
              <a:rPr lang="en-US" sz="1774" b="1">
                <a:solidFill>
                  <a:srgbClr val="6C6CAB"/>
                </a:solidFill>
                <a:latin typeface="Poppins Bold"/>
                <a:ea typeface="Poppins Bold"/>
                <a:cs typeface="Poppins Bold"/>
                <a:sym typeface="Poppins Bold"/>
              </a:rPr>
              <a:t>Electronic Records</a:t>
            </a:r>
          </a:p>
        </p:txBody>
      </p:sp>
      <p:sp>
        <p:nvSpPr>
          <p:cNvPr id="44" name="TextBox 44"/>
          <p:cNvSpPr txBox="1"/>
          <p:nvPr/>
        </p:nvSpPr>
        <p:spPr>
          <a:xfrm>
            <a:off x="2696258" y="4697681"/>
            <a:ext cx="3087851" cy="304186"/>
          </a:xfrm>
          <a:prstGeom prst="rect">
            <a:avLst/>
          </a:prstGeom>
        </p:spPr>
        <p:txBody>
          <a:bodyPr lIns="0" tIns="0" rIns="0" bIns="0" rtlCol="0" anchor="t">
            <a:spAutoFit/>
          </a:bodyPr>
          <a:lstStyle/>
          <a:p>
            <a:pPr algn="just">
              <a:lnSpc>
                <a:spcPts val="2484"/>
              </a:lnSpc>
              <a:spcBef>
                <a:spcPct val="0"/>
              </a:spcBef>
            </a:pPr>
            <a:r>
              <a:rPr lang="en-US" sz="1774" b="1">
                <a:solidFill>
                  <a:srgbClr val="6C6CAB"/>
                </a:solidFill>
                <a:latin typeface="Poppins Bold"/>
                <a:ea typeface="Poppins Bold"/>
                <a:cs typeface="Poppins Bold"/>
                <a:sym typeface="Poppins Bold"/>
              </a:rPr>
              <a:t>Health Applications</a:t>
            </a:r>
          </a:p>
        </p:txBody>
      </p:sp>
      <p:sp>
        <p:nvSpPr>
          <p:cNvPr id="45" name="TextBox 45"/>
          <p:cNvSpPr txBox="1"/>
          <p:nvPr/>
        </p:nvSpPr>
        <p:spPr>
          <a:xfrm>
            <a:off x="7536898" y="4697681"/>
            <a:ext cx="3069027" cy="304186"/>
          </a:xfrm>
          <a:prstGeom prst="rect">
            <a:avLst/>
          </a:prstGeom>
        </p:spPr>
        <p:txBody>
          <a:bodyPr lIns="0" tIns="0" rIns="0" bIns="0" rtlCol="0" anchor="t">
            <a:spAutoFit/>
          </a:bodyPr>
          <a:lstStyle/>
          <a:p>
            <a:pPr algn="just">
              <a:lnSpc>
                <a:spcPts val="2484"/>
              </a:lnSpc>
              <a:spcBef>
                <a:spcPct val="0"/>
              </a:spcBef>
            </a:pPr>
            <a:r>
              <a:rPr lang="en-US" sz="1774" b="1">
                <a:solidFill>
                  <a:srgbClr val="6C6CAB"/>
                </a:solidFill>
                <a:latin typeface="Poppins Bold"/>
                <a:ea typeface="Poppins Bold"/>
                <a:cs typeface="Poppins Bold"/>
                <a:sym typeface="Poppins Bold"/>
              </a:rPr>
              <a:t>Wearable Devices</a:t>
            </a:r>
          </a:p>
        </p:txBody>
      </p:sp>
      <p:grpSp>
        <p:nvGrpSpPr>
          <p:cNvPr id="29" name="Group 16">
            <a:extLst>
              <a:ext uri="{FF2B5EF4-FFF2-40B4-BE49-F238E27FC236}">
                <a16:creationId xmlns:a16="http://schemas.microsoft.com/office/drawing/2014/main" id="{778C71EB-4FA2-46FC-092C-AD0C59FB3AD6}"/>
              </a:ext>
            </a:extLst>
          </p:cNvPr>
          <p:cNvGrpSpPr/>
          <p:nvPr/>
        </p:nvGrpSpPr>
        <p:grpSpPr>
          <a:xfrm>
            <a:off x="0" y="6157087"/>
            <a:ext cx="12345418" cy="700913"/>
            <a:chOff x="0" y="-66675"/>
            <a:chExt cx="4877202" cy="276903"/>
          </a:xfrm>
        </p:grpSpPr>
        <p:sp>
          <p:nvSpPr>
            <p:cNvPr id="30" name="Freeform 17">
              <a:extLst>
                <a:ext uri="{FF2B5EF4-FFF2-40B4-BE49-F238E27FC236}">
                  <a16:creationId xmlns:a16="http://schemas.microsoft.com/office/drawing/2014/main" id="{E88A9675-B762-A004-621C-E5BAD6552259}"/>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31" name="TextBox 18">
              <a:extLst>
                <a:ext uri="{FF2B5EF4-FFF2-40B4-BE49-F238E27FC236}">
                  <a16:creationId xmlns:a16="http://schemas.microsoft.com/office/drawing/2014/main" id="{C5F1F489-2E74-1C47-C2A9-D009CCCC0FAF}"/>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50" name="Freeform 20">
            <a:extLst>
              <a:ext uri="{FF2B5EF4-FFF2-40B4-BE49-F238E27FC236}">
                <a16:creationId xmlns:a16="http://schemas.microsoft.com/office/drawing/2014/main" id="{92E89875-8C7B-4655-C2E2-763FECDB1171}"/>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15"/>
            <a:stretch>
              <a:fillRect/>
            </a:stretch>
          </a:blipFill>
        </p:spPr>
        <p:txBody>
          <a:bodyPr/>
          <a:lstStyle/>
          <a:p>
            <a:endParaRPr lang="en-US"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a:off x="971081" y="4255438"/>
            <a:ext cx="213657" cy="21365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5" name="TextBox 5"/>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6" name="Freeform 6"/>
          <p:cNvSpPr/>
          <p:nvPr/>
        </p:nvSpPr>
        <p:spPr>
          <a:xfrm>
            <a:off x="999765" y="430600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7" name="Group 7"/>
          <p:cNvGrpSpPr/>
          <p:nvPr/>
        </p:nvGrpSpPr>
        <p:grpSpPr>
          <a:xfrm>
            <a:off x="971081" y="4620538"/>
            <a:ext cx="213657" cy="21365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9" name="TextBox 9"/>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0" name="Freeform 10"/>
          <p:cNvSpPr/>
          <p:nvPr/>
        </p:nvSpPr>
        <p:spPr>
          <a:xfrm>
            <a:off x="999765" y="467110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11" name="Group 11"/>
          <p:cNvGrpSpPr/>
          <p:nvPr/>
        </p:nvGrpSpPr>
        <p:grpSpPr>
          <a:xfrm>
            <a:off x="971081" y="4983958"/>
            <a:ext cx="213657" cy="21365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3" name="TextBox 13"/>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4" name="Freeform 14"/>
          <p:cNvSpPr/>
          <p:nvPr/>
        </p:nvSpPr>
        <p:spPr>
          <a:xfrm>
            <a:off x="999765" y="5034522"/>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15" name="Group 15"/>
          <p:cNvGrpSpPr/>
          <p:nvPr/>
        </p:nvGrpSpPr>
        <p:grpSpPr>
          <a:xfrm>
            <a:off x="971081" y="5347376"/>
            <a:ext cx="213657" cy="21365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7" name="TextBox 17"/>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8" name="Freeform 18"/>
          <p:cNvSpPr/>
          <p:nvPr/>
        </p:nvSpPr>
        <p:spPr>
          <a:xfrm>
            <a:off x="999765" y="5397941"/>
            <a:ext cx="156289" cy="112528"/>
          </a:xfrm>
          <a:custGeom>
            <a:avLst/>
            <a:gdLst/>
            <a:ahLst/>
            <a:cxnLst/>
            <a:rect l="l" t="t" r="r" b="b"/>
            <a:pathLst>
              <a:path w="234433" h="168792">
                <a:moveTo>
                  <a:pt x="0" y="0"/>
                </a:moveTo>
                <a:lnTo>
                  <a:pt x="234434" y="0"/>
                </a:lnTo>
                <a:lnTo>
                  <a:pt x="234434" y="168793"/>
                </a:lnTo>
                <a:lnTo>
                  <a:pt x="0" y="1687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19" name="Group 19"/>
          <p:cNvGrpSpPr/>
          <p:nvPr/>
        </p:nvGrpSpPr>
        <p:grpSpPr>
          <a:xfrm>
            <a:off x="11321517" y="0"/>
            <a:ext cx="910170" cy="6858000"/>
            <a:chOff x="0" y="0"/>
            <a:chExt cx="359573" cy="2709333"/>
          </a:xfrm>
        </p:grpSpPr>
        <p:sp>
          <p:nvSpPr>
            <p:cNvPr id="20" name="Freeform 20"/>
            <p:cNvSpPr/>
            <p:nvPr/>
          </p:nvSpPr>
          <p:spPr>
            <a:xfrm>
              <a:off x="0" y="0"/>
              <a:ext cx="359573" cy="2709333"/>
            </a:xfrm>
            <a:custGeom>
              <a:avLst/>
              <a:gdLst/>
              <a:ahLst/>
              <a:cxnLst/>
              <a:rect l="l" t="t" r="r" b="b"/>
              <a:pathLst>
                <a:path w="359573" h="2709333">
                  <a:moveTo>
                    <a:pt x="0" y="0"/>
                  </a:moveTo>
                  <a:lnTo>
                    <a:pt x="359573" y="0"/>
                  </a:lnTo>
                  <a:lnTo>
                    <a:pt x="359573" y="2709333"/>
                  </a:lnTo>
                  <a:lnTo>
                    <a:pt x="0" y="2709333"/>
                  </a:lnTo>
                  <a:close/>
                </a:path>
              </a:pathLst>
            </a:custGeom>
            <a:solidFill>
              <a:srgbClr val="6C6CAB"/>
            </a:solidFill>
          </p:spPr>
          <p:txBody>
            <a:bodyPr/>
            <a:lstStyle/>
            <a:p>
              <a:endParaRPr lang="en-US" sz="800"/>
            </a:p>
          </p:txBody>
        </p:sp>
        <p:sp>
          <p:nvSpPr>
            <p:cNvPr id="21" name="TextBox 21"/>
            <p:cNvSpPr txBox="1"/>
            <p:nvPr/>
          </p:nvSpPr>
          <p:spPr>
            <a:xfrm>
              <a:off x="0" y="-57150"/>
              <a:ext cx="359573" cy="2766483"/>
            </a:xfrm>
            <a:prstGeom prst="rect">
              <a:avLst/>
            </a:prstGeom>
          </p:spPr>
          <p:txBody>
            <a:bodyPr lIns="33867" tIns="33867" rIns="33867" bIns="33867" rtlCol="0" anchor="ctr"/>
            <a:lstStyle/>
            <a:p>
              <a:pPr algn="ctr">
                <a:lnSpc>
                  <a:spcPts val="1823"/>
                </a:lnSpc>
              </a:pPr>
              <a:endParaRPr sz="800"/>
            </a:p>
          </p:txBody>
        </p:sp>
      </p:grpSp>
      <p:grpSp>
        <p:nvGrpSpPr>
          <p:cNvPr id="22" name="Group 22"/>
          <p:cNvGrpSpPr/>
          <p:nvPr/>
        </p:nvGrpSpPr>
        <p:grpSpPr>
          <a:xfrm>
            <a:off x="8132739" y="305762"/>
            <a:ext cx="2939014" cy="293901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9936"/>
            </a:solidFill>
          </p:spPr>
          <p:txBody>
            <a:bodyPr/>
            <a:lstStyle/>
            <a:p>
              <a:endParaRPr lang="en-US" sz="800"/>
            </a:p>
          </p:txBody>
        </p:sp>
        <p:sp>
          <p:nvSpPr>
            <p:cNvPr id="24" name="TextBox 24"/>
            <p:cNvSpPr txBox="1"/>
            <p:nvPr/>
          </p:nvSpPr>
          <p:spPr>
            <a:xfrm>
              <a:off x="76200" y="38100"/>
              <a:ext cx="660400" cy="698500"/>
            </a:xfrm>
            <a:prstGeom prst="rect">
              <a:avLst/>
            </a:prstGeom>
          </p:spPr>
          <p:txBody>
            <a:bodyPr lIns="20724" tIns="20724" rIns="20724" bIns="20724" rtlCol="0" anchor="ctr"/>
            <a:lstStyle/>
            <a:p>
              <a:pPr algn="ctr">
                <a:lnSpc>
                  <a:spcPts val="1773"/>
                </a:lnSpc>
              </a:pPr>
              <a:endParaRPr sz="800"/>
            </a:p>
          </p:txBody>
        </p:sp>
      </p:grpSp>
      <p:grpSp>
        <p:nvGrpSpPr>
          <p:cNvPr id="25" name="Group 25"/>
          <p:cNvGrpSpPr/>
          <p:nvPr/>
        </p:nvGrpSpPr>
        <p:grpSpPr>
          <a:xfrm>
            <a:off x="8314448" y="487470"/>
            <a:ext cx="2575596" cy="257559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30162" r="-19650"/>
              </a:stretch>
            </a:blipFill>
            <a:ln w="123825" cap="sq">
              <a:solidFill>
                <a:srgbClr val="FFFFFF"/>
              </a:solidFill>
              <a:prstDash val="solid"/>
              <a:miter/>
            </a:ln>
          </p:spPr>
          <p:txBody>
            <a:bodyPr/>
            <a:lstStyle/>
            <a:p>
              <a:endParaRPr lang="en-US" sz="800"/>
            </a:p>
          </p:txBody>
        </p:sp>
      </p:grpSp>
      <p:grpSp>
        <p:nvGrpSpPr>
          <p:cNvPr id="27" name="Group 27"/>
          <p:cNvGrpSpPr/>
          <p:nvPr/>
        </p:nvGrpSpPr>
        <p:grpSpPr>
          <a:xfrm>
            <a:off x="8132739" y="3234592"/>
            <a:ext cx="2939014" cy="293901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9936"/>
            </a:solidFill>
          </p:spPr>
          <p:txBody>
            <a:bodyPr/>
            <a:lstStyle/>
            <a:p>
              <a:endParaRPr lang="en-US" sz="800"/>
            </a:p>
          </p:txBody>
        </p:sp>
        <p:sp>
          <p:nvSpPr>
            <p:cNvPr id="29" name="TextBox 29"/>
            <p:cNvSpPr txBox="1"/>
            <p:nvPr/>
          </p:nvSpPr>
          <p:spPr>
            <a:xfrm>
              <a:off x="76200" y="38100"/>
              <a:ext cx="660400" cy="698500"/>
            </a:xfrm>
            <a:prstGeom prst="rect">
              <a:avLst/>
            </a:prstGeom>
          </p:spPr>
          <p:txBody>
            <a:bodyPr lIns="20724" tIns="20724" rIns="20724" bIns="20724" rtlCol="0" anchor="ctr"/>
            <a:lstStyle/>
            <a:p>
              <a:pPr algn="ctr">
                <a:lnSpc>
                  <a:spcPts val="1773"/>
                </a:lnSpc>
              </a:pPr>
              <a:endParaRPr sz="800"/>
            </a:p>
          </p:txBody>
        </p:sp>
      </p:grpSp>
      <p:grpSp>
        <p:nvGrpSpPr>
          <p:cNvPr id="30" name="Group 30"/>
          <p:cNvGrpSpPr/>
          <p:nvPr/>
        </p:nvGrpSpPr>
        <p:grpSpPr>
          <a:xfrm>
            <a:off x="8314448" y="3416300"/>
            <a:ext cx="2575596" cy="257559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43816" r="-6277"/>
              </a:stretch>
            </a:blipFill>
            <a:ln w="123825" cap="sq">
              <a:solidFill>
                <a:srgbClr val="FFFFFF"/>
              </a:solidFill>
              <a:prstDash val="solid"/>
              <a:miter/>
            </a:ln>
          </p:spPr>
          <p:txBody>
            <a:bodyPr/>
            <a:lstStyle/>
            <a:p>
              <a:endParaRPr lang="en-US" sz="800"/>
            </a:p>
          </p:txBody>
        </p:sp>
      </p:grpSp>
      <p:sp>
        <p:nvSpPr>
          <p:cNvPr id="32" name="TextBox 32"/>
          <p:cNvSpPr txBox="1"/>
          <p:nvPr/>
        </p:nvSpPr>
        <p:spPr>
          <a:xfrm>
            <a:off x="942498" y="1076036"/>
            <a:ext cx="4905592" cy="1256754"/>
          </a:xfrm>
          <a:prstGeom prst="rect">
            <a:avLst/>
          </a:prstGeom>
        </p:spPr>
        <p:txBody>
          <a:bodyPr lIns="0" tIns="0" rIns="0" bIns="0" rtlCol="0" anchor="t">
            <a:spAutoFit/>
          </a:bodyPr>
          <a:lstStyle/>
          <a:p>
            <a:pPr>
              <a:lnSpc>
                <a:spcPts val="4909"/>
              </a:lnSpc>
            </a:pPr>
            <a:r>
              <a:rPr lang="en-US" sz="4269" b="1">
                <a:solidFill>
                  <a:srgbClr val="6C6CAB"/>
                </a:solidFill>
                <a:latin typeface="Aileron Bold"/>
                <a:ea typeface="Aileron Bold"/>
                <a:cs typeface="Aileron Bold"/>
                <a:sym typeface="Aileron Bold"/>
              </a:rPr>
              <a:t>Key Areas of Health Tech</a:t>
            </a:r>
          </a:p>
        </p:txBody>
      </p:sp>
      <p:sp>
        <p:nvSpPr>
          <p:cNvPr id="33" name="TextBox 33"/>
          <p:cNvSpPr txBox="1"/>
          <p:nvPr/>
        </p:nvSpPr>
        <p:spPr>
          <a:xfrm>
            <a:off x="942498" y="2554307"/>
            <a:ext cx="6172464" cy="1334211"/>
          </a:xfrm>
          <a:prstGeom prst="rect">
            <a:avLst/>
          </a:prstGeom>
        </p:spPr>
        <p:txBody>
          <a:bodyPr lIns="0" tIns="0" rIns="0" bIns="0" rtlCol="0" anchor="t">
            <a:spAutoFit/>
          </a:bodyPr>
          <a:lstStyle/>
          <a:p>
            <a:pPr algn="just">
              <a:lnSpc>
                <a:spcPts val="2147"/>
              </a:lnSpc>
              <a:spcBef>
                <a:spcPct val="0"/>
              </a:spcBef>
            </a:pPr>
            <a:r>
              <a:rPr lang="en-US" sz="1533">
                <a:solidFill>
                  <a:srgbClr val="000000"/>
                </a:solidFill>
                <a:latin typeface="Poppins"/>
                <a:ea typeface="Poppins"/>
                <a:cs typeface="Poppins"/>
                <a:sym typeface="Poppins"/>
              </a:rPr>
              <a:t>Health technology encompasses various key areas that significantly contribute to enhancing personal health and wellness. These areas leverage advancements in technology to provide innovative solutions that address health challenges, improve access to care, and promote better health outcomes.</a:t>
            </a:r>
          </a:p>
        </p:txBody>
      </p:sp>
      <p:sp>
        <p:nvSpPr>
          <p:cNvPr id="34" name="TextBox 34"/>
          <p:cNvSpPr txBox="1"/>
          <p:nvPr/>
        </p:nvSpPr>
        <p:spPr>
          <a:xfrm>
            <a:off x="1272545" y="4142458"/>
            <a:ext cx="6375604"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Data Analytics</a:t>
            </a:r>
          </a:p>
        </p:txBody>
      </p:sp>
      <p:sp>
        <p:nvSpPr>
          <p:cNvPr id="35" name="TextBox 35"/>
          <p:cNvSpPr txBox="1"/>
          <p:nvPr/>
        </p:nvSpPr>
        <p:spPr>
          <a:xfrm>
            <a:off x="1272545" y="4506437"/>
            <a:ext cx="6375604"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Virtual Health Communities</a:t>
            </a:r>
          </a:p>
        </p:txBody>
      </p:sp>
      <p:sp>
        <p:nvSpPr>
          <p:cNvPr id="36" name="TextBox 36"/>
          <p:cNvSpPr txBox="1"/>
          <p:nvPr/>
        </p:nvSpPr>
        <p:spPr>
          <a:xfrm>
            <a:off x="1272545" y="4870416"/>
            <a:ext cx="6375604"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Mobile Health Solutions</a:t>
            </a:r>
          </a:p>
        </p:txBody>
      </p:sp>
      <p:sp>
        <p:nvSpPr>
          <p:cNvPr id="37" name="TextBox 37"/>
          <p:cNvSpPr txBox="1"/>
          <p:nvPr/>
        </p:nvSpPr>
        <p:spPr>
          <a:xfrm>
            <a:off x="1272545" y="5234396"/>
            <a:ext cx="6375604"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Remote Patient Monitoring</a:t>
            </a:r>
          </a:p>
        </p:txBody>
      </p:sp>
      <p:sp>
        <p:nvSpPr>
          <p:cNvPr id="38" name="Freeform 38"/>
          <p:cNvSpPr/>
          <p:nvPr/>
        </p:nvSpPr>
        <p:spPr>
          <a:xfrm rot="-5400000">
            <a:off x="11373172" y="3215092"/>
            <a:ext cx="794161" cy="427817"/>
          </a:xfrm>
          <a:custGeom>
            <a:avLst/>
            <a:gdLst/>
            <a:ahLst/>
            <a:cxnLst/>
            <a:rect l="l" t="t" r="r" b="b"/>
            <a:pathLst>
              <a:path w="1191242" h="641726">
                <a:moveTo>
                  <a:pt x="0" y="0"/>
                </a:moveTo>
                <a:lnTo>
                  <a:pt x="1191242" y="0"/>
                </a:lnTo>
                <a:lnTo>
                  <a:pt x="1191242" y="641726"/>
                </a:lnTo>
                <a:lnTo>
                  <a:pt x="0" y="641726"/>
                </a:lnTo>
                <a:lnTo>
                  <a:pt x="0" y="0"/>
                </a:lnTo>
                <a:close/>
              </a:path>
            </a:pathLst>
          </a:custGeom>
          <a:blipFill>
            <a:blip r:embed="rId7">
              <a:extLst>
                <a:ext uri="{96DAC541-7B7A-43D3-8B79-37D633B846F1}">
                  <asvg:svgBlip xmlns:asvg="http://schemas.microsoft.com/office/drawing/2016/SVG/main" r:embed="rId8"/>
                </a:ext>
              </a:extLst>
            </a:blip>
            <a:stretch>
              <a:fillRect b="-85630"/>
            </a:stretch>
          </a:blipFill>
        </p:spPr>
        <p:txBody>
          <a:bodyPr/>
          <a:lstStyle/>
          <a:p>
            <a:endParaRPr lang="en-US" sz="800"/>
          </a:p>
        </p:txBody>
      </p:sp>
      <p:sp>
        <p:nvSpPr>
          <p:cNvPr id="42" name="Freeform 42"/>
          <p:cNvSpPr/>
          <p:nvPr/>
        </p:nvSpPr>
        <p:spPr>
          <a:xfrm>
            <a:off x="971081" y="6334415"/>
            <a:ext cx="697369" cy="375675"/>
          </a:xfrm>
          <a:custGeom>
            <a:avLst/>
            <a:gdLst/>
            <a:ahLst/>
            <a:cxnLst/>
            <a:rect l="l" t="t" r="r" b="b"/>
            <a:pathLst>
              <a:path w="1046053" h="563513">
                <a:moveTo>
                  <a:pt x="0" y="0"/>
                </a:moveTo>
                <a:lnTo>
                  <a:pt x="1046053" y="0"/>
                </a:lnTo>
                <a:lnTo>
                  <a:pt x="1046053" y="563512"/>
                </a:lnTo>
                <a:lnTo>
                  <a:pt x="0" y="563512"/>
                </a:lnTo>
                <a:lnTo>
                  <a:pt x="0" y="0"/>
                </a:lnTo>
                <a:close/>
              </a:path>
            </a:pathLst>
          </a:custGeom>
          <a:blipFill>
            <a:blip r:embed="rId9">
              <a:extLst>
                <a:ext uri="{96DAC541-7B7A-43D3-8B79-37D633B846F1}">
                  <asvg:svgBlip xmlns:asvg="http://schemas.microsoft.com/office/drawing/2016/SVG/main" r:embed="rId10"/>
                </a:ext>
              </a:extLst>
            </a:blip>
            <a:stretch>
              <a:fillRect b="-85630"/>
            </a:stretch>
          </a:blipFill>
        </p:spPr>
        <p:txBody>
          <a:bodyPr/>
          <a:lstStyle/>
          <a:p>
            <a:endParaRPr lang="en-US" sz="800"/>
          </a:p>
        </p:txBody>
      </p:sp>
      <p:grpSp>
        <p:nvGrpSpPr>
          <p:cNvPr id="39" name="Group 16">
            <a:extLst>
              <a:ext uri="{FF2B5EF4-FFF2-40B4-BE49-F238E27FC236}">
                <a16:creationId xmlns:a16="http://schemas.microsoft.com/office/drawing/2014/main" id="{420285A5-7519-6744-AFD0-7B7D84614481}"/>
              </a:ext>
            </a:extLst>
          </p:cNvPr>
          <p:cNvGrpSpPr/>
          <p:nvPr/>
        </p:nvGrpSpPr>
        <p:grpSpPr>
          <a:xfrm>
            <a:off x="0" y="6157087"/>
            <a:ext cx="12345418" cy="700913"/>
            <a:chOff x="0" y="-66675"/>
            <a:chExt cx="4877202" cy="276903"/>
          </a:xfrm>
        </p:grpSpPr>
        <p:sp>
          <p:nvSpPr>
            <p:cNvPr id="40" name="Freeform 17">
              <a:extLst>
                <a:ext uri="{FF2B5EF4-FFF2-40B4-BE49-F238E27FC236}">
                  <a16:creationId xmlns:a16="http://schemas.microsoft.com/office/drawing/2014/main" id="{EE1FAB6C-AFCC-3B5F-8619-0EE2F2F46D34}"/>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41" name="TextBox 18">
              <a:extLst>
                <a:ext uri="{FF2B5EF4-FFF2-40B4-BE49-F238E27FC236}">
                  <a16:creationId xmlns:a16="http://schemas.microsoft.com/office/drawing/2014/main" id="{05E7E4A4-1AE6-6580-D8D4-88213356B42C}"/>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47" name="Freeform 20">
            <a:extLst>
              <a:ext uri="{FF2B5EF4-FFF2-40B4-BE49-F238E27FC236}">
                <a16:creationId xmlns:a16="http://schemas.microsoft.com/office/drawing/2014/main" id="{1D23D313-5745-9693-D46E-B766249E2F3D}"/>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11"/>
            <a:stretch>
              <a:fillRect/>
            </a:stretch>
          </a:blipFill>
        </p:spPr>
        <p:txBody>
          <a:bodyPr/>
          <a:lstStyle/>
          <a:p>
            <a:endParaRPr lang="en-US"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a:off x="5428679" y="4147258"/>
            <a:ext cx="213657" cy="21365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5" name="TextBox 5"/>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6" name="Freeform 6"/>
          <p:cNvSpPr/>
          <p:nvPr/>
        </p:nvSpPr>
        <p:spPr>
          <a:xfrm>
            <a:off x="5457363" y="419782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7" name="Group 7"/>
          <p:cNvGrpSpPr/>
          <p:nvPr/>
        </p:nvGrpSpPr>
        <p:grpSpPr>
          <a:xfrm>
            <a:off x="5428679" y="4512358"/>
            <a:ext cx="213657" cy="21365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9" name="TextBox 9"/>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0" name="Freeform 10"/>
          <p:cNvSpPr/>
          <p:nvPr/>
        </p:nvSpPr>
        <p:spPr>
          <a:xfrm>
            <a:off x="5457363" y="4562923"/>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11" name="Group 11"/>
          <p:cNvGrpSpPr/>
          <p:nvPr/>
        </p:nvGrpSpPr>
        <p:grpSpPr>
          <a:xfrm>
            <a:off x="5428679" y="4875777"/>
            <a:ext cx="213657" cy="21365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3" name="TextBox 13"/>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4" name="Freeform 14"/>
          <p:cNvSpPr/>
          <p:nvPr/>
        </p:nvSpPr>
        <p:spPr>
          <a:xfrm>
            <a:off x="5457363" y="4926341"/>
            <a:ext cx="156289" cy="112528"/>
          </a:xfrm>
          <a:custGeom>
            <a:avLst/>
            <a:gdLst/>
            <a:ahLst/>
            <a:cxnLst/>
            <a:rect l="l" t="t" r="r" b="b"/>
            <a:pathLst>
              <a:path w="234433" h="168792">
                <a:moveTo>
                  <a:pt x="0" y="0"/>
                </a:moveTo>
                <a:lnTo>
                  <a:pt x="234434" y="0"/>
                </a:lnTo>
                <a:lnTo>
                  <a:pt x="234434" y="168793"/>
                </a:lnTo>
                <a:lnTo>
                  <a:pt x="0" y="1687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15" name="Group 15"/>
          <p:cNvGrpSpPr/>
          <p:nvPr/>
        </p:nvGrpSpPr>
        <p:grpSpPr>
          <a:xfrm>
            <a:off x="5428679" y="5239196"/>
            <a:ext cx="213657" cy="21365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7" name="TextBox 17"/>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18" name="Freeform 18"/>
          <p:cNvSpPr/>
          <p:nvPr/>
        </p:nvSpPr>
        <p:spPr>
          <a:xfrm>
            <a:off x="5457363" y="5289761"/>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grpSp>
        <p:nvGrpSpPr>
          <p:cNvPr id="22" name="Group 22"/>
          <p:cNvGrpSpPr/>
          <p:nvPr/>
        </p:nvGrpSpPr>
        <p:grpSpPr>
          <a:xfrm>
            <a:off x="1587" y="0"/>
            <a:ext cx="2934329" cy="6858000"/>
            <a:chOff x="0" y="0"/>
            <a:chExt cx="1159241" cy="2709333"/>
          </a:xfrm>
        </p:grpSpPr>
        <p:sp>
          <p:nvSpPr>
            <p:cNvPr id="23" name="Freeform 23"/>
            <p:cNvSpPr/>
            <p:nvPr/>
          </p:nvSpPr>
          <p:spPr>
            <a:xfrm>
              <a:off x="0" y="0"/>
              <a:ext cx="1159241" cy="2709333"/>
            </a:xfrm>
            <a:custGeom>
              <a:avLst/>
              <a:gdLst/>
              <a:ahLst/>
              <a:cxnLst/>
              <a:rect l="l" t="t" r="r" b="b"/>
              <a:pathLst>
                <a:path w="1159241" h="2709333">
                  <a:moveTo>
                    <a:pt x="0" y="0"/>
                  </a:moveTo>
                  <a:lnTo>
                    <a:pt x="1159241" y="0"/>
                  </a:lnTo>
                  <a:lnTo>
                    <a:pt x="1159241" y="2709333"/>
                  </a:lnTo>
                  <a:lnTo>
                    <a:pt x="0" y="2709333"/>
                  </a:lnTo>
                  <a:close/>
                </a:path>
              </a:pathLst>
            </a:custGeom>
            <a:solidFill>
              <a:srgbClr val="6A6BAC"/>
            </a:solidFill>
          </p:spPr>
          <p:txBody>
            <a:bodyPr/>
            <a:lstStyle/>
            <a:p>
              <a:endParaRPr lang="en-US" sz="800"/>
            </a:p>
          </p:txBody>
        </p:sp>
        <p:sp>
          <p:nvSpPr>
            <p:cNvPr id="24" name="TextBox 24"/>
            <p:cNvSpPr txBox="1"/>
            <p:nvPr/>
          </p:nvSpPr>
          <p:spPr>
            <a:xfrm>
              <a:off x="0" y="-57150"/>
              <a:ext cx="1159241" cy="2766483"/>
            </a:xfrm>
            <a:prstGeom prst="rect">
              <a:avLst/>
            </a:prstGeom>
          </p:spPr>
          <p:txBody>
            <a:bodyPr lIns="33867" tIns="33867" rIns="33867" bIns="33867" rtlCol="0" anchor="ctr"/>
            <a:lstStyle/>
            <a:p>
              <a:pPr algn="ctr">
                <a:lnSpc>
                  <a:spcPts val="1823"/>
                </a:lnSpc>
              </a:pPr>
              <a:endParaRPr sz="800"/>
            </a:p>
          </p:txBody>
        </p:sp>
      </p:grpSp>
      <p:grpSp>
        <p:nvGrpSpPr>
          <p:cNvPr id="25" name="Group 25"/>
          <p:cNvGrpSpPr/>
          <p:nvPr/>
        </p:nvGrpSpPr>
        <p:grpSpPr>
          <a:xfrm rot="-10800000">
            <a:off x="1058514" y="1797280"/>
            <a:ext cx="3754804" cy="375480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9936"/>
            </a:solidFill>
          </p:spPr>
          <p:txBody>
            <a:bodyPr/>
            <a:lstStyle/>
            <a:p>
              <a:endParaRPr lang="en-US" sz="800"/>
            </a:p>
          </p:txBody>
        </p:sp>
        <p:sp>
          <p:nvSpPr>
            <p:cNvPr id="27" name="TextBox 27"/>
            <p:cNvSpPr txBox="1"/>
            <p:nvPr/>
          </p:nvSpPr>
          <p:spPr>
            <a:xfrm>
              <a:off x="76200" y="38100"/>
              <a:ext cx="660400" cy="698500"/>
            </a:xfrm>
            <a:prstGeom prst="rect">
              <a:avLst/>
            </a:prstGeom>
          </p:spPr>
          <p:txBody>
            <a:bodyPr lIns="20724" tIns="20724" rIns="20724" bIns="20724" rtlCol="0" anchor="ctr"/>
            <a:lstStyle/>
            <a:p>
              <a:pPr algn="ctr">
                <a:lnSpc>
                  <a:spcPts val="1773"/>
                </a:lnSpc>
              </a:pPr>
              <a:endParaRPr sz="800"/>
            </a:p>
          </p:txBody>
        </p:sp>
      </p:grpSp>
      <p:grpSp>
        <p:nvGrpSpPr>
          <p:cNvPr id="28" name="Group 28"/>
          <p:cNvGrpSpPr/>
          <p:nvPr/>
        </p:nvGrpSpPr>
        <p:grpSpPr>
          <a:xfrm>
            <a:off x="1290662" y="2029427"/>
            <a:ext cx="3290511" cy="329051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50093"/>
              </a:stretch>
            </a:blipFill>
            <a:ln w="123825" cap="sq">
              <a:solidFill>
                <a:srgbClr val="FFFFFF"/>
              </a:solidFill>
              <a:prstDash val="solid"/>
              <a:miter/>
            </a:ln>
          </p:spPr>
          <p:txBody>
            <a:bodyPr/>
            <a:lstStyle/>
            <a:p>
              <a:endParaRPr lang="en-US" sz="800"/>
            </a:p>
          </p:txBody>
        </p:sp>
      </p:grpSp>
      <p:sp>
        <p:nvSpPr>
          <p:cNvPr id="30" name="Freeform 30"/>
          <p:cNvSpPr/>
          <p:nvPr/>
        </p:nvSpPr>
        <p:spPr>
          <a:xfrm rot="-5400000">
            <a:off x="486185" y="1049291"/>
            <a:ext cx="872333" cy="469929"/>
          </a:xfrm>
          <a:custGeom>
            <a:avLst/>
            <a:gdLst/>
            <a:ahLst/>
            <a:cxnLst/>
            <a:rect l="l" t="t" r="r" b="b"/>
            <a:pathLst>
              <a:path w="1308499" h="704893">
                <a:moveTo>
                  <a:pt x="0" y="0"/>
                </a:moveTo>
                <a:lnTo>
                  <a:pt x="1308499" y="0"/>
                </a:lnTo>
                <a:lnTo>
                  <a:pt x="1308499" y="704894"/>
                </a:lnTo>
                <a:lnTo>
                  <a:pt x="0" y="704894"/>
                </a:lnTo>
                <a:lnTo>
                  <a:pt x="0" y="0"/>
                </a:lnTo>
                <a:close/>
              </a:path>
            </a:pathLst>
          </a:custGeom>
          <a:blipFill>
            <a:blip r:embed="rId6">
              <a:extLst>
                <a:ext uri="{96DAC541-7B7A-43D3-8B79-37D633B846F1}">
                  <asvg:svgBlip xmlns:asvg="http://schemas.microsoft.com/office/drawing/2016/SVG/main" r:embed="rId7"/>
                </a:ext>
              </a:extLst>
            </a:blip>
            <a:stretch>
              <a:fillRect b="-85630"/>
            </a:stretch>
          </a:blipFill>
        </p:spPr>
        <p:txBody>
          <a:bodyPr/>
          <a:lstStyle/>
          <a:p>
            <a:endParaRPr lang="en-US" sz="800"/>
          </a:p>
        </p:txBody>
      </p:sp>
      <p:sp>
        <p:nvSpPr>
          <p:cNvPr id="31" name="Freeform 31"/>
          <p:cNvSpPr/>
          <p:nvPr/>
        </p:nvSpPr>
        <p:spPr>
          <a:xfrm>
            <a:off x="10784591" y="5958292"/>
            <a:ext cx="794161" cy="427817"/>
          </a:xfrm>
          <a:custGeom>
            <a:avLst/>
            <a:gdLst/>
            <a:ahLst/>
            <a:cxnLst/>
            <a:rect l="l" t="t" r="r" b="b"/>
            <a:pathLst>
              <a:path w="1191242" h="641726">
                <a:moveTo>
                  <a:pt x="0" y="0"/>
                </a:moveTo>
                <a:lnTo>
                  <a:pt x="1191242" y="0"/>
                </a:lnTo>
                <a:lnTo>
                  <a:pt x="1191242" y="641726"/>
                </a:lnTo>
                <a:lnTo>
                  <a:pt x="0" y="641726"/>
                </a:lnTo>
                <a:lnTo>
                  <a:pt x="0" y="0"/>
                </a:lnTo>
                <a:close/>
              </a:path>
            </a:pathLst>
          </a:custGeom>
          <a:blipFill>
            <a:blip r:embed="rId8">
              <a:extLst>
                <a:ext uri="{96DAC541-7B7A-43D3-8B79-37D633B846F1}">
                  <asvg:svgBlip xmlns:asvg="http://schemas.microsoft.com/office/drawing/2016/SVG/main" r:embed="rId9"/>
                </a:ext>
              </a:extLst>
            </a:blip>
            <a:stretch>
              <a:fillRect b="-85630"/>
            </a:stretch>
          </a:blipFill>
        </p:spPr>
        <p:txBody>
          <a:bodyPr/>
          <a:lstStyle/>
          <a:p>
            <a:endParaRPr lang="en-US" sz="800"/>
          </a:p>
        </p:txBody>
      </p:sp>
      <p:sp>
        <p:nvSpPr>
          <p:cNvPr id="32" name="TextBox 32"/>
          <p:cNvSpPr txBox="1"/>
          <p:nvPr/>
        </p:nvSpPr>
        <p:spPr>
          <a:xfrm>
            <a:off x="5400096" y="1303306"/>
            <a:ext cx="4905592" cy="1256754"/>
          </a:xfrm>
          <a:prstGeom prst="rect">
            <a:avLst/>
          </a:prstGeom>
        </p:spPr>
        <p:txBody>
          <a:bodyPr lIns="0" tIns="0" rIns="0" bIns="0" rtlCol="0" anchor="t">
            <a:spAutoFit/>
          </a:bodyPr>
          <a:lstStyle/>
          <a:p>
            <a:pPr>
              <a:lnSpc>
                <a:spcPts val="4909"/>
              </a:lnSpc>
            </a:pPr>
            <a:r>
              <a:rPr lang="en-US" sz="4269" b="1">
                <a:solidFill>
                  <a:srgbClr val="6C6CAB"/>
                </a:solidFill>
                <a:latin typeface="Aileron Bold"/>
                <a:ea typeface="Aileron Bold"/>
                <a:cs typeface="Aileron Bold"/>
                <a:sym typeface="Aileron Bold"/>
              </a:rPr>
              <a:t>Digital Health Monitoring</a:t>
            </a:r>
          </a:p>
        </p:txBody>
      </p:sp>
      <p:sp>
        <p:nvSpPr>
          <p:cNvPr id="33" name="TextBox 33"/>
          <p:cNvSpPr txBox="1"/>
          <p:nvPr/>
        </p:nvSpPr>
        <p:spPr>
          <a:xfrm>
            <a:off x="5400097" y="2746074"/>
            <a:ext cx="5958815" cy="1064907"/>
          </a:xfrm>
          <a:prstGeom prst="rect">
            <a:avLst/>
          </a:prstGeom>
        </p:spPr>
        <p:txBody>
          <a:bodyPr lIns="0" tIns="0" rIns="0" bIns="0" rtlCol="0" anchor="t">
            <a:spAutoFit/>
          </a:bodyPr>
          <a:lstStyle/>
          <a:p>
            <a:pPr algn="just">
              <a:lnSpc>
                <a:spcPts val="2147"/>
              </a:lnSpc>
              <a:spcBef>
                <a:spcPct val="0"/>
              </a:spcBef>
            </a:pPr>
            <a:r>
              <a:rPr lang="en-US" sz="1533">
                <a:solidFill>
                  <a:srgbClr val="000000"/>
                </a:solidFill>
                <a:latin typeface="Poppins"/>
                <a:ea typeface="Poppins"/>
                <a:cs typeface="Poppins"/>
                <a:sym typeface="Poppins"/>
              </a:rPr>
              <a:t>Digital health monitoring involves using technology to track health metrics in real-time. This enables individuals to manage their health conditions from home, leading to more proactive health management and improved outcomes.</a:t>
            </a:r>
          </a:p>
        </p:txBody>
      </p:sp>
      <p:sp>
        <p:nvSpPr>
          <p:cNvPr id="34" name="TextBox 34"/>
          <p:cNvSpPr txBox="1"/>
          <p:nvPr/>
        </p:nvSpPr>
        <p:spPr>
          <a:xfrm>
            <a:off x="5729986" y="4034277"/>
            <a:ext cx="5842417"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Real-Time Tracking</a:t>
            </a:r>
          </a:p>
        </p:txBody>
      </p:sp>
      <p:sp>
        <p:nvSpPr>
          <p:cNvPr id="35" name="TextBox 35"/>
          <p:cNvSpPr txBox="1"/>
          <p:nvPr/>
        </p:nvSpPr>
        <p:spPr>
          <a:xfrm>
            <a:off x="5729986" y="4398257"/>
            <a:ext cx="5628769"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Personalized Insights</a:t>
            </a:r>
          </a:p>
        </p:txBody>
      </p:sp>
      <p:sp>
        <p:nvSpPr>
          <p:cNvPr id="36" name="TextBox 36"/>
          <p:cNvSpPr txBox="1"/>
          <p:nvPr/>
        </p:nvSpPr>
        <p:spPr>
          <a:xfrm>
            <a:off x="5729986" y="4762236"/>
            <a:ext cx="5628769"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Alerts and Notifications</a:t>
            </a:r>
          </a:p>
        </p:txBody>
      </p:sp>
      <p:sp>
        <p:nvSpPr>
          <p:cNvPr id="37" name="TextBox 37"/>
          <p:cNvSpPr txBox="1"/>
          <p:nvPr/>
        </p:nvSpPr>
        <p:spPr>
          <a:xfrm>
            <a:off x="5729986" y="5126216"/>
            <a:ext cx="5628769" cy="365421"/>
          </a:xfrm>
          <a:prstGeom prst="rect">
            <a:avLst/>
          </a:prstGeom>
        </p:spPr>
        <p:txBody>
          <a:bodyPr lIns="0" tIns="0" rIns="0" bIns="0" rtlCol="0" anchor="t">
            <a:spAutoFit/>
          </a:bodyPr>
          <a:lstStyle/>
          <a:p>
            <a:pPr algn="just">
              <a:lnSpc>
                <a:spcPts val="2997"/>
              </a:lnSpc>
              <a:spcBef>
                <a:spcPct val="0"/>
              </a:spcBef>
            </a:pPr>
            <a:r>
              <a:rPr lang="en-US" sz="2141" b="1">
                <a:solidFill>
                  <a:srgbClr val="000000"/>
                </a:solidFill>
                <a:latin typeface="Poppins Semi-Bold"/>
                <a:ea typeface="Poppins Semi-Bold"/>
                <a:cs typeface="Poppins Semi-Bold"/>
                <a:sym typeface="Poppins Semi-Bold"/>
              </a:rPr>
              <a:t>User-Friendly Interfaces</a:t>
            </a:r>
          </a:p>
        </p:txBody>
      </p:sp>
      <p:grpSp>
        <p:nvGrpSpPr>
          <p:cNvPr id="19" name="Group 16">
            <a:extLst>
              <a:ext uri="{FF2B5EF4-FFF2-40B4-BE49-F238E27FC236}">
                <a16:creationId xmlns:a16="http://schemas.microsoft.com/office/drawing/2014/main" id="{1FC154E9-75D3-BC9C-533B-BD434287114E}"/>
              </a:ext>
            </a:extLst>
          </p:cNvPr>
          <p:cNvGrpSpPr/>
          <p:nvPr/>
        </p:nvGrpSpPr>
        <p:grpSpPr>
          <a:xfrm>
            <a:off x="0" y="6157087"/>
            <a:ext cx="12345418" cy="700913"/>
            <a:chOff x="0" y="-66675"/>
            <a:chExt cx="4877202" cy="276903"/>
          </a:xfrm>
        </p:grpSpPr>
        <p:sp>
          <p:nvSpPr>
            <p:cNvPr id="20" name="Freeform 17">
              <a:extLst>
                <a:ext uri="{FF2B5EF4-FFF2-40B4-BE49-F238E27FC236}">
                  <a16:creationId xmlns:a16="http://schemas.microsoft.com/office/drawing/2014/main" id="{5CE533A1-3084-BD6B-EEDF-259AC5A967E6}"/>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21" name="TextBox 18">
              <a:extLst>
                <a:ext uri="{FF2B5EF4-FFF2-40B4-BE49-F238E27FC236}">
                  <a16:creationId xmlns:a16="http://schemas.microsoft.com/office/drawing/2014/main" id="{D5BAFBEE-1E8B-8EBD-08CF-ED3C91BACAFD}"/>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42" name="Freeform 20">
            <a:extLst>
              <a:ext uri="{FF2B5EF4-FFF2-40B4-BE49-F238E27FC236}">
                <a16:creationId xmlns:a16="http://schemas.microsoft.com/office/drawing/2014/main" id="{BBE19CD1-5231-C3DA-2161-09237B9A3CEC}"/>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10"/>
            <a:stretch>
              <a:fillRect/>
            </a:stretch>
          </a:blipFill>
        </p:spPr>
        <p:txBody>
          <a:bodyPr/>
          <a:lstStyle/>
          <a:p>
            <a:endParaRPr lang="en-US"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rot="5400000">
            <a:off x="6887463" y="-2422838"/>
            <a:ext cx="2358042" cy="6169117"/>
            <a:chOff x="0" y="0"/>
            <a:chExt cx="931572" cy="2437182"/>
          </a:xfrm>
        </p:grpSpPr>
        <p:sp>
          <p:nvSpPr>
            <p:cNvPr id="4" name="Freeform 4"/>
            <p:cNvSpPr/>
            <p:nvPr/>
          </p:nvSpPr>
          <p:spPr>
            <a:xfrm>
              <a:off x="0" y="0"/>
              <a:ext cx="931572" cy="2437182"/>
            </a:xfrm>
            <a:custGeom>
              <a:avLst/>
              <a:gdLst/>
              <a:ahLst/>
              <a:cxnLst/>
              <a:rect l="l" t="t" r="r" b="b"/>
              <a:pathLst>
                <a:path w="931572" h="2437182">
                  <a:moveTo>
                    <a:pt x="218880" y="0"/>
                  </a:moveTo>
                  <a:lnTo>
                    <a:pt x="712692" y="0"/>
                  </a:lnTo>
                  <a:cubicBezTo>
                    <a:pt x="833576" y="0"/>
                    <a:pt x="931572" y="97996"/>
                    <a:pt x="931572" y="218880"/>
                  </a:cubicBezTo>
                  <a:lnTo>
                    <a:pt x="931572" y="2218302"/>
                  </a:lnTo>
                  <a:cubicBezTo>
                    <a:pt x="931572" y="2276353"/>
                    <a:pt x="908512" y="2332026"/>
                    <a:pt x="867464" y="2373074"/>
                  </a:cubicBezTo>
                  <a:cubicBezTo>
                    <a:pt x="826416" y="2414122"/>
                    <a:pt x="770743" y="2437182"/>
                    <a:pt x="712692" y="2437182"/>
                  </a:cubicBezTo>
                  <a:lnTo>
                    <a:pt x="218880" y="2437182"/>
                  </a:lnTo>
                  <a:cubicBezTo>
                    <a:pt x="160829" y="2437182"/>
                    <a:pt x="105156" y="2414122"/>
                    <a:pt x="64108" y="2373074"/>
                  </a:cubicBezTo>
                  <a:cubicBezTo>
                    <a:pt x="23060" y="2332026"/>
                    <a:pt x="0" y="2276353"/>
                    <a:pt x="0" y="2218302"/>
                  </a:cubicBezTo>
                  <a:lnTo>
                    <a:pt x="0" y="218880"/>
                  </a:lnTo>
                  <a:cubicBezTo>
                    <a:pt x="0" y="160829"/>
                    <a:pt x="23060" y="105156"/>
                    <a:pt x="64108" y="64108"/>
                  </a:cubicBezTo>
                  <a:cubicBezTo>
                    <a:pt x="105156" y="23060"/>
                    <a:pt x="160829" y="0"/>
                    <a:pt x="218880" y="0"/>
                  </a:cubicBezTo>
                  <a:close/>
                </a:path>
              </a:pathLst>
            </a:custGeom>
            <a:solidFill>
              <a:srgbClr val="C99936">
                <a:alpha val="49804"/>
              </a:srgbClr>
            </a:solidFill>
          </p:spPr>
          <p:txBody>
            <a:bodyPr/>
            <a:lstStyle/>
            <a:p>
              <a:endParaRPr lang="en-US" sz="800"/>
            </a:p>
          </p:txBody>
        </p:sp>
        <p:sp>
          <p:nvSpPr>
            <p:cNvPr id="5" name="TextBox 5"/>
            <p:cNvSpPr txBox="1"/>
            <p:nvPr/>
          </p:nvSpPr>
          <p:spPr>
            <a:xfrm>
              <a:off x="0" y="-38100"/>
              <a:ext cx="931572" cy="2475282"/>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6" name="Group 6"/>
          <p:cNvGrpSpPr/>
          <p:nvPr/>
        </p:nvGrpSpPr>
        <p:grpSpPr>
          <a:xfrm rot="5400000">
            <a:off x="4310814" y="736437"/>
            <a:ext cx="5564355" cy="2590070"/>
            <a:chOff x="0" y="0"/>
            <a:chExt cx="2198264" cy="1023237"/>
          </a:xfrm>
        </p:grpSpPr>
        <p:sp>
          <p:nvSpPr>
            <p:cNvPr id="7" name="Freeform 7"/>
            <p:cNvSpPr/>
            <p:nvPr/>
          </p:nvSpPr>
          <p:spPr>
            <a:xfrm>
              <a:off x="0" y="0"/>
              <a:ext cx="2198263" cy="1023237"/>
            </a:xfrm>
            <a:custGeom>
              <a:avLst/>
              <a:gdLst/>
              <a:ahLst/>
              <a:cxnLst/>
              <a:rect l="l" t="t" r="r" b="b"/>
              <a:pathLst>
                <a:path w="2198263" h="1023237">
                  <a:moveTo>
                    <a:pt x="92756" y="0"/>
                  </a:moveTo>
                  <a:lnTo>
                    <a:pt x="2105507" y="0"/>
                  </a:lnTo>
                  <a:cubicBezTo>
                    <a:pt x="2130108" y="0"/>
                    <a:pt x="2153701" y="9772"/>
                    <a:pt x="2171096" y="27168"/>
                  </a:cubicBezTo>
                  <a:cubicBezTo>
                    <a:pt x="2188491" y="44563"/>
                    <a:pt x="2198263" y="68156"/>
                    <a:pt x="2198263" y="92756"/>
                  </a:cubicBezTo>
                  <a:lnTo>
                    <a:pt x="2198263" y="930481"/>
                  </a:lnTo>
                  <a:cubicBezTo>
                    <a:pt x="2198263" y="981709"/>
                    <a:pt x="2156735" y="1023237"/>
                    <a:pt x="2105507" y="1023237"/>
                  </a:cubicBezTo>
                  <a:lnTo>
                    <a:pt x="92756" y="1023237"/>
                  </a:lnTo>
                  <a:cubicBezTo>
                    <a:pt x="68156" y="1023237"/>
                    <a:pt x="44563" y="1013465"/>
                    <a:pt x="27168" y="996070"/>
                  </a:cubicBezTo>
                  <a:cubicBezTo>
                    <a:pt x="9772" y="978675"/>
                    <a:pt x="0" y="955082"/>
                    <a:pt x="0" y="930481"/>
                  </a:cubicBezTo>
                  <a:lnTo>
                    <a:pt x="0" y="92756"/>
                  </a:lnTo>
                  <a:cubicBezTo>
                    <a:pt x="0" y="68156"/>
                    <a:pt x="9772" y="44563"/>
                    <a:pt x="27168" y="27168"/>
                  </a:cubicBezTo>
                  <a:cubicBezTo>
                    <a:pt x="44563" y="9772"/>
                    <a:pt x="68156" y="0"/>
                    <a:pt x="92756" y="0"/>
                  </a:cubicBezTo>
                  <a:close/>
                </a:path>
              </a:pathLst>
            </a:custGeom>
            <a:solidFill>
              <a:srgbClr val="C99936">
                <a:alpha val="49804"/>
              </a:srgbClr>
            </a:solidFill>
          </p:spPr>
          <p:txBody>
            <a:bodyPr/>
            <a:lstStyle/>
            <a:p>
              <a:endParaRPr lang="en-US" sz="800"/>
            </a:p>
          </p:txBody>
        </p:sp>
        <p:sp>
          <p:nvSpPr>
            <p:cNvPr id="8" name="TextBox 8"/>
            <p:cNvSpPr txBox="1"/>
            <p:nvPr/>
          </p:nvSpPr>
          <p:spPr>
            <a:xfrm>
              <a:off x="0" y="-38100"/>
              <a:ext cx="2198264" cy="1061337"/>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9" name="Group 9"/>
          <p:cNvGrpSpPr/>
          <p:nvPr/>
        </p:nvGrpSpPr>
        <p:grpSpPr>
          <a:xfrm rot="-10800000">
            <a:off x="1181287" y="527168"/>
            <a:ext cx="3008609" cy="300860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11" name="TextBox 11"/>
            <p:cNvSpPr txBox="1"/>
            <p:nvPr/>
          </p:nvSpPr>
          <p:spPr>
            <a:xfrm>
              <a:off x="76200" y="38100"/>
              <a:ext cx="660400" cy="698500"/>
            </a:xfrm>
            <a:prstGeom prst="rect">
              <a:avLst/>
            </a:prstGeom>
          </p:spPr>
          <p:txBody>
            <a:bodyPr lIns="15991" tIns="15991" rIns="15991" bIns="15991" rtlCol="0" anchor="ctr"/>
            <a:lstStyle/>
            <a:p>
              <a:pPr algn="ctr">
                <a:lnSpc>
                  <a:spcPts val="1773"/>
                </a:lnSpc>
              </a:pPr>
              <a:endParaRPr sz="800"/>
            </a:p>
          </p:txBody>
        </p:sp>
      </p:grpSp>
      <p:grpSp>
        <p:nvGrpSpPr>
          <p:cNvPr id="12" name="Group 12"/>
          <p:cNvGrpSpPr/>
          <p:nvPr/>
        </p:nvGrpSpPr>
        <p:grpSpPr>
          <a:xfrm>
            <a:off x="1367299" y="713180"/>
            <a:ext cx="2636585" cy="2636585"/>
            <a:chOff x="0" y="0"/>
            <a:chExt cx="812800" cy="812800"/>
          </a:xfrm>
        </p:grpSpPr>
        <p:sp>
          <p:nvSpPr>
            <p:cNvPr id="13" name="Freeform 13"/>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l="-43820" r="-18869" b="-11239"/>
              </a:stretch>
            </a:blipFill>
            <a:ln w="123825" cap="sq">
              <a:solidFill>
                <a:srgbClr val="FFFFFF"/>
              </a:solidFill>
              <a:prstDash val="solid"/>
              <a:miter/>
            </a:ln>
          </p:spPr>
          <p:txBody>
            <a:bodyPr/>
            <a:lstStyle/>
            <a:p>
              <a:endParaRPr lang="en-US" sz="800"/>
            </a:p>
          </p:txBody>
        </p:sp>
      </p:grpSp>
      <p:sp>
        <p:nvSpPr>
          <p:cNvPr id="14" name="Freeform 14"/>
          <p:cNvSpPr/>
          <p:nvPr/>
        </p:nvSpPr>
        <p:spPr>
          <a:xfrm>
            <a:off x="5133203" y="3259785"/>
            <a:ext cx="822217" cy="442931"/>
          </a:xfrm>
          <a:custGeom>
            <a:avLst/>
            <a:gdLst/>
            <a:ahLst/>
            <a:cxnLst/>
            <a:rect l="l" t="t" r="r" b="b"/>
            <a:pathLst>
              <a:path w="1233326" h="664397">
                <a:moveTo>
                  <a:pt x="0" y="0"/>
                </a:moveTo>
                <a:lnTo>
                  <a:pt x="1233327" y="0"/>
                </a:lnTo>
                <a:lnTo>
                  <a:pt x="1233327" y="664397"/>
                </a:lnTo>
                <a:lnTo>
                  <a:pt x="0" y="664397"/>
                </a:lnTo>
                <a:lnTo>
                  <a:pt x="0" y="0"/>
                </a:lnTo>
                <a:close/>
              </a:path>
            </a:pathLst>
          </a:custGeom>
          <a:blipFill>
            <a:blip r:embed="rId4">
              <a:extLst>
                <a:ext uri="{96DAC541-7B7A-43D3-8B79-37D633B846F1}">
                  <asvg:svgBlip xmlns:asvg="http://schemas.microsoft.com/office/drawing/2016/SVG/main" r:embed="rId5"/>
                </a:ext>
              </a:extLst>
            </a:blip>
            <a:stretch>
              <a:fillRect b="-85630"/>
            </a:stretch>
          </a:blipFill>
        </p:spPr>
        <p:txBody>
          <a:bodyPr/>
          <a:lstStyle/>
          <a:p>
            <a:endParaRPr lang="en-US" sz="800"/>
          </a:p>
        </p:txBody>
      </p:sp>
      <p:sp>
        <p:nvSpPr>
          <p:cNvPr id="15" name="TextBox 15"/>
          <p:cNvSpPr txBox="1"/>
          <p:nvPr/>
        </p:nvSpPr>
        <p:spPr>
          <a:xfrm>
            <a:off x="839829" y="3621448"/>
            <a:ext cx="4338099" cy="551433"/>
          </a:xfrm>
          <a:prstGeom prst="rect">
            <a:avLst/>
          </a:prstGeom>
        </p:spPr>
        <p:txBody>
          <a:bodyPr lIns="0" tIns="0" rIns="0" bIns="0" rtlCol="0" anchor="t">
            <a:spAutoFit/>
          </a:bodyPr>
          <a:lstStyle/>
          <a:p>
            <a:pPr>
              <a:lnSpc>
                <a:spcPts val="4341"/>
              </a:lnSpc>
            </a:pPr>
            <a:r>
              <a:rPr lang="en-US" sz="3775" b="1">
                <a:solidFill>
                  <a:srgbClr val="6C6CAB"/>
                </a:solidFill>
                <a:latin typeface="Aileron Bold"/>
                <a:ea typeface="Aileron Bold"/>
                <a:cs typeface="Aileron Bold"/>
                <a:sym typeface="Aileron Bold"/>
              </a:rPr>
              <a:t>Wearable Devices</a:t>
            </a:r>
          </a:p>
        </p:txBody>
      </p:sp>
      <p:grpSp>
        <p:nvGrpSpPr>
          <p:cNvPr id="16" name="Group 16"/>
          <p:cNvGrpSpPr/>
          <p:nvPr/>
        </p:nvGrpSpPr>
        <p:grpSpPr>
          <a:xfrm>
            <a:off x="7085161" y="637633"/>
            <a:ext cx="6051828" cy="5429244"/>
            <a:chOff x="0" y="0"/>
            <a:chExt cx="2390846" cy="2144886"/>
          </a:xfrm>
        </p:grpSpPr>
        <p:sp>
          <p:nvSpPr>
            <p:cNvPr id="17" name="Freeform 17"/>
            <p:cNvSpPr/>
            <p:nvPr/>
          </p:nvSpPr>
          <p:spPr>
            <a:xfrm>
              <a:off x="0" y="0"/>
              <a:ext cx="2390846" cy="2144886"/>
            </a:xfrm>
            <a:custGeom>
              <a:avLst/>
              <a:gdLst/>
              <a:ahLst/>
              <a:cxnLst/>
              <a:rect l="l" t="t" r="r" b="b"/>
              <a:pathLst>
                <a:path w="2390846" h="2144886">
                  <a:moveTo>
                    <a:pt x="56288" y="0"/>
                  </a:moveTo>
                  <a:lnTo>
                    <a:pt x="2334558" y="0"/>
                  </a:lnTo>
                  <a:cubicBezTo>
                    <a:pt x="2349486" y="0"/>
                    <a:pt x="2363803" y="5930"/>
                    <a:pt x="2374359" y="16486"/>
                  </a:cubicBezTo>
                  <a:cubicBezTo>
                    <a:pt x="2384915" y="27042"/>
                    <a:pt x="2390846" y="41359"/>
                    <a:pt x="2390846" y="56288"/>
                  </a:cubicBezTo>
                  <a:lnTo>
                    <a:pt x="2390846" y="2088598"/>
                  </a:lnTo>
                  <a:cubicBezTo>
                    <a:pt x="2390846" y="2119685"/>
                    <a:pt x="2365645" y="2144886"/>
                    <a:pt x="2334558" y="2144886"/>
                  </a:cubicBezTo>
                  <a:lnTo>
                    <a:pt x="56288" y="2144886"/>
                  </a:lnTo>
                  <a:cubicBezTo>
                    <a:pt x="41359" y="2144886"/>
                    <a:pt x="27042" y="2138956"/>
                    <a:pt x="16486" y="2128400"/>
                  </a:cubicBezTo>
                  <a:cubicBezTo>
                    <a:pt x="5930" y="2117844"/>
                    <a:pt x="0" y="2103527"/>
                    <a:pt x="0" y="2088598"/>
                  </a:cubicBezTo>
                  <a:lnTo>
                    <a:pt x="0" y="56288"/>
                  </a:lnTo>
                  <a:cubicBezTo>
                    <a:pt x="0" y="41359"/>
                    <a:pt x="5930" y="27042"/>
                    <a:pt x="16486" y="16486"/>
                  </a:cubicBezTo>
                  <a:cubicBezTo>
                    <a:pt x="27042" y="5930"/>
                    <a:pt x="41359" y="0"/>
                    <a:pt x="56288" y="0"/>
                  </a:cubicBezTo>
                  <a:close/>
                </a:path>
              </a:pathLst>
            </a:custGeom>
            <a:solidFill>
              <a:srgbClr val="6A6BAC"/>
            </a:solidFill>
          </p:spPr>
          <p:txBody>
            <a:bodyPr/>
            <a:lstStyle/>
            <a:p>
              <a:endParaRPr lang="en-US" sz="800"/>
            </a:p>
          </p:txBody>
        </p:sp>
        <p:sp>
          <p:nvSpPr>
            <p:cNvPr id="18" name="TextBox 18"/>
            <p:cNvSpPr txBox="1"/>
            <p:nvPr/>
          </p:nvSpPr>
          <p:spPr>
            <a:xfrm>
              <a:off x="0" y="-57150"/>
              <a:ext cx="2390846" cy="2202036"/>
            </a:xfrm>
            <a:prstGeom prst="rect">
              <a:avLst/>
            </a:prstGeom>
          </p:spPr>
          <p:txBody>
            <a:bodyPr lIns="33867" tIns="33867" rIns="33867" bIns="33867" rtlCol="0" anchor="ctr"/>
            <a:lstStyle/>
            <a:p>
              <a:pPr algn="ctr">
                <a:lnSpc>
                  <a:spcPts val="1823"/>
                </a:lnSpc>
              </a:pPr>
              <a:endParaRPr sz="800"/>
            </a:p>
          </p:txBody>
        </p:sp>
      </p:grpSp>
      <p:sp>
        <p:nvSpPr>
          <p:cNvPr id="19" name="TextBox 19"/>
          <p:cNvSpPr txBox="1"/>
          <p:nvPr/>
        </p:nvSpPr>
        <p:spPr>
          <a:xfrm>
            <a:off x="7605861" y="1235540"/>
            <a:ext cx="3722993" cy="948978"/>
          </a:xfrm>
          <a:prstGeom prst="rect">
            <a:avLst/>
          </a:prstGeom>
        </p:spPr>
        <p:txBody>
          <a:bodyPr lIns="0" tIns="0" rIns="0" bIns="0" rtlCol="0" anchor="t">
            <a:spAutoFit/>
          </a:bodyPr>
          <a:lstStyle/>
          <a:p>
            <a:pPr>
              <a:lnSpc>
                <a:spcPts val="3663"/>
              </a:lnSpc>
            </a:pPr>
            <a:r>
              <a:rPr lang="en-US" sz="3185" b="1">
                <a:solidFill>
                  <a:srgbClr val="FFFFFF"/>
                </a:solidFill>
                <a:latin typeface="Aileron Bold"/>
                <a:ea typeface="Aileron Bold"/>
                <a:cs typeface="Aileron Bold"/>
                <a:sym typeface="Aileron Bold"/>
              </a:rPr>
              <a:t>Benefits of Wearable Devices</a:t>
            </a:r>
          </a:p>
        </p:txBody>
      </p:sp>
      <p:sp>
        <p:nvSpPr>
          <p:cNvPr id="20" name="TextBox 20"/>
          <p:cNvSpPr txBox="1"/>
          <p:nvPr/>
        </p:nvSpPr>
        <p:spPr>
          <a:xfrm>
            <a:off x="839829" y="4243581"/>
            <a:ext cx="5749997" cy="1870512"/>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Wearable devices are electronic gadgets that individuals can wear to monitor various health metrics. These devices, such as fitness trackers and smartwatches, provide valuable data on physical activity, heart rate, sleep patterns, and more. By promoting awareness of one’s health status, wearable devices encourage users to adopt healthier lifestyles and make informed decisions about their wellness.</a:t>
            </a:r>
          </a:p>
        </p:txBody>
      </p:sp>
      <p:sp>
        <p:nvSpPr>
          <p:cNvPr id="21" name="TextBox 21"/>
          <p:cNvSpPr txBox="1"/>
          <p:nvPr/>
        </p:nvSpPr>
        <p:spPr>
          <a:xfrm>
            <a:off x="7926375" y="2986624"/>
            <a:ext cx="3345329" cy="523990"/>
          </a:xfrm>
          <a:prstGeom prst="rect">
            <a:avLst/>
          </a:prstGeom>
        </p:spPr>
        <p:txBody>
          <a:bodyPr lIns="0" tIns="0" rIns="0" bIns="0" rtlCol="0" anchor="t">
            <a:spAutoFit/>
          </a:bodyPr>
          <a:lstStyle/>
          <a:p>
            <a:pPr algn="just">
              <a:lnSpc>
                <a:spcPts val="2053"/>
              </a:lnSpc>
              <a:spcBef>
                <a:spcPct val="0"/>
              </a:spcBef>
            </a:pPr>
            <a:r>
              <a:rPr lang="en-US" sz="1467">
                <a:solidFill>
                  <a:srgbClr val="FFFFFF"/>
                </a:solidFill>
                <a:latin typeface="Poppins"/>
                <a:ea typeface="Poppins"/>
                <a:cs typeface="Poppins"/>
                <a:sym typeface="Poppins"/>
              </a:rPr>
              <a:t>Monitors steps taken and calories burned throughout the day.</a:t>
            </a:r>
          </a:p>
        </p:txBody>
      </p:sp>
      <p:sp>
        <p:nvSpPr>
          <p:cNvPr id="22" name="TextBox 22"/>
          <p:cNvSpPr txBox="1"/>
          <p:nvPr/>
        </p:nvSpPr>
        <p:spPr>
          <a:xfrm>
            <a:off x="7926375" y="4082553"/>
            <a:ext cx="3345329" cy="523990"/>
          </a:xfrm>
          <a:prstGeom prst="rect">
            <a:avLst/>
          </a:prstGeom>
        </p:spPr>
        <p:txBody>
          <a:bodyPr lIns="0" tIns="0" rIns="0" bIns="0" rtlCol="0" anchor="t">
            <a:spAutoFit/>
          </a:bodyPr>
          <a:lstStyle/>
          <a:p>
            <a:pPr algn="just">
              <a:lnSpc>
                <a:spcPts val="2053"/>
              </a:lnSpc>
              <a:spcBef>
                <a:spcPct val="0"/>
              </a:spcBef>
            </a:pPr>
            <a:r>
              <a:rPr lang="en-US" sz="1467">
                <a:solidFill>
                  <a:srgbClr val="FFFFFF"/>
                </a:solidFill>
                <a:latin typeface="Poppins"/>
                <a:ea typeface="Poppins"/>
                <a:cs typeface="Poppins"/>
                <a:sym typeface="Poppins"/>
              </a:rPr>
              <a:t>Provides continuous heart rate data for better health insights.</a:t>
            </a:r>
          </a:p>
        </p:txBody>
      </p:sp>
      <p:grpSp>
        <p:nvGrpSpPr>
          <p:cNvPr id="23" name="Group 23"/>
          <p:cNvGrpSpPr/>
          <p:nvPr/>
        </p:nvGrpSpPr>
        <p:grpSpPr>
          <a:xfrm>
            <a:off x="7580461" y="2735004"/>
            <a:ext cx="213657" cy="21365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800"/>
            </a:p>
          </p:txBody>
        </p:sp>
        <p:sp>
          <p:nvSpPr>
            <p:cNvPr id="25" name="TextBox 25"/>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26" name="Freeform 26"/>
          <p:cNvSpPr/>
          <p:nvPr/>
        </p:nvSpPr>
        <p:spPr>
          <a:xfrm>
            <a:off x="7609145" y="2785569"/>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800"/>
          </a:p>
        </p:txBody>
      </p:sp>
      <p:grpSp>
        <p:nvGrpSpPr>
          <p:cNvPr id="27" name="Group 27"/>
          <p:cNvGrpSpPr/>
          <p:nvPr/>
        </p:nvGrpSpPr>
        <p:grpSpPr>
          <a:xfrm>
            <a:off x="7580461" y="3830933"/>
            <a:ext cx="213657" cy="21365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800"/>
            </a:p>
          </p:txBody>
        </p:sp>
        <p:sp>
          <p:nvSpPr>
            <p:cNvPr id="29" name="TextBox 29"/>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30" name="Freeform 30"/>
          <p:cNvSpPr/>
          <p:nvPr/>
        </p:nvSpPr>
        <p:spPr>
          <a:xfrm>
            <a:off x="7609145" y="3881497"/>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800"/>
          </a:p>
        </p:txBody>
      </p:sp>
      <p:sp>
        <p:nvSpPr>
          <p:cNvPr id="31" name="TextBox 31"/>
          <p:cNvSpPr txBox="1"/>
          <p:nvPr/>
        </p:nvSpPr>
        <p:spPr>
          <a:xfrm>
            <a:off x="7926375" y="2640842"/>
            <a:ext cx="3507846" cy="328808"/>
          </a:xfrm>
          <a:prstGeom prst="rect">
            <a:avLst/>
          </a:prstGeom>
        </p:spPr>
        <p:txBody>
          <a:bodyPr lIns="0" tIns="0" rIns="0" bIns="0" rtlCol="0" anchor="t">
            <a:spAutoFit/>
          </a:bodyPr>
          <a:lstStyle/>
          <a:p>
            <a:pPr algn="just">
              <a:lnSpc>
                <a:spcPts val="2696"/>
              </a:lnSpc>
              <a:spcBef>
                <a:spcPct val="0"/>
              </a:spcBef>
            </a:pPr>
            <a:r>
              <a:rPr lang="en-US" sz="1926" b="1">
                <a:solidFill>
                  <a:srgbClr val="FFFFFF"/>
                </a:solidFill>
                <a:latin typeface="Poppins Semi-Bold"/>
                <a:ea typeface="Poppins Semi-Bold"/>
                <a:cs typeface="Poppins Semi-Bold"/>
                <a:sym typeface="Poppins Semi-Bold"/>
              </a:rPr>
              <a:t>Activity Tracking</a:t>
            </a:r>
          </a:p>
        </p:txBody>
      </p:sp>
      <p:sp>
        <p:nvSpPr>
          <p:cNvPr id="32" name="TextBox 32"/>
          <p:cNvSpPr txBox="1"/>
          <p:nvPr/>
        </p:nvSpPr>
        <p:spPr>
          <a:xfrm>
            <a:off x="7926375" y="3736770"/>
            <a:ext cx="3507846" cy="328808"/>
          </a:xfrm>
          <a:prstGeom prst="rect">
            <a:avLst/>
          </a:prstGeom>
        </p:spPr>
        <p:txBody>
          <a:bodyPr lIns="0" tIns="0" rIns="0" bIns="0" rtlCol="0" anchor="t">
            <a:spAutoFit/>
          </a:bodyPr>
          <a:lstStyle/>
          <a:p>
            <a:pPr algn="just">
              <a:lnSpc>
                <a:spcPts val="2696"/>
              </a:lnSpc>
              <a:spcBef>
                <a:spcPct val="0"/>
              </a:spcBef>
            </a:pPr>
            <a:r>
              <a:rPr lang="en-US" sz="1926" b="1">
                <a:solidFill>
                  <a:srgbClr val="FFFFFF"/>
                </a:solidFill>
                <a:latin typeface="Poppins Semi-Bold"/>
                <a:ea typeface="Poppins Semi-Bold"/>
                <a:cs typeface="Poppins Semi-Bold"/>
                <a:sym typeface="Poppins Semi-Bold"/>
              </a:rPr>
              <a:t>Heart Rate Monitoring</a:t>
            </a:r>
          </a:p>
        </p:txBody>
      </p:sp>
      <p:sp>
        <p:nvSpPr>
          <p:cNvPr id="33" name="TextBox 33"/>
          <p:cNvSpPr txBox="1"/>
          <p:nvPr/>
        </p:nvSpPr>
        <p:spPr>
          <a:xfrm>
            <a:off x="7926375" y="5178481"/>
            <a:ext cx="3345329" cy="523990"/>
          </a:xfrm>
          <a:prstGeom prst="rect">
            <a:avLst/>
          </a:prstGeom>
        </p:spPr>
        <p:txBody>
          <a:bodyPr lIns="0" tIns="0" rIns="0" bIns="0" rtlCol="0" anchor="t">
            <a:spAutoFit/>
          </a:bodyPr>
          <a:lstStyle/>
          <a:p>
            <a:pPr algn="just">
              <a:lnSpc>
                <a:spcPts val="2053"/>
              </a:lnSpc>
              <a:spcBef>
                <a:spcPct val="0"/>
              </a:spcBef>
            </a:pPr>
            <a:r>
              <a:rPr lang="en-US" sz="1467">
                <a:solidFill>
                  <a:srgbClr val="FFFFFF"/>
                </a:solidFill>
                <a:latin typeface="Poppins"/>
                <a:ea typeface="Poppins"/>
                <a:cs typeface="Poppins"/>
                <a:sym typeface="Poppins"/>
              </a:rPr>
              <a:t>Tracks sleep duration and quality to improve sleep habits.</a:t>
            </a:r>
          </a:p>
        </p:txBody>
      </p:sp>
      <p:grpSp>
        <p:nvGrpSpPr>
          <p:cNvPr id="34" name="Group 34"/>
          <p:cNvGrpSpPr/>
          <p:nvPr/>
        </p:nvGrpSpPr>
        <p:grpSpPr>
          <a:xfrm>
            <a:off x="7580461" y="4926862"/>
            <a:ext cx="213657" cy="21365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800"/>
            </a:p>
          </p:txBody>
        </p:sp>
        <p:sp>
          <p:nvSpPr>
            <p:cNvPr id="36" name="TextBox 36"/>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37" name="Freeform 37"/>
          <p:cNvSpPr/>
          <p:nvPr/>
        </p:nvSpPr>
        <p:spPr>
          <a:xfrm>
            <a:off x="7609145" y="4977426"/>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800"/>
          </a:p>
        </p:txBody>
      </p:sp>
      <p:sp>
        <p:nvSpPr>
          <p:cNvPr id="38" name="TextBox 38"/>
          <p:cNvSpPr txBox="1"/>
          <p:nvPr/>
        </p:nvSpPr>
        <p:spPr>
          <a:xfrm>
            <a:off x="7926375" y="4832700"/>
            <a:ext cx="3507846" cy="328808"/>
          </a:xfrm>
          <a:prstGeom prst="rect">
            <a:avLst/>
          </a:prstGeom>
        </p:spPr>
        <p:txBody>
          <a:bodyPr lIns="0" tIns="0" rIns="0" bIns="0" rtlCol="0" anchor="t">
            <a:spAutoFit/>
          </a:bodyPr>
          <a:lstStyle/>
          <a:p>
            <a:pPr algn="just">
              <a:lnSpc>
                <a:spcPts val="2696"/>
              </a:lnSpc>
              <a:spcBef>
                <a:spcPct val="0"/>
              </a:spcBef>
            </a:pPr>
            <a:r>
              <a:rPr lang="en-US" sz="1926" b="1">
                <a:solidFill>
                  <a:srgbClr val="FFFFFF"/>
                </a:solidFill>
                <a:latin typeface="Poppins Semi-Bold"/>
                <a:ea typeface="Poppins Semi-Bold"/>
                <a:cs typeface="Poppins Semi-Bold"/>
                <a:sym typeface="Poppins Semi-Bold"/>
              </a:rPr>
              <a:t>Sleep Analysis</a:t>
            </a:r>
          </a:p>
        </p:txBody>
      </p:sp>
      <p:grpSp>
        <p:nvGrpSpPr>
          <p:cNvPr id="43" name="Group 16">
            <a:extLst>
              <a:ext uri="{FF2B5EF4-FFF2-40B4-BE49-F238E27FC236}">
                <a16:creationId xmlns:a16="http://schemas.microsoft.com/office/drawing/2014/main" id="{3F5CB7B3-7A63-A094-C69D-CFDF8D6A939A}"/>
              </a:ext>
            </a:extLst>
          </p:cNvPr>
          <p:cNvGrpSpPr/>
          <p:nvPr/>
        </p:nvGrpSpPr>
        <p:grpSpPr>
          <a:xfrm>
            <a:off x="0" y="6157087"/>
            <a:ext cx="12345418" cy="700913"/>
            <a:chOff x="0" y="-66675"/>
            <a:chExt cx="4877202" cy="276903"/>
          </a:xfrm>
        </p:grpSpPr>
        <p:sp>
          <p:nvSpPr>
            <p:cNvPr id="44" name="Freeform 17">
              <a:extLst>
                <a:ext uri="{FF2B5EF4-FFF2-40B4-BE49-F238E27FC236}">
                  <a16:creationId xmlns:a16="http://schemas.microsoft.com/office/drawing/2014/main" id="{DEAA2371-F528-226F-40EE-57BCCC3EFA36}"/>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45" name="TextBox 18">
              <a:extLst>
                <a:ext uri="{FF2B5EF4-FFF2-40B4-BE49-F238E27FC236}">
                  <a16:creationId xmlns:a16="http://schemas.microsoft.com/office/drawing/2014/main" id="{F1B1AACF-C8E0-D8F6-55E1-C4DCB675C03F}"/>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46" name="Freeform 20">
            <a:extLst>
              <a:ext uri="{FF2B5EF4-FFF2-40B4-BE49-F238E27FC236}">
                <a16:creationId xmlns:a16="http://schemas.microsoft.com/office/drawing/2014/main" id="{2DD730F9-18C4-2283-A3C4-1EA2525ED719}"/>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8"/>
            <a:stretch>
              <a:fillRect/>
            </a:stretch>
          </a:blipFill>
        </p:spPr>
        <p:txBody>
          <a:bodyPr/>
          <a:lstStyle/>
          <a:p>
            <a:endParaRPr lang="en-US"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sp>
        <p:nvSpPr>
          <p:cNvPr id="3" name="TextBox 3"/>
          <p:cNvSpPr txBox="1"/>
          <p:nvPr/>
        </p:nvSpPr>
        <p:spPr>
          <a:xfrm>
            <a:off x="830242" y="711200"/>
            <a:ext cx="5694921" cy="743793"/>
          </a:xfrm>
          <a:prstGeom prst="rect">
            <a:avLst/>
          </a:prstGeom>
        </p:spPr>
        <p:txBody>
          <a:bodyPr lIns="0" tIns="0" rIns="0" bIns="0" rtlCol="0" anchor="t">
            <a:spAutoFit/>
          </a:bodyPr>
          <a:lstStyle/>
          <a:p>
            <a:pPr>
              <a:lnSpc>
                <a:spcPts val="5784"/>
              </a:lnSpc>
            </a:pPr>
            <a:r>
              <a:rPr lang="en-US" sz="5030" b="1">
                <a:solidFill>
                  <a:srgbClr val="6C6CAB"/>
                </a:solidFill>
                <a:latin typeface="Aileron Bold"/>
                <a:ea typeface="Aileron Bold"/>
                <a:cs typeface="Aileron Bold"/>
                <a:sym typeface="Aileron Bold"/>
              </a:rPr>
              <a:t>Telemedicine</a:t>
            </a:r>
          </a:p>
        </p:txBody>
      </p:sp>
      <p:sp>
        <p:nvSpPr>
          <p:cNvPr id="4" name="TextBox 4"/>
          <p:cNvSpPr txBox="1"/>
          <p:nvPr/>
        </p:nvSpPr>
        <p:spPr>
          <a:xfrm>
            <a:off x="830242" y="1563868"/>
            <a:ext cx="5812869" cy="1870512"/>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Telemedicine refers to the delivery of healthcare services through digital platforms, allowing patients to consult with healthcare providers remotely. This approach has gained popularity due to its convenience and accessibility, especially for individuals in rural or underserved areas. Telemedicine enables timely consultations, reduces travel time, and allows for better management of chronic conditions.</a:t>
            </a:r>
          </a:p>
        </p:txBody>
      </p:sp>
      <p:grpSp>
        <p:nvGrpSpPr>
          <p:cNvPr id="5" name="Group 5"/>
          <p:cNvGrpSpPr/>
          <p:nvPr/>
        </p:nvGrpSpPr>
        <p:grpSpPr>
          <a:xfrm rot="2157313">
            <a:off x="7542876" y="1518308"/>
            <a:ext cx="3821385" cy="382138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BAC"/>
            </a:solidFill>
          </p:spPr>
          <p:txBody>
            <a:bodyPr/>
            <a:lstStyle/>
            <a:p>
              <a:endParaRPr lang="en-US" sz="800"/>
            </a:p>
          </p:txBody>
        </p:sp>
        <p:sp>
          <p:nvSpPr>
            <p:cNvPr id="7" name="TextBox 7"/>
            <p:cNvSpPr txBox="1"/>
            <p:nvPr/>
          </p:nvSpPr>
          <p:spPr>
            <a:xfrm>
              <a:off x="76200" y="38100"/>
              <a:ext cx="660400" cy="698500"/>
            </a:xfrm>
            <a:prstGeom prst="rect">
              <a:avLst/>
            </a:prstGeom>
          </p:spPr>
          <p:txBody>
            <a:bodyPr lIns="19367" tIns="19367" rIns="19367" bIns="19367" rtlCol="0" anchor="ctr"/>
            <a:lstStyle/>
            <a:p>
              <a:pPr algn="ctr">
                <a:lnSpc>
                  <a:spcPts val="1773"/>
                </a:lnSpc>
              </a:pPr>
              <a:endParaRPr sz="800"/>
            </a:p>
          </p:txBody>
        </p:sp>
      </p:grpSp>
      <p:grpSp>
        <p:nvGrpSpPr>
          <p:cNvPr id="8" name="Group 8"/>
          <p:cNvGrpSpPr/>
          <p:nvPr/>
        </p:nvGrpSpPr>
        <p:grpSpPr>
          <a:xfrm rot="1435557">
            <a:off x="9251018" y="189402"/>
            <a:ext cx="4787955" cy="8941218"/>
            <a:chOff x="0" y="0"/>
            <a:chExt cx="1960075" cy="3660322"/>
          </a:xfrm>
        </p:grpSpPr>
        <p:sp>
          <p:nvSpPr>
            <p:cNvPr id="9" name="Freeform 9"/>
            <p:cNvSpPr/>
            <p:nvPr/>
          </p:nvSpPr>
          <p:spPr>
            <a:xfrm>
              <a:off x="0" y="0"/>
              <a:ext cx="1960075" cy="3660322"/>
            </a:xfrm>
            <a:custGeom>
              <a:avLst/>
              <a:gdLst/>
              <a:ahLst/>
              <a:cxnLst/>
              <a:rect l="l" t="t" r="r" b="b"/>
              <a:pathLst>
                <a:path w="1960075" h="3660322">
                  <a:moveTo>
                    <a:pt x="0" y="0"/>
                  </a:moveTo>
                  <a:lnTo>
                    <a:pt x="1960075" y="0"/>
                  </a:lnTo>
                  <a:lnTo>
                    <a:pt x="1960075" y="3660322"/>
                  </a:lnTo>
                  <a:lnTo>
                    <a:pt x="0" y="3660322"/>
                  </a:lnTo>
                  <a:close/>
                </a:path>
              </a:pathLst>
            </a:custGeom>
            <a:solidFill>
              <a:srgbClr val="6A6BAC"/>
            </a:solidFill>
          </p:spPr>
          <p:txBody>
            <a:bodyPr/>
            <a:lstStyle/>
            <a:p>
              <a:endParaRPr lang="en-US" sz="800"/>
            </a:p>
          </p:txBody>
        </p:sp>
        <p:sp>
          <p:nvSpPr>
            <p:cNvPr id="10" name="TextBox 10"/>
            <p:cNvSpPr txBox="1"/>
            <p:nvPr/>
          </p:nvSpPr>
          <p:spPr>
            <a:xfrm>
              <a:off x="0" y="-57150"/>
              <a:ext cx="1960075" cy="3717472"/>
            </a:xfrm>
            <a:prstGeom prst="rect">
              <a:avLst/>
            </a:prstGeom>
          </p:spPr>
          <p:txBody>
            <a:bodyPr lIns="33867" tIns="33867" rIns="33867" bIns="33867" rtlCol="0" anchor="ctr"/>
            <a:lstStyle/>
            <a:p>
              <a:pPr algn="ctr">
                <a:lnSpc>
                  <a:spcPts val="1823"/>
                </a:lnSpc>
              </a:pPr>
              <a:endParaRPr sz="800"/>
            </a:p>
          </p:txBody>
        </p:sp>
      </p:grpSp>
      <p:grpSp>
        <p:nvGrpSpPr>
          <p:cNvPr id="11" name="Group 11"/>
          <p:cNvGrpSpPr/>
          <p:nvPr/>
        </p:nvGrpSpPr>
        <p:grpSpPr>
          <a:xfrm rot="1435557">
            <a:off x="10057261" y="458298"/>
            <a:ext cx="4657855" cy="9517638"/>
            <a:chOff x="0" y="0"/>
            <a:chExt cx="1906815" cy="3896295"/>
          </a:xfrm>
        </p:grpSpPr>
        <p:sp>
          <p:nvSpPr>
            <p:cNvPr id="12" name="Freeform 12"/>
            <p:cNvSpPr/>
            <p:nvPr/>
          </p:nvSpPr>
          <p:spPr>
            <a:xfrm>
              <a:off x="0" y="0"/>
              <a:ext cx="1906815" cy="3896295"/>
            </a:xfrm>
            <a:custGeom>
              <a:avLst/>
              <a:gdLst/>
              <a:ahLst/>
              <a:cxnLst/>
              <a:rect l="l" t="t" r="r" b="b"/>
              <a:pathLst>
                <a:path w="1906815" h="3896295">
                  <a:moveTo>
                    <a:pt x="0" y="0"/>
                  </a:moveTo>
                  <a:lnTo>
                    <a:pt x="1906815" y="0"/>
                  </a:lnTo>
                  <a:lnTo>
                    <a:pt x="1906815" y="3896295"/>
                  </a:lnTo>
                  <a:lnTo>
                    <a:pt x="0" y="3896295"/>
                  </a:lnTo>
                  <a:close/>
                </a:path>
              </a:pathLst>
            </a:custGeom>
            <a:solidFill>
              <a:srgbClr val="ABACE4"/>
            </a:solidFill>
          </p:spPr>
          <p:txBody>
            <a:bodyPr/>
            <a:lstStyle/>
            <a:p>
              <a:endParaRPr lang="en-US" sz="800"/>
            </a:p>
          </p:txBody>
        </p:sp>
        <p:sp>
          <p:nvSpPr>
            <p:cNvPr id="13" name="TextBox 13"/>
            <p:cNvSpPr txBox="1"/>
            <p:nvPr/>
          </p:nvSpPr>
          <p:spPr>
            <a:xfrm>
              <a:off x="0" y="-57150"/>
              <a:ext cx="1906815" cy="3953445"/>
            </a:xfrm>
            <a:prstGeom prst="rect">
              <a:avLst/>
            </a:prstGeom>
          </p:spPr>
          <p:txBody>
            <a:bodyPr lIns="33867" tIns="33867" rIns="33867" bIns="33867" rtlCol="0" anchor="ctr"/>
            <a:lstStyle/>
            <a:p>
              <a:pPr algn="ctr">
                <a:lnSpc>
                  <a:spcPts val="1823"/>
                </a:lnSpc>
              </a:pPr>
              <a:endParaRPr sz="800"/>
            </a:p>
          </p:txBody>
        </p:sp>
      </p:grpSp>
      <p:grpSp>
        <p:nvGrpSpPr>
          <p:cNvPr id="14" name="Group 14"/>
          <p:cNvGrpSpPr/>
          <p:nvPr/>
        </p:nvGrpSpPr>
        <p:grpSpPr>
          <a:xfrm rot="1435557">
            <a:off x="11311160" y="838939"/>
            <a:ext cx="4657855" cy="9517638"/>
            <a:chOff x="0" y="0"/>
            <a:chExt cx="1906815" cy="3896295"/>
          </a:xfrm>
        </p:grpSpPr>
        <p:sp>
          <p:nvSpPr>
            <p:cNvPr id="15" name="Freeform 15"/>
            <p:cNvSpPr/>
            <p:nvPr/>
          </p:nvSpPr>
          <p:spPr>
            <a:xfrm>
              <a:off x="0" y="0"/>
              <a:ext cx="1906815" cy="3896295"/>
            </a:xfrm>
            <a:custGeom>
              <a:avLst/>
              <a:gdLst/>
              <a:ahLst/>
              <a:cxnLst/>
              <a:rect l="l" t="t" r="r" b="b"/>
              <a:pathLst>
                <a:path w="1906815" h="3896295">
                  <a:moveTo>
                    <a:pt x="0" y="0"/>
                  </a:moveTo>
                  <a:lnTo>
                    <a:pt x="1906815" y="0"/>
                  </a:lnTo>
                  <a:lnTo>
                    <a:pt x="1906815" y="3896295"/>
                  </a:lnTo>
                  <a:lnTo>
                    <a:pt x="0" y="3896295"/>
                  </a:lnTo>
                  <a:close/>
                </a:path>
              </a:pathLst>
            </a:custGeom>
            <a:solidFill>
              <a:srgbClr val="6A6BAC"/>
            </a:solidFill>
          </p:spPr>
          <p:txBody>
            <a:bodyPr/>
            <a:lstStyle/>
            <a:p>
              <a:endParaRPr lang="en-US" sz="800"/>
            </a:p>
          </p:txBody>
        </p:sp>
        <p:sp>
          <p:nvSpPr>
            <p:cNvPr id="16" name="TextBox 16"/>
            <p:cNvSpPr txBox="1"/>
            <p:nvPr/>
          </p:nvSpPr>
          <p:spPr>
            <a:xfrm>
              <a:off x="0" y="-57150"/>
              <a:ext cx="1906815" cy="3953445"/>
            </a:xfrm>
            <a:prstGeom prst="rect">
              <a:avLst/>
            </a:prstGeom>
          </p:spPr>
          <p:txBody>
            <a:bodyPr lIns="33867" tIns="33867" rIns="33867" bIns="33867" rtlCol="0" anchor="ctr"/>
            <a:lstStyle/>
            <a:p>
              <a:pPr algn="ctr">
                <a:lnSpc>
                  <a:spcPts val="1823"/>
                </a:lnSpc>
              </a:pPr>
              <a:endParaRPr sz="800"/>
            </a:p>
          </p:txBody>
        </p:sp>
      </p:grpSp>
      <p:grpSp>
        <p:nvGrpSpPr>
          <p:cNvPr id="20" name="Group 20"/>
          <p:cNvGrpSpPr/>
          <p:nvPr/>
        </p:nvGrpSpPr>
        <p:grpSpPr>
          <a:xfrm>
            <a:off x="7779140" y="1754571"/>
            <a:ext cx="3348859" cy="334885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131" r="-4962"/>
              </a:stretch>
            </a:blipFill>
            <a:ln w="123825" cap="sq">
              <a:solidFill>
                <a:srgbClr val="FFFFFF"/>
              </a:solidFill>
              <a:prstDash val="solid"/>
              <a:miter/>
            </a:ln>
          </p:spPr>
          <p:txBody>
            <a:bodyPr/>
            <a:lstStyle/>
            <a:p>
              <a:endParaRPr lang="en-US" sz="800"/>
            </a:p>
          </p:txBody>
        </p:sp>
      </p:grpSp>
      <p:sp>
        <p:nvSpPr>
          <p:cNvPr id="22" name="Freeform 22"/>
          <p:cNvSpPr/>
          <p:nvPr/>
        </p:nvSpPr>
        <p:spPr>
          <a:xfrm rot="-5400000">
            <a:off x="5656809" y="5902972"/>
            <a:ext cx="999541" cy="538456"/>
          </a:xfrm>
          <a:custGeom>
            <a:avLst/>
            <a:gdLst/>
            <a:ahLst/>
            <a:cxnLst/>
            <a:rect l="l" t="t" r="r" b="b"/>
            <a:pathLst>
              <a:path w="1499312" h="807684">
                <a:moveTo>
                  <a:pt x="0" y="0"/>
                </a:moveTo>
                <a:lnTo>
                  <a:pt x="1499312" y="0"/>
                </a:lnTo>
                <a:lnTo>
                  <a:pt x="1499312" y="807684"/>
                </a:lnTo>
                <a:lnTo>
                  <a:pt x="0" y="807684"/>
                </a:lnTo>
                <a:lnTo>
                  <a:pt x="0" y="0"/>
                </a:lnTo>
                <a:close/>
              </a:path>
            </a:pathLst>
          </a:custGeom>
          <a:blipFill>
            <a:blip r:embed="rId4">
              <a:extLst>
                <a:ext uri="{96DAC541-7B7A-43D3-8B79-37D633B846F1}">
                  <asvg:svgBlip xmlns:asvg="http://schemas.microsoft.com/office/drawing/2016/SVG/main" r:embed="rId5"/>
                </a:ext>
              </a:extLst>
            </a:blip>
            <a:stretch>
              <a:fillRect b="-85630"/>
            </a:stretch>
          </a:blipFill>
        </p:spPr>
        <p:txBody>
          <a:bodyPr/>
          <a:lstStyle/>
          <a:p>
            <a:endParaRPr lang="en-US" sz="800"/>
          </a:p>
        </p:txBody>
      </p:sp>
      <p:grpSp>
        <p:nvGrpSpPr>
          <p:cNvPr id="23" name="Group 23"/>
          <p:cNvGrpSpPr/>
          <p:nvPr/>
        </p:nvGrpSpPr>
        <p:grpSpPr>
          <a:xfrm>
            <a:off x="830242" y="3634814"/>
            <a:ext cx="4206045" cy="1091023"/>
            <a:chOff x="0" y="0"/>
            <a:chExt cx="1661647" cy="431021"/>
          </a:xfrm>
        </p:grpSpPr>
        <p:sp>
          <p:nvSpPr>
            <p:cNvPr id="24" name="Freeform 24"/>
            <p:cNvSpPr/>
            <p:nvPr/>
          </p:nvSpPr>
          <p:spPr>
            <a:xfrm>
              <a:off x="0" y="0"/>
              <a:ext cx="1661647" cy="431021"/>
            </a:xfrm>
            <a:custGeom>
              <a:avLst/>
              <a:gdLst/>
              <a:ahLst/>
              <a:cxnLst/>
              <a:rect l="l" t="t" r="r" b="b"/>
              <a:pathLst>
                <a:path w="1661647" h="431021">
                  <a:moveTo>
                    <a:pt x="26996" y="0"/>
                  </a:moveTo>
                  <a:lnTo>
                    <a:pt x="1634651" y="0"/>
                  </a:lnTo>
                  <a:cubicBezTo>
                    <a:pt x="1649561" y="0"/>
                    <a:pt x="1661647" y="12087"/>
                    <a:pt x="1661647" y="26996"/>
                  </a:cubicBezTo>
                  <a:lnTo>
                    <a:pt x="1661647" y="404025"/>
                  </a:lnTo>
                  <a:cubicBezTo>
                    <a:pt x="1661647" y="418934"/>
                    <a:pt x="1649561" y="431021"/>
                    <a:pt x="1634651" y="431021"/>
                  </a:cubicBezTo>
                  <a:lnTo>
                    <a:pt x="26996" y="431021"/>
                  </a:lnTo>
                  <a:cubicBezTo>
                    <a:pt x="12087" y="431021"/>
                    <a:pt x="0" y="418934"/>
                    <a:pt x="0" y="404025"/>
                  </a:cubicBezTo>
                  <a:lnTo>
                    <a:pt x="0" y="26996"/>
                  </a:lnTo>
                  <a:cubicBezTo>
                    <a:pt x="0" y="12087"/>
                    <a:pt x="12087" y="0"/>
                    <a:pt x="26996" y="0"/>
                  </a:cubicBezTo>
                  <a:close/>
                </a:path>
              </a:pathLst>
            </a:custGeom>
            <a:solidFill>
              <a:srgbClr val="C99936"/>
            </a:solidFill>
          </p:spPr>
          <p:txBody>
            <a:bodyPr/>
            <a:lstStyle/>
            <a:p>
              <a:endParaRPr lang="en-US" sz="800"/>
            </a:p>
          </p:txBody>
        </p:sp>
        <p:sp>
          <p:nvSpPr>
            <p:cNvPr id="25" name="TextBox 25"/>
            <p:cNvSpPr txBox="1"/>
            <p:nvPr/>
          </p:nvSpPr>
          <p:spPr>
            <a:xfrm>
              <a:off x="0" y="-57150"/>
              <a:ext cx="1661647" cy="488171"/>
            </a:xfrm>
            <a:prstGeom prst="rect">
              <a:avLst/>
            </a:prstGeom>
          </p:spPr>
          <p:txBody>
            <a:bodyPr lIns="33867" tIns="33867" rIns="33867" bIns="33867" rtlCol="0" anchor="ctr"/>
            <a:lstStyle/>
            <a:p>
              <a:pPr algn="ctr">
                <a:lnSpc>
                  <a:spcPts val="1823"/>
                </a:lnSpc>
              </a:pPr>
              <a:endParaRPr sz="800"/>
            </a:p>
          </p:txBody>
        </p:sp>
      </p:grpSp>
      <p:grpSp>
        <p:nvGrpSpPr>
          <p:cNvPr id="26" name="Group 26"/>
          <p:cNvGrpSpPr/>
          <p:nvPr/>
        </p:nvGrpSpPr>
        <p:grpSpPr>
          <a:xfrm>
            <a:off x="830242" y="4835860"/>
            <a:ext cx="4206045" cy="1091023"/>
            <a:chOff x="0" y="0"/>
            <a:chExt cx="1661647" cy="431021"/>
          </a:xfrm>
        </p:grpSpPr>
        <p:sp>
          <p:nvSpPr>
            <p:cNvPr id="27" name="Freeform 27"/>
            <p:cNvSpPr/>
            <p:nvPr/>
          </p:nvSpPr>
          <p:spPr>
            <a:xfrm>
              <a:off x="0" y="0"/>
              <a:ext cx="1661647" cy="431021"/>
            </a:xfrm>
            <a:custGeom>
              <a:avLst/>
              <a:gdLst/>
              <a:ahLst/>
              <a:cxnLst/>
              <a:rect l="l" t="t" r="r" b="b"/>
              <a:pathLst>
                <a:path w="1661647" h="431021">
                  <a:moveTo>
                    <a:pt x="26996" y="0"/>
                  </a:moveTo>
                  <a:lnTo>
                    <a:pt x="1634651" y="0"/>
                  </a:lnTo>
                  <a:cubicBezTo>
                    <a:pt x="1649561" y="0"/>
                    <a:pt x="1661647" y="12087"/>
                    <a:pt x="1661647" y="26996"/>
                  </a:cubicBezTo>
                  <a:lnTo>
                    <a:pt x="1661647" y="404025"/>
                  </a:lnTo>
                  <a:cubicBezTo>
                    <a:pt x="1661647" y="418934"/>
                    <a:pt x="1649561" y="431021"/>
                    <a:pt x="1634651" y="431021"/>
                  </a:cubicBezTo>
                  <a:lnTo>
                    <a:pt x="26996" y="431021"/>
                  </a:lnTo>
                  <a:cubicBezTo>
                    <a:pt x="12087" y="431021"/>
                    <a:pt x="0" y="418934"/>
                    <a:pt x="0" y="404025"/>
                  </a:cubicBezTo>
                  <a:lnTo>
                    <a:pt x="0" y="26996"/>
                  </a:lnTo>
                  <a:cubicBezTo>
                    <a:pt x="0" y="12087"/>
                    <a:pt x="12087" y="0"/>
                    <a:pt x="26996" y="0"/>
                  </a:cubicBezTo>
                  <a:close/>
                </a:path>
              </a:pathLst>
            </a:custGeom>
            <a:solidFill>
              <a:srgbClr val="C99936"/>
            </a:solidFill>
          </p:spPr>
          <p:txBody>
            <a:bodyPr/>
            <a:lstStyle/>
            <a:p>
              <a:endParaRPr lang="en-US" sz="800"/>
            </a:p>
          </p:txBody>
        </p:sp>
        <p:sp>
          <p:nvSpPr>
            <p:cNvPr id="28" name="TextBox 28"/>
            <p:cNvSpPr txBox="1"/>
            <p:nvPr/>
          </p:nvSpPr>
          <p:spPr>
            <a:xfrm>
              <a:off x="0" y="-57150"/>
              <a:ext cx="1661647" cy="488171"/>
            </a:xfrm>
            <a:prstGeom prst="rect">
              <a:avLst/>
            </a:prstGeom>
          </p:spPr>
          <p:txBody>
            <a:bodyPr lIns="33867" tIns="33867" rIns="33867" bIns="33867" rtlCol="0" anchor="ctr"/>
            <a:lstStyle/>
            <a:p>
              <a:pPr algn="ctr">
                <a:lnSpc>
                  <a:spcPts val="1823"/>
                </a:lnSpc>
              </a:pPr>
              <a:endParaRPr sz="800"/>
            </a:p>
          </p:txBody>
        </p:sp>
      </p:grpSp>
      <p:sp>
        <p:nvSpPr>
          <p:cNvPr id="29" name="TextBox 29"/>
          <p:cNvSpPr txBox="1"/>
          <p:nvPr/>
        </p:nvSpPr>
        <p:spPr>
          <a:xfrm>
            <a:off x="1352621" y="4042305"/>
            <a:ext cx="3307302" cy="523990"/>
          </a:xfrm>
          <a:prstGeom prst="rect">
            <a:avLst/>
          </a:prstGeom>
        </p:spPr>
        <p:txBody>
          <a:bodyPr lIns="0" tIns="0" rIns="0" bIns="0" rtlCol="0" anchor="t">
            <a:spAutoFit/>
          </a:bodyPr>
          <a:lstStyle/>
          <a:p>
            <a:pPr algn="just">
              <a:lnSpc>
                <a:spcPts val="2053"/>
              </a:lnSpc>
              <a:spcBef>
                <a:spcPct val="0"/>
              </a:spcBef>
            </a:pPr>
            <a:r>
              <a:rPr lang="en-US" sz="1467">
                <a:solidFill>
                  <a:srgbClr val="FFFFFF"/>
                </a:solidFill>
                <a:latin typeface="Poppins"/>
                <a:ea typeface="Poppins"/>
                <a:cs typeface="Poppins"/>
                <a:sym typeface="Poppins"/>
              </a:rPr>
              <a:t>Patients can receive care from the comfort of their homes.</a:t>
            </a:r>
          </a:p>
        </p:txBody>
      </p:sp>
      <p:sp>
        <p:nvSpPr>
          <p:cNvPr id="30" name="TextBox 30"/>
          <p:cNvSpPr txBox="1"/>
          <p:nvPr/>
        </p:nvSpPr>
        <p:spPr>
          <a:xfrm>
            <a:off x="1352621" y="5243352"/>
            <a:ext cx="3307302" cy="523990"/>
          </a:xfrm>
          <a:prstGeom prst="rect">
            <a:avLst/>
          </a:prstGeom>
        </p:spPr>
        <p:txBody>
          <a:bodyPr lIns="0" tIns="0" rIns="0" bIns="0" rtlCol="0" anchor="t">
            <a:spAutoFit/>
          </a:bodyPr>
          <a:lstStyle/>
          <a:p>
            <a:pPr algn="just">
              <a:lnSpc>
                <a:spcPts val="2053"/>
              </a:lnSpc>
              <a:spcBef>
                <a:spcPct val="0"/>
              </a:spcBef>
            </a:pPr>
            <a:r>
              <a:rPr lang="en-US" sz="1467">
                <a:solidFill>
                  <a:srgbClr val="FFFFFF"/>
                </a:solidFill>
                <a:latin typeface="Poppins"/>
                <a:ea typeface="Poppins"/>
                <a:cs typeface="Poppins"/>
                <a:sym typeface="Poppins"/>
              </a:rPr>
              <a:t>Reduces travel and associated costs for patients.</a:t>
            </a:r>
          </a:p>
        </p:txBody>
      </p:sp>
      <p:grpSp>
        <p:nvGrpSpPr>
          <p:cNvPr id="31" name="Group 31"/>
          <p:cNvGrpSpPr/>
          <p:nvPr/>
        </p:nvGrpSpPr>
        <p:grpSpPr>
          <a:xfrm>
            <a:off x="1013057" y="3790686"/>
            <a:ext cx="213657" cy="21365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800"/>
            </a:p>
          </p:txBody>
        </p:sp>
        <p:sp>
          <p:nvSpPr>
            <p:cNvPr id="33" name="TextBox 33"/>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34" name="Freeform 34"/>
          <p:cNvSpPr/>
          <p:nvPr/>
        </p:nvSpPr>
        <p:spPr>
          <a:xfrm>
            <a:off x="1041741" y="3841250"/>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800"/>
          </a:p>
        </p:txBody>
      </p:sp>
      <p:grpSp>
        <p:nvGrpSpPr>
          <p:cNvPr id="35" name="Group 35"/>
          <p:cNvGrpSpPr/>
          <p:nvPr/>
        </p:nvGrpSpPr>
        <p:grpSpPr>
          <a:xfrm>
            <a:off x="1013057" y="4991732"/>
            <a:ext cx="213657" cy="21365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800"/>
            </a:p>
          </p:txBody>
        </p:sp>
        <p:sp>
          <p:nvSpPr>
            <p:cNvPr id="37" name="TextBox 37"/>
            <p:cNvSpPr txBox="1"/>
            <p:nvPr/>
          </p:nvSpPr>
          <p:spPr>
            <a:xfrm>
              <a:off x="76200" y="19050"/>
              <a:ext cx="660400" cy="717550"/>
            </a:xfrm>
            <a:prstGeom prst="rect">
              <a:avLst/>
            </a:prstGeom>
          </p:spPr>
          <p:txBody>
            <a:bodyPr lIns="15766" tIns="15766" rIns="15766" bIns="15766" rtlCol="0" anchor="ctr"/>
            <a:lstStyle/>
            <a:p>
              <a:pPr algn="ctr">
                <a:lnSpc>
                  <a:spcPts val="1823"/>
                </a:lnSpc>
              </a:pPr>
              <a:endParaRPr sz="800"/>
            </a:p>
          </p:txBody>
        </p:sp>
      </p:grpSp>
      <p:sp>
        <p:nvSpPr>
          <p:cNvPr id="38" name="Freeform 38"/>
          <p:cNvSpPr/>
          <p:nvPr/>
        </p:nvSpPr>
        <p:spPr>
          <a:xfrm>
            <a:off x="1041741" y="5042296"/>
            <a:ext cx="156289" cy="112528"/>
          </a:xfrm>
          <a:custGeom>
            <a:avLst/>
            <a:gdLst/>
            <a:ahLst/>
            <a:cxnLst/>
            <a:rect l="l" t="t" r="r" b="b"/>
            <a:pathLst>
              <a:path w="234433" h="168792">
                <a:moveTo>
                  <a:pt x="0" y="0"/>
                </a:moveTo>
                <a:lnTo>
                  <a:pt x="234434" y="0"/>
                </a:lnTo>
                <a:lnTo>
                  <a:pt x="234434" y="168792"/>
                </a:lnTo>
                <a:lnTo>
                  <a:pt x="0" y="1687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800"/>
          </a:p>
        </p:txBody>
      </p:sp>
      <p:sp>
        <p:nvSpPr>
          <p:cNvPr id="39" name="TextBox 39"/>
          <p:cNvSpPr txBox="1"/>
          <p:nvPr/>
        </p:nvSpPr>
        <p:spPr>
          <a:xfrm>
            <a:off x="1352621" y="3696524"/>
            <a:ext cx="3307302" cy="328808"/>
          </a:xfrm>
          <a:prstGeom prst="rect">
            <a:avLst/>
          </a:prstGeom>
        </p:spPr>
        <p:txBody>
          <a:bodyPr lIns="0" tIns="0" rIns="0" bIns="0" rtlCol="0" anchor="t">
            <a:spAutoFit/>
          </a:bodyPr>
          <a:lstStyle/>
          <a:p>
            <a:pPr algn="just">
              <a:lnSpc>
                <a:spcPts val="2696"/>
              </a:lnSpc>
              <a:spcBef>
                <a:spcPct val="0"/>
              </a:spcBef>
            </a:pPr>
            <a:r>
              <a:rPr lang="en-US" sz="1926" b="1">
                <a:solidFill>
                  <a:srgbClr val="FFFFFF"/>
                </a:solidFill>
                <a:latin typeface="Poppins Semi-Bold"/>
                <a:ea typeface="Poppins Semi-Bold"/>
                <a:cs typeface="Poppins Semi-Bold"/>
                <a:sym typeface="Poppins Semi-Bold"/>
              </a:rPr>
              <a:t>Convenient Access</a:t>
            </a:r>
          </a:p>
        </p:txBody>
      </p:sp>
      <p:sp>
        <p:nvSpPr>
          <p:cNvPr id="40" name="TextBox 40"/>
          <p:cNvSpPr txBox="1"/>
          <p:nvPr/>
        </p:nvSpPr>
        <p:spPr>
          <a:xfrm>
            <a:off x="1352621" y="4897569"/>
            <a:ext cx="3307302" cy="328808"/>
          </a:xfrm>
          <a:prstGeom prst="rect">
            <a:avLst/>
          </a:prstGeom>
        </p:spPr>
        <p:txBody>
          <a:bodyPr lIns="0" tIns="0" rIns="0" bIns="0" rtlCol="0" anchor="t">
            <a:spAutoFit/>
          </a:bodyPr>
          <a:lstStyle/>
          <a:p>
            <a:pPr algn="just">
              <a:lnSpc>
                <a:spcPts val="2696"/>
              </a:lnSpc>
              <a:spcBef>
                <a:spcPct val="0"/>
              </a:spcBef>
            </a:pPr>
            <a:r>
              <a:rPr lang="en-US" sz="1926" b="1">
                <a:solidFill>
                  <a:srgbClr val="FFFFFF"/>
                </a:solidFill>
                <a:latin typeface="Poppins Semi-Bold"/>
                <a:ea typeface="Poppins Semi-Bold"/>
                <a:cs typeface="Poppins Semi-Bold"/>
                <a:sym typeface="Poppins Semi-Bold"/>
              </a:rPr>
              <a:t>Cost-Effective</a:t>
            </a:r>
          </a:p>
        </p:txBody>
      </p:sp>
      <p:grpSp>
        <p:nvGrpSpPr>
          <p:cNvPr id="41" name="Group 41"/>
          <p:cNvGrpSpPr/>
          <p:nvPr/>
        </p:nvGrpSpPr>
        <p:grpSpPr>
          <a:xfrm>
            <a:off x="-75121" y="6325860"/>
            <a:ext cx="12345418" cy="532141"/>
            <a:chOff x="0" y="0"/>
            <a:chExt cx="4877202" cy="210228"/>
          </a:xfrm>
        </p:grpSpPr>
        <p:sp>
          <p:nvSpPr>
            <p:cNvPr id="42" name="Freeform 42"/>
            <p:cNvSpPr/>
            <p:nvPr/>
          </p:nvSpPr>
          <p:spPr>
            <a:xfrm>
              <a:off x="0" y="0"/>
              <a:ext cx="4877202"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a:p>
          </p:txBody>
        </p:sp>
        <p:sp>
          <p:nvSpPr>
            <p:cNvPr id="43" name="TextBox 43"/>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44" name="Freeform 44"/>
          <p:cNvSpPr/>
          <p:nvPr/>
        </p:nvSpPr>
        <p:spPr>
          <a:xfrm>
            <a:off x="2134710" y="6493043"/>
            <a:ext cx="7534173" cy="197772"/>
          </a:xfrm>
          <a:custGeom>
            <a:avLst/>
            <a:gdLst/>
            <a:ahLst/>
            <a:cxnLst/>
            <a:rect l="l" t="t" r="r" b="b"/>
            <a:pathLst>
              <a:path w="11301259" h="296658">
                <a:moveTo>
                  <a:pt x="0" y="0"/>
                </a:moveTo>
                <a:lnTo>
                  <a:pt x="11301259" y="0"/>
                </a:lnTo>
                <a:lnTo>
                  <a:pt x="11301259" y="296658"/>
                </a:lnTo>
                <a:lnTo>
                  <a:pt x="0" y="296658"/>
                </a:lnTo>
                <a:lnTo>
                  <a:pt x="0" y="0"/>
                </a:lnTo>
                <a:close/>
              </a:path>
            </a:pathLst>
          </a:custGeom>
          <a:blipFill>
            <a:blip r:embed="rId8"/>
            <a:stretch>
              <a:fillRect/>
            </a:stretch>
          </a:blipFill>
        </p:spPr>
        <p:txBody>
          <a:bodyPr/>
          <a:lstStyle/>
          <a:p>
            <a:endParaRPr lang="en-US"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a:off x="1587" y="-829821"/>
            <a:ext cx="12192000" cy="3976017"/>
            <a:chOff x="0" y="0"/>
            <a:chExt cx="4816593" cy="1570772"/>
          </a:xfrm>
        </p:grpSpPr>
        <p:sp>
          <p:nvSpPr>
            <p:cNvPr id="4" name="Freeform 4"/>
            <p:cNvSpPr/>
            <p:nvPr/>
          </p:nvSpPr>
          <p:spPr>
            <a:xfrm>
              <a:off x="0" y="0"/>
              <a:ext cx="4816592" cy="1570772"/>
            </a:xfrm>
            <a:custGeom>
              <a:avLst/>
              <a:gdLst/>
              <a:ahLst/>
              <a:cxnLst/>
              <a:rect l="l" t="t" r="r" b="b"/>
              <a:pathLst>
                <a:path w="4816592" h="1570772">
                  <a:moveTo>
                    <a:pt x="0" y="0"/>
                  </a:moveTo>
                  <a:lnTo>
                    <a:pt x="4816592" y="0"/>
                  </a:lnTo>
                  <a:lnTo>
                    <a:pt x="4816592" y="1570772"/>
                  </a:lnTo>
                  <a:lnTo>
                    <a:pt x="0" y="1570772"/>
                  </a:lnTo>
                  <a:close/>
                </a:path>
              </a:pathLst>
            </a:custGeom>
            <a:solidFill>
              <a:srgbClr val="6A6BAC"/>
            </a:solidFill>
          </p:spPr>
          <p:txBody>
            <a:bodyPr/>
            <a:lstStyle/>
            <a:p>
              <a:endParaRPr lang="en-US" sz="800"/>
            </a:p>
          </p:txBody>
        </p:sp>
        <p:sp>
          <p:nvSpPr>
            <p:cNvPr id="5" name="TextBox 5"/>
            <p:cNvSpPr txBox="1"/>
            <p:nvPr/>
          </p:nvSpPr>
          <p:spPr>
            <a:xfrm>
              <a:off x="0" y="-57150"/>
              <a:ext cx="4816593" cy="1627922"/>
            </a:xfrm>
            <a:prstGeom prst="rect">
              <a:avLst/>
            </a:prstGeom>
          </p:spPr>
          <p:txBody>
            <a:bodyPr lIns="33867" tIns="33867" rIns="33867" bIns="33867" rtlCol="0" anchor="ctr"/>
            <a:lstStyle/>
            <a:p>
              <a:pPr algn="ctr">
                <a:lnSpc>
                  <a:spcPts val="1823"/>
                </a:lnSpc>
              </a:pPr>
              <a:endParaRPr sz="800"/>
            </a:p>
          </p:txBody>
        </p:sp>
      </p:grpSp>
      <p:grpSp>
        <p:nvGrpSpPr>
          <p:cNvPr id="6" name="Group 6"/>
          <p:cNvGrpSpPr/>
          <p:nvPr/>
        </p:nvGrpSpPr>
        <p:grpSpPr>
          <a:xfrm rot="-10800000">
            <a:off x="2469890" y="800152"/>
            <a:ext cx="7352393" cy="716070"/>
            <a:chOff x="0" y="0"/>
            <a:chExt cx="2904649" cy="282892"/>
          </a:xfrm>
        </p:grpSpPr>
        <p:sp>
          <p:nvSpPr>
            <p:cNvPr id="7" name="Freeform 7"/>
            <p:cNvSpPr/>
            <p:nvPr/>
          </p:nvSpPr>
          <p:spPr>
            <a:xfrm>
              <a:off x="0" y="0"/>
              <a:ext cx="2904649" cy="282892"/>
            </a:xfrm>
            <a:custGeom>
              <a:avLst/>
              <a:gdLst/>
              <a:ahLst/>
              <a:cxnLst/>
              <a:rect l="l" t="t" r="r" b="b"/>
              <a:pathLst>
                <a:path w="2904649" h="282892">
                  <a:moveTo>
                    <a:pt x="70199" y="0"/>
                  </a:moveTo>
                  <a:lnTo>
                    <a:pt x="2834450" y="0"/>
                  </a:lnTo>
                  <a:cubicBezTo>
                    <a:pt x="2853068" y="0"/>
                    <a:pt x="2870923" y="7396"/>
                    <a:pt x="2884088" y="20561"/>
                  </a:cubicBezTo>
                  <a:cubicBezTo>
                    <a:pt x="2897253" y="33726"/>
                    <a:pt x="2904649" y="51581"/>
                    <a:pt x="2904649" y="70199"/>
                  </a:cubicBezTo>
                  <a:lnTo>
                    <a:pt x="2904649" y="212693"/>
                  </a:lnTo>
                  <a:cubicBezTo>
                    <a:pt x="2904649" y="231311"/>
                    <a:pt x="2897253" y="249166"/>
                    <a:pt x="2884088" y="262331"/>
                  </a:cubicBezTo>
                  <a:cubicBezTo>
                    <a:pt x="2870923" y="275496"/>
                    <a:pt x="2853068" y="282892"/>
                    <a:pt x="2834450" y="282892"/>
                  </a:cubicBezTo>
                  <a:lnTo>
                    <a:pt x="70199" y="282892"/>
                  </a:lnTo>
                  <a:cubicBezTo>
                    <a:pt x="51581" y="282892"/>
                    <a:pt x="33726" y="275496"/>
                    <a:pt x="20561" y="262331"/>
                  </a:cubicBezTo>
                  <a:cubicBezTo>
                    <a:pt x="7396" y="249166"/>
                    <a:pt x="0" y="231311"/>
                    <a:pt x="0" y="212693"/>
                  </a:cubicBezTo>
                  <a:lnTo>
                    <a:pt x="0" y="70199"/>
                  </a:lnTo>
                  <a:cubicBezTo>
                    <a:pt x="0" y="51581"/>
                    <a:pt x="7396" y="33726"/>
                    <a:pt x="20561" y="20561"/>
                  </a:cubicBezTo>
                  <a:cubicBezTo>
                    <a:pt x="33726" y="7396"/>
                    <a:pt x="51581" y="0"/>
                    <a:pt x="70199" y="0"/>
                  </a:cubicBezTo>
                  <a:close/>
                </a:path>
              </a:pathLst>
            </a:custGeom>
            <a:solidFill>
              <a:srgbClr val="C99936"/>
            </a:solidFill>
          </p:spPr>
          <p:txBody>
            <a:bodyPr/>
            <a:lstStyle/>
            <a:p>
              <a:endParaRPr lang="en-US" sz="800"/>
            </a:p>
          </p:txBody>
        </p:sp>
        <p:sp>
          <p:nvSpPr>
            <p:cNvPr id="8" name="TextBox 8"/>
            <p:cNvSpPr txBox="1"/>
            <p:nvPr/>
          </p:nvSpPr>
          <p:spPr>
            <a:xfrm>
              <a:off x="0" y="-38100"/>
              <a:ext cx="2904649" cy="320992"/>
            </a:xfrm>
            <a:prstGeom prst="rect">
              <a:avLst/>
            </a:prstGeom>
          </p:spPr>
          <p:txBody>
            <a:bodyPr lIns="33867" tIns="33867" rIns="33867" bIns="33867" rtlCol="0" anchor="ctr"/>
            <a:lstStyle/>
            <a:p>
              <a:pPr algn="ctr">
                <a:lnSpc>
                  <a:spcPts val="1773"/>
                </a:lnSpc>
                <a:spcBef>
                  <a:spcPct val="0"/>
                </a:spcBef>
              </a:pPr>
              <a:endParaRPr sz="800"/>
            </a:p>
          </p:txBody>
        </p:sp>
      </p:grpSp>
      <p:sp>
        <p:nvSpPr>
          <p:cNvPr id="9" name="TextBox 9"/>
          <p:cNvSpPr txBox="1"/>
          <p:nvPr/>
        </p:nvSpPr>
        <p:spPr>
          <a:xfrm>
            <a:off x="2561701" y="802132"/>
            <a:ext cx="7084473" cy="628377"/>
          </a:xfrm>
          <a:prstGeom prst="rect">
            <a:avLst/>
          </a:prstGeom>
        </p:spPr>
        <p:txBody>
          <a:bodyPr lIns="0" tIns="0" rIns="0" bIns="0" rtlCol="0" anchor="t">
            <a:spAutoFit/>
          </a:bodyPr>
          <a:lstStyle/>
          <a:p>
            <a:pPr algn="ctr">
              <a:lnSpc>
                <a:spcPts val="4917"/>
              </a:lnSpc>
            </a:pPr>
            <a:r>
              <a:rPr lang="en-US" sz="4276" b="1">
                <a:solidFill>
                  <a:srgbClr val="FFFFFF"/>
                </a:solidFill>
                <a:latin typeface="Aileron Bold"/>
                <a:ea typeface="Aileron Bold"/>
                <a:cs typeface="Aileron Bold"/>
                <a:sym typeface="Aileron Bold"/>
              </a:rPr>
              <a:t>Benefits of Telemedicine</a:t>
            </a:r>
          </a:p>
        </p:txBody>
      </p:sp>
      <p:grpSp>
        <p:nvGrpSpPr>
          <p:cNvPr id="10" name="Group 10"/>
          <p:cNvGrpSpPr/>
          <p:nvPr/>
        </p:nvGrpSpPr>
        <p:grpSpPr>
          <a:xfrm>
            <a:off x="840645" y="2081508"/>
            <a:ext cx="2129377" cy="21293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2" name="TextBox 12"/>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13" name="Group 13"/>
          <p:cNvGrpSpPr/>
          <p:nvPr/>
        </p:nvGrpSpPr>
        <p:grpSpPr>
          <a:xfrm>
            <a:off x="3635481" y="2081508"/>
            <a:ext cx="2129377" cy="212937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15" name="TextBox 15"/>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16" name="Group 16"/>
          <p:cNvGrpSpPr/>
          <p:nvPr/>
        </p:nvGrpSpPr>
        <p:grpSpPr>
          <a:xfrm>
            <a:off x="972297" y="2213160"/>
            <a:ext cx="1866073" cy="186607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34716" t="-12135" r="-34225"/>
              </a:stretch>
            </a:blipFill>
            <a:ln w="123825" cap="sq">
              <a:solidFill>
                <a:srgbClr val="FFFFFF"/>
              </a:solidFill>
              <a:prstDash val="solid"/>
              <a:miter/>
            </a:ln>
          </p:spPr>
          <p:txBody>
            <a:bodyPr/>
            <a:lstStyle/>
            <a:p>
              <a:endParaRPr lang="en-US" sz="800"/>
            </a:p>
          </p:txBody>
        </p:sp>
      </p:grpSp>
      <p:grpSp>
        <p:nvGrpSpPr>
          <p:cNvPr id="18" name="Group 18"/>
          <p:cNvGrpSpPr/>
          <p:nvPr/>
        </p:nvGrpSpPr>
        <p:grpSpPr>
          <a:xfrm>
            <a:off x="3767133" y="2213160"/>
            <a:ext cx="1866073" cy="186607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4264" r="-15829"/>
              </a:stretch>
            </a:blipFill>
            <a:ln w="123825" cap="sq">
              <a:solidFill>
                <a:srgbClr val="FFFFFF"/>
              </a:solidFill>
              <a:prstDash val="solid"/>
              <a:miter/>
            </a:ln>
          </p:spPr>
          <p:txBody>
            <a:bodyPr/>
            <a:lstStyle/>
            <a:p>
              <a:endParaRPr lang="en-US" sz="800"/>
            </a:p>
          </p:txBody>
        </p:sp>
      </p:grpSp>
      <p:grpSp>
        <p:nvGrpSpPr>
          <p:cNvPr id="20" name="Group 20"/>
          <p:cNvGrpSpPr/>
          <p:nvPr/>
        </p:nvGrpSpPr>
        <p:grpSpPr>
          <a:xfrm>
            <a:off x="6430317" y="2081508"/>
            <a:ext cx="2129377" cy="212937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22" name="TextBox 22"/>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23" name="Group 23"/>
          <p:cNvGrpSpPr/>
          <p:nvPr/>
        </p:nvGrpSpPr>
        <p:grpSpPr>
          <a:xfrm>
            <a:off x="6561969" y="2213160"/>
            <a:ext cx="1866073" cy="186607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46513" r="-3580"/>
              </a:stretch>
            </a:blipFill>
            <a:ln w="123825" cap="sq">
              <a:solidFill>
                <a:srgbClr val="FFFFFF"/>
              </a:solidFill>
              <a:prstDash val="solid"/>
              <a:miter/>
            </a:ln>
          </p:spPr>
          <p:txBody>
            <a:bodyPr/>
            <a:lstStyle/>
            <a:p>
              <a:endParaRPr lang="en-US" sz="800"/>
            </a:p>
          </p:txBody>
        </p:sp>
      </p:grpSp>
      <p:grpSp>
        <p:nvGrpSpPr>
          <p:cNvPr id="25" name="Group 25"/>
          <p:cNvGrpSpPr/>
          <p:nvPr/>
        </p:nvGrpSpPr>
        <p:grpSpPr>
          <a:xfrm>
            <a:off x="9225153" y="2081508"/>
            <a:ext cx="2129377" cy="212937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CAB"/>
            </a:solidFill>
          </p:spPr>
          <p:txBody>
            <a:bodyPr/>
            <a:lstStyle/>
            <a:p>
              <a:endParaRPr lang="en-US" sz="800"/>
            </a:p>
          </p:txBody>
        </p:sp>
        <p:sp>
          <p:nvSpPr>
            <p:cNvPr id="27" name="TextBox 27"/>
            <p:cNvSpPr txBox="1"/>
            <p:nvPr/>
          </p:nvSpPr>
          <p:spPr>
            <a:xfrm>
              <a:off x="76200" y="38100"/>
              <a:ext cx="660400" cy="698500"/>
            </a:xfrm>
            <a:prstGeom prst="rect">
              <a:avLst/>
            </a:prstGeom>
          </p:spPr>
          <p:txBody>
            <a:bodyPr lIns="11558" tIns="11558" rIns="11558" bIns="11558" rtlCol="0" anchor="ctr"/>
            <a:lstStyle/>
            <a:p>
              <a:pPr algn="ctr">
                <a:lnSpc>
                  <a:spcPts val="1773"/>
                </a:lnSpc>
              </a:pPr>
              <a:endParaRPr sz="800"/>
            </a:p>
          </p:txBody>
        </p:sp>
      </p:grpSp>
      <p:grpSp>
        <p:nvGrpSpPr>
          <p:cNvPr id="28" name="Group 28"/>
          <p:cNvGrpSpPr/>
          <p:nvPr/>
        </p:nvGrpSpPr>
        <p:grpSpPr>
          <a:xfrm>
            <a:off x="9356805" y="2213160"/>
            <a:ext cx="1866073" cy="186607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4156" r="-28046" b="-8067"/>
              </a:stretch>
            </a:blipFill>
            <a:ln w="123825" cap="sq">
              <a:solidFill>
                <a:srgbClr val="FFFFFF"/>
              </a:solidFill>
              <a:prstDash val="solid"/>
              <a:miter/>
            </a:ln>
          </p:spPr>
          <p:txBody>
            <a:bodyPr/>
            <a:lstStyle/>
            <a:p>
              <a:endParaRPr lang="en-US" sz="800"/>
            </a:p>
          </p:txBody>
        </p:sp>
      </p:grpSp>
      <p:grpSp>
        <p:nvGrpSpPr>
          <p:cNvPr id="30" name="Group 30"/>
          <p:cNvGrpSpPr/>
          <p:nvPr/>
        </p:nvGrpSpPr>
        <p:grpSpPr>
          <a:xfrm rot="5400000">
            <a:off x="1445189" y="4352580"/>
            <a:ext cx="920289" cy="2546765"/>
            <a:chOff x="0" y="0"/>
            <a:chExt cx="363571" cy="1006130"/>
          </a:xfrm>
        </p:grpSpPr>
        <p:sp>
          <p:nvSpPr>
            <p:cNvPr id="31" name="Freeform 31"/>
            <p:cNvSpPr/>
            <p:nvPr/>
          </p:nvSpPr>
          <p:spPr>
            <a:xfrm>
              <a:off x="0" y="0"/>
              <a:ext cx="363571" cy="1006130"/>
            </a:xfrm>
            <a:custGeom>
              <a:avLst/>
              <a:gdLst/>
              <a:ahLst/>
              <a:cxnLst/>
              <a:rect l="l" t="t" r="r" b="b"/>
              <a:pathLst>
                <a:path w="363571" h="1006130">
                  <a:moveTo>
                    <a:pt x="0" y="0"/>
                  </a:moveTo>
                  <a:lnTo>
                    <a:pt x="363571" y="0"/>
                  </a:lnTo>
                  <a:lnTo>
                    <a:pt x="363571" y="1006130"/>
                  </a:lnTo>
                  <a:lnTo>
                    <a:pt x="0" y="1006130"/>
                  </a:lnTo>
                  <a:close/>
                </a:path>
              </a:pathLst>
            </a:custGeom>
            <a:solidFill>
              <a:srgbClr val="C99936">
                <a:alpha val="49804"/>
              </a:srgbClr>
            </a:solidFill>
          </p:spPr>
          <p:txBody>
            <a:bodyPr/>
            <a:lstStyle/>
            <a:p>
              <a:endParaRPr lang="en-US" sz="800"/>
            </a:p>
          </p:txBody>
        </p:sp>
        <p:sp>
          <p:nvSpPr>
            <p:cNvPr id="32" name="TextBox 32"/>
            <p:cNvSpPr txBox="1"/>
            <p:nvPr/>
          </p:nvSpPr>
          <p:spPr>
            <a:xfrm>
              <a:off x="0" y="-38100"/>
              <a:ext cx="363571" cy="1044230"/>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33" name="Group 33"/>
          <p:cNvGrpSpPr/>
          <p:nvPr/>
        </p:nvGrpSpPr>
        <p:grpSpPr>
          <a:xfrm>
            <a:off x="556415" y="4892768"/>
            <a:ext cx="2697838" cy="634606"/>
            <a:chOff x="0" y="0"/>
            <a:chExt cx="1065812" cy="250709"/>
          </a:xfrm>
        </p:grpSpPr>
        <p:sp>
          <p:nvSpPr>
            <p:cNvPr id="34" name="Freeform 34"/>
            <p:cNvSpPr/>
            <p:nvPr/>
          </p:nvSpPr>
          <p:spPr>
            <a:xfrm>
              <a:off x="0" y="0"/>
              <a:ext cx="1065812" cy="250709"/>
            </a:xfrm>
            <a:custGeom>
              <a:avLst/>
              <a:gdLst/>
              <a:ahLst/>
              <a:cxnLst/>
              <a:rect l="l" t="t" r="r" b="b"/>
              <a:pathLst>
                <a:path w="1065812" h="250709">
                  <a:moveTo>
                    <a:pt x="125354" y="0"/>
                  </a:moveTo>
                  <a:lnTo>
                    <a:pt x="940458" y="0"/>
                  </a:lnTo>
                  <a:cubicBezTo>
                    <a:pt x="1009689" y="0"/>
                    <a:pt x="1065812" y="56123"/>
                    <a:pt x="1065812" y="125354"/>
                  </a:cubicBezTo>
                  <a:lnTo>
                    <a:pt x="1065812" y="125354"/>
                  </a:lnTo>
                  <a:cubicBezTo>
                    <a:pt x="1065812" y="194586"/>
                    <a:pt x="1009689" y="250709"/>
                    <a:pt x="940458" y="250709"/>
                  </a:cubicBezTo>
                  <a:lnTo>
                    <a:pt x="125354" y="250709"/>
                  </a:lnTo>
                  <a:cubicBezTo>
                    <a:pt x="56123" y="250709"/>
                    <a:pt x="0" y="194586"/>
                    <a:pt x="0" y="125354"/>
                  </a:cubicBezTo>
                  <a:lnTo>
                    <a:pt x="0" y="125354"/>
                  </a:lnTo>
                  <a:cubicBezTo>
                    <a:pt x="0" y="56123"/>
                    <a:pt x="56123" y="0"/>
                    <a:pt x="125354" y="0"/>
                  </a:cubicBezTo>
                  <a:close/>
                </a:path>
              </a:pathLst>
            </a:custGeom>
            <a:solidFill>
              <a:srgbClr val="6A6BAC"/>
            </a:solidFill>
          </p:spPr>
          <p:txBody>
            <a:bodyPr/>
            <a:lstStyle/>
            <a:p>
              <a:endParaRPr lang="en-US" sz="800"/>
            </a:p>
          </p:txBody>
        </p:sp>
        <p:sp>
          <p:nvSpPr>
            <p:cNvPr id="35" name="TextBox 35"/>
            <p:cNvSpPr txBox="1"/>
            <p:nvPr/>
          </p:nvSpPr>
          <p:spPr>
            <a:xfrm>
              <a:off x="0" y="-57150"/>
              <a:ext cx="1065812" cy="307859"/>
            </a:xfrm>
            <a:prstGeom prst="rect">
              <a:avLst/>
            </a:prstGeom>
          </p:spPr>
          <p:txBody>
            <a:bodyPr lIns="33867" tIns="33867" rIns="33867" bIns="33867" rtlCol="0" anchor="ctr"/>
            <a:lstStyle/>
            <a:p>
              <a:pPr algn="ctr">
                <a:lnSpc>
                  <a:spcPts val="1823"/>
                </a:lnSpc>
              </a:pPr>
              <a:endParaRPr sz="800"/>
            </a:p>
          </p:txBody>
        </p:sp>
      </p:grpSp>
      <p:sp>
        <p:nvSpPr>
          <p:cNvPr id="36" name="TextBox 36"/>
          <p:cNvSpPr txBox="1"/>
          <p:nvPr/>
        </p:nvSpPr>
        <p:spPr>
          <a:xfrm>
            <a:off x="653720" y="5019864"/>
            <a:ext cx="2503226" cy="350930"/>
          </a:xfrm>
          <a:prstGeom prst="rect">
            <a:avLst/>
          </a:prstGeom>
        </p:spPr>
        <p:txBody>
          <a:bodyPr lIns="0" tIns="0" rIns="0" bIns="0" rtlCol="0" anchor="t">
            <a:spAutoFit/>
          </a:bodyPr>
          <a:lstStyle/>
          <a:p>
            <a:pPr algn="ctr">
              <a:lnSpc>
                <a:spcPts val="1432"/>
              </a:lnSpc>
              <a:spcBef>
                <a:spcPct val="0"/>
              </a:spcBef>
            </a:pPr>
            <a:r>
              <a:rPr lang="en-US" sz="1023">
                <a:solidFill>
                  <a:srgbClr val="FFFFFF"/>
                </a:solidFill>
                <a:latin typeface="Poppins"/>
                <a:ea typeface="Poppins"/>
                <a:cs typeface="Poppins"/>
                <a:sym typeface="Poppins"/>
              </a:rPr>
              <a:t>Patients can schedule appointments without the need for travel.</a:t>
            </a:r>
          </a:p>
        </p:txBody>
      </p:sp>
      <p:sp>
        <p:nvSpPr>
          <p:cNvPr id="37" name="TextBox 37"/>
          <p:cNvSpPr txBox="1"/>
          <p:nvPr/>
        </p:nvSpPr>
        <p:spPr>
          <a:xfrm>
            <a:off x="556415" y="4375984"/>
            <a:ext cx="2697838" cy="366511"/>
          </a:xfrm>
          <a:prstGeom prst="rect">
            <a:avLst/>
          </a:prstGeom>
        </p:spPr>
        <p:txBody>
          <a:bodyPr lIns="0" tIns="0" rIns="0" bIns="0" rtlCol="0" anchor="t">
            <a:spAutoFit/>
          </a:bodyPr>
          <a:lstStyle/>
          <a:p>
            <a:pPr algn="ctr">
              <a:lnSpc>
                <a:spcPts val="3041"/>
              </a:lnSpc>
              <a:spcBef>
                <a:spcPct val="0"/>
              </a:spcBef>
            </a:pPr>
            <a:r>
              <a:rPr lang="en-US" sz="2172" b="1">
                <a:solidFill>
                  <a:srgbClr val="0453B9"/>
                </a:solidFill>
                <a:latin typeface="Poppins Semi-Bold"/>
                <a:ea typeface="Poppins Semi-Bold"/>
                <a:cs typeface="Poppins Semi-Bold"/>
                <a:sym typeface="Poppins Semi-Bold"/>
              </a:rPr>
              <a:t>Convenience</a:t>
            </a:r>
          </a:p>
        </p:txBody>
      </p:sp>
      <p:grpSp>
        <p:nvGrpSpPr>
          <p:cNvPr id="38" name="Group 38"/>
          <p:cNvGrpSpPr/>
          <p:nvPr/>
        </p:nvGrpSpPr>
        <p:grpSpPr>
          <a:xfrm rot="5400000">
            <a:off x="4240025" y="4352580"/>
            <a:ext cx="920289" cy="2546765"/>
            <a:chOff x="0" y="0"/>
            <a:chExt cx="363571" cy="1006130"/>
          </a:xfrm>
        </p:grpSpPr>
        <p:sp>
          <p:nvSpPr>
            <p:cNvPr id="39" name="Freeform 39"/>
            <p:cNvSpPr/>
            <p:nvPr/>
          </p:nvSpPr>
          <p:spPr>
            <a:xfrm>
              <a:off x="0" y="0"/>
              <a:ext cx="363571" cy="1006130"/>
            </a:xfrm>
            <a:custGeom>
              <a:avLst/>
              <a:gdLst/>
              <a:ahLst/>
              <a:cxnLst/>
              <a:rect l="l" t="t" r="r" b="b"/>
              <a:pathLst>
                <a:path w="363571" h="1006130">
                  <a:moveTo>
                    <a:pt x="0" y="0"/>
                  </a:moveTo>
                  <a:lnTo>
                    <a:pt x="363571" y="0"/>
                  </a:lnTo>
                  <a:lnTo>
                    <a:pt x="363571" y="1006130"/>
                  </a:lnTo>
                  <a:lnTo>
                    <a:pt x="0" y="1006130"/>
                  </a:lnTo>
                  <a:close/>
                </a:path>
              </a:pathLst>
            </a:custGeom>
            <a:solidFill>
              <a:srgbClr val="C99936">
                <a:alpha val="49804"/>
              </a:srgbClr>
            </a:solidFill>
          </p:spPr>
          <p:txBody>
            <a:bodyPr/>
            <a:lstStyle/>
            <a:p>
              <a:endParaRPr lang="en-US" sz="800"/>
            </a:p>
          </p:txBody>
        </p:sp>
        <p:sp>
          <p:nvSpPr>
            <p:cNvPr id="40" name="TextBox 40"/>
            <p:cNvSpPr txBox="1"/>
            <p:nvPr/>
          </p:nvSpPr>
          <p:spPr>
            <a:xfrm>
              <a:off x="0" y="-38100"/>
              <a:ext cx="363571" cy="1044230"/>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41" name="Group 41"/>
          <p:cNvGrpSpPr/>
          <p:nvPr/>
        </p:nvGrpSpPr>
        <p:grpSpPr>
          <a:xfrm>
            <a:off x="3351251" y="4892768"/>
            <a:ext cx="2697838" cy="634606"/>
            <a:chOff x="0" y="0"/>
            <a:chExt cx="1065812" cy="250709"/>
          </a:xfrm>
        </p:grpSpPr>
        <p:sp>
          <p:nvSpPr>
            <p:cNvPr id="42" name="Freeform 42"/>
            <p:cNvSpPr/>
            <p:nvPr/>
          </p:nvSpPr>
          <p:spPr>
            <a:xfrm>
              <a:off x="0" y="0"/>
              <a:ext cx="1065812" cy="250709"/>
            </a:xfrm>
            <a:custGeom>
              <a:avLst/>
              <a:gdLst/>
              <a:ahLst/>
              <a:cxnLst/>
              <a:rect l="l" t="t" r="r" b="b"/>
              <a:pathLst>
                <a:path w="1065812" h="250709">
                  <a:moveTo>
                    <a:pt x="125354" y="0"/>
                  </a:moveTo>
                  <a:lnTo>
                    <a:pt x="940458" y="0"/>
                  </a:lnTo>
                  <a:cubicBezTo>
                    <a:pt x="1009689" y="0"/>
                    <a:pt x="1065812" y="56123"/>
                    <a:pt x="1065812" y="125354"/>
                  </a:cubicBezTo>
                  <a:lnTo>
                    <a:pt x="1065812" y="125354"/>
                  </a:lnTo>
                  <a:cubicBezTo>
                    <a:pt x="1065812" y="194586"/>
                    <a:pt x="1009689" y="250709"/>
                    <a:pt x="940458" y="250709"/>
                  </a:cubicBezTo>
                  <a:lnTo>
                    <a:pt x="125354" y="250709"/>
                  </a:lnTo>
                  <a:cubicBezTo>
                    <a:pt x="56123" y="250709"/>
                    <a:pt x="0" y="194586"/>
                    <a:pt x="0" y="125354"/>
                  </a:cubicBezTo>
                  <a:lnTo>
                    <a:pt x="0" y="125354"/>
                  </a:lnTo>
                  <a:cubicBezTo>
                    <a:pt x="0" y="56123"/>
                    <a:pt x="56123" y="0"/>
                    <a:pt x="125354" y="0"/>
                  </a:cubicBezTo>
                  <a:close/>
                </a:path>
              </a:pathLst>
            </a:custGeom>
            <a:solidFill>
              <a:srgbClr val="6A6BAC"/>
            </a:solidFill>
          </p:spPr>
          <p:txBody>
            <a:bodyPr/>
            <a:lstStyle/>
            <a:p>
              <a:endParaRPr lang="en-US" sz="800"/>
            </a:p>
          </p:txBody>
        </p:sp>
        <p:sp>
          <p:nvSpPr>
            <p:cNvPr id="43" name="TextBox 43"/>
            <p:cNvSpPr txBox="1"/>
            <p:nvPr/>
          </p:nvSpPr>
          <p:spPr>
            <a:xfrm>
              <a:off x="0" y="-57150"/>
              <a:ext cx="1065812" cy="307859"/>
            </a:xfrm>
            <a:prstGeom prst="rect">
              <a:avLst/>
            </a:prstGeom>
          </p:spPr>
          <p:txBody>
            <a:bodyPr lIns="33867" tIns="33867" rIns="33867" bIns="33867" rtlCol="0" anchor="ctr"/>
            <a:lstStyle/>
            <a:p>
              <a:pPr algn="ctr">
                <a:lnSpc>
                  <a:spcPts val="1823"/>
                </a:lnSpc>
              </a:pPr>
              <a:endParaRPr sz="800"/>
            </a:p>
          </p:txBody>
        </p:sp>
      </p:grpSp>
      <p:sp>
        <p:nvSpPr>
          <p:cNvPr id="44" name="TextBox 44"/>
          <p:cNvSpPr txBox="1"/>
          <p:nvPr/>
        </p:nvSpPr>
        <p:spPr>
          <a:xfrm>
            <a:off x="3448557" y="5019863"/>
            <a:ext cx="2503226" cy="350930"/>
          </a:xfrm>
          <a:prstGeom prst="rect">
            <a:avLst/>
          </a:prstGeom>
        </p:spPr>
        <p:txBody>
          <a:bodyPr lIns="0" tIns="0" rIns="0" bIns="0" rtlCol="0" anchor="t">
            <a:spAutoFit/>
          </a:bodyPr>
          <a:lstStyle/>
          <a:p>
            <a:pPr algn="ctr">
              <a:lnSpc>
                <a:spcPts val="1432"/>
              </a:lnSpc>
              <a:spcBef>
                <a:spcPct val="0"/>
              </a:spcBef>
            </a:pPr>
            <a:r>
              <a:rPr lang="en-US" sz="1023">
                <a:solidFill>
                  <a:srgbClr val="FFFFFF"/>
                </a:solidFill>
                <a:latin typeface="Poppins"/>
                <a:ea typeface="Poppins"/>
                <a:cs typeface="Poppins"/>
                <a:sym typeface="Poppins"/>
              </a:rPr>
              <a:t>Reduces waiting times for consultations and follow-ups.</a:t>
            </a:r>
          </a:p>
        </p:txBody>
      </p:sp>
      <p:sp>
        <p:nvSpPr>
          <p:cNvPr id="45" name="TextBox 45"/>
          <p:cNvSpPr txBox="1"/>
          <p:nvPr/>
        </p:nvSpPr>
        <p:spPr>
          <a:xfrm>
            <a:off x="3351251" y="4375984"/>
            <a:ext cx="2697838" cy="366511"/>
          </a:xfrm>
          <a:prstGeom prst="rect">
            <a:avLst/>
          </a:prstGeom>
        </p:spPr>
        <p:txBody>
          <a:bodyPr lIns="0" tIns="0" rIns="0" bIns="0" rtlCol="0" anchor="t">
            <a:spAutoFit/>
          </a:bodyPr>
          <a:lstStyle/>
          <a:p>
            <a:pPr algn="ctr">
              <a:lnSpc>
                <a:spcPts val="3041"/>
              </a:lnSpc>
              <a:spcBef>
                <a:spcPct val="0"/>
              </a:spcBef>
            </a:pPr>
            <a:r>
              <a:rPr lang="en-US" sz="2172" b="1">
                <a:solidFill>
                  <a:srgbClr val="0453B9"/>
                </a:solidFill>
                <a:latin typeface="Poppins Semi-Bold"/>
                <a:ea typeface="Poppins Semi-Bold"/>
                <a:cs typeface="Poppins Semi-Bold"/>
                <a:sym typeface="Poppins Semi-Bold"/>
              </a:rPr>
              <a:t>Time-Saving</a:t>
            </a:r>
          </a:p>
        </p:txBody>
      </p:sp>
      <p:grpSp>
        <p:nvGrpSpPr>
          <p:cNvPr id="46" name="Group 46"/>
          <p:cNvGrpSpPr/>
          <p:nvPr/>
        </p:nvGrpSpPr>
        <p:grpSpPr>
          <a:xfrm rot="5400000">
            <a:off x="7034861" y="4352580"/>
            <a:ext cx="920289" cy="2546765"/>
            <a:chOff x="0" y="0"/>
            <a:chExt cx="363571" cy="1006130"/>
          </a:xfrm>
        </p:grpSpPr>
        <p:sp>
          <p:nvSpPr>
            <p:cNvPr id="47" name="Freeform 47"/>
            <p:cNvSpPr/>
            <p:nvPr/>
          </p:nvSpPr>
          <p:spPr>
            <a:xfrm>
              <a:off x="0" y="0"/>
              <a:ext cx="363571" cy="1006130"/>
            </a:xfrm>
            <a:custGeom>
              <a:avLst/>
              <a:gdLst/>
              <a:ahLst/>
              <a:cxnLst/>
              <a:rect l="l" t="t" r="r" b="b"/>
              <a:pathLst>
                <a:path w="363571" h="1006130">
                  <a:moveTo>
                    <a:pt x="0" y="0"/>
                  </a:moveTo>
                  <a:lnTo>
                    <a:pt x="363571" y="0"/>
                  </a:lnTo>
                  <a:lnTo>
                    <a:pt x="363571" y="1006130"/>
                  </a:lnTo>
                  <a:lnTo>
                    <a:pt x="0" y="1006130"/>
                  </a:lnTo>
                  <a:close/>
                </a:path>
              </a:pathLst>
            </a:custGeom>
            <a:solidFill>
              <a:srgbClr val="C99936">
                <a:alpha val="49804"/>
              </a:srgbClr>
            </a:solidFill>
          </p:spPr>
          <p:txBody>
            <a:bodyPr/>
            <a:lstStyle/>
            <a:p>
              <a:endParaRPr lang="en-US" sz="800"/>
            </a:p>
          </p:txBody>
        </p:sp>
        <p:sp>
          <p:nvSpPr>
            <p:cNvPr id="48" name="TextBox 48"/>
            <p:cNvSpPr txBox="1"/>
            <p:nvPr/>
          </p:nvSpPr>
          <p:spPr>
            <a:xfrm>
              <a:off x="0" y="-38100"/>
              <a:ext cx="363571" cy="1044230"/>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49" name="Group 49"/>
          <p:cNvGrpSpPr/>
          <p:nvPr/>
        </p:nvGrpSpPr>
        <p:grpSpPr>
          <a:xfrm>
            <a:off x="6146087" y="4892768"/>
            <a:ext cx="2697838" cy="634606"/>
            <a:chOff x="0" y="0"/>
            <a:chExt cx="1065812" cy="250709"/>
          </a:xfrm>
        </p:grpSpPr>
        <p:sp>
          <p:nvSpPr>
            <p:cNvPr id="50" name="Freeform 50"/>
            <p:cNvSpPr/>
            <p:nvPr/>
          </p:nvSpPr>
          <p:spPr>
            <a:xfrm>
              <a:off x="0" y="0"/>
              <a:ext cx="1065812" cy="250709"/>
            </a:xfrm>
            <a:custGeom>
              <a:avLst/>
              <a:gdLst/>
              <a:ahLst/>
              <a:cxnLst/>
              <a:rect l="l" t="t" r="r" b="b"/>
              <a:pathLst>
                <a:path w="1065812" h="250709">
                  <a:moveTo>
                    <a:pt x="125354" y="0"/>
                  </a:moveTo>
                  <a:lnTo>
                    <a:pt x="940458" y="0"/>
                  </a:lnTo>
                  <a:cubicBezTo>
                    <a:pt x="1009689" y="0"/>
                    <a:pt x="1065812" y="56123"/>
                    <a:pt x="1065812" y="125354"/>
                  </a:cubicBezTo>
                  <a:lnTo>
                    <a:pt x="1065812" y="125354"/>
                  </a:lnTo>
                  <a:cubicBezTo>
                    <a:pt x="1065812" y="194586"/>
                    <a:pt x="1009689" y="250709"/>
                    <a:pt x="940458" y="250709"/>
                  </a:cubicBezTo>
                  <a:lnTo>
                    <a:pt x="125354" y="250709"/>
                  </a:lnTo>
                  <a:cubicBezTo>
                    <a:pt x="56123" y="250709"/>
                    <a:pt x="0" y="194586"/>
                    <a:pt x="0" y="125354"/>
                  </a:cubicBezTo>
                  <a:lnTo>
                    <a:pt x="0" y="125354"/>
                  </a:lnTo>
                  <a:cubicBezTo>
                    <a:pt x="0" y="56123"/>
                    <a:pt x="56123" y="0"/>
                    <a:pt x="125354" y="0"/>
                  </a:cubicBezTo>
                  <a:close/>
                </a:path>
              </a:pathLst>
            </a:custGeom>
            <a:solidFill>
              <a:srgbClr val="6A6BAC"/>
            </a:solidFill>
          </p:spPr>
          <p:txBody>
            <a:bodyPr/>
            <a:lstStyle/>
            <a:p>
              <a:endParaRPr lang="en-US" sz="800"/>
            </a:p>
          </p:txBody>
        </p:sp>
        <p:sp>
          <p:nvSpPr>
            <p:cNvPr id="51" name="TextBox 51"/>
            <p:cNvSpPr txBox="1"/>
            <p:nvPr/>
          </p:nvSpPr>
          <p:spPr>
            <a:xfrm>
              <a:off x="0" y="-57150"/>
              <a:ext cx="1065812" cy="307859"/>
            </a:xfrm>
            <a:prstGeom prst="rect">
              <a:avLst/>
            </a:prstGeom>
          </p:spPr>
          <p:txBody>
            <a:bodyPr lIns="33867" tIns="33867" rIns="33867" bIns="33867" rtlCol="0" anchor="ctr"/>
            <a:lstStyle/>
            <a:p>
              <a:pPr algn="ctr">
                <a:lnSpc>
                  <a:spcPts val="1823"/>
                </a:lnSpc>
              </a:pPr>
              <a:endParaRPr sz="800"/>
            </a:p>
          </p:txBody>
        </p:sp>
      </p:grpSp>
      <p:sp>
        <p:nvSpPr>
          <p:cNvPr id="52" name="TextBox 52"/>
          <p:cNvSpPr txBox="1"/>
          <p:nvPr/>
        </p:nvSpPr>
        <p:spPr>
          <a:xfrm>
            <a:off x="6306271" y="5019863"/>
            <a:ext cx="2377469" cy="350930"/>
          </a:xfrm>
          <a:prstGeom prst="rect">
            <a:avLst/>
          </a:prstGeom>
        </p:spPr>
        <p:txBody>
          <a:bodyPr lIns="0" tIns="0" rIns="0" bIns="0" rtlCol="0" anchor="t">
            <a:spAutoFit/>
          </a:bodyPr>
          <a:lstStyle/>
          <a:p>
            <a:pPr algn="ctr">
              <a:lnSpc>
                <a:spcPts val="1432"/>
              </a:lnSpc>
              <a:spcBef>
                <a:spcPct val="0"/>
              </a:spcBef>
            </a:pPr>
            <a:r>
              <a:rPr lang="en-US" sz="1023">
                <a:solidFill>
                  <a:srgbClr val="FFFFFF"/>
                </a:solidFill>
                <a:latin typeface="Poppins"/>
                <a:ea typeface="Poppins"/>
                <a:cs typeface="Poppins"/>
                <a:sym typeface="Poppins"/>
              </a:rPr>
              <a:t>Real-time chats between patients and professionals.</a:t>
            </a:r>
          </a:p>
        </p:txBody>
      </p:sp>
      <p:sp>
        <p:nvSpPr>
          <p:cNvPr id="53" name="TextBox 53"/>
          <p:cNvSpPr txBox="1"/>
          <p:nvPr/>
        </p:nvSpPr>
        <p:spPr>
          <a:xfrm>
            <a:off x="6146087" y="4375984"/>
            <a:ext cx="2697838" cy="366511"/>
          </a:xfrm>
          <a:prstGeom prst="rect">
            <a:avLst/>
          </a:prstGeom>
        </p:spPr>
        <p:txBody>
          <a:bodyPr lIns="0" tIns="0" rIns="0" bIns="0" rtlCol="0" anchor="t">
            <a:spAutoFit/>
          </a:bodyPr>
          <a:lstStyle/>
          <a:p>
            <a:pPr algn="ctr">
              <a:lnSpc>
                <a:spcPts val="3041"/>
              </a:lnSpc>
              <a:spcBef>
                <a:spcPct val="0"/>
              </a:spcBef>
            </a:pPr>
            <a:r>
              <a:rPr lang="en-US" sz="2172" b="1">
                <a:solidFill>
                  <a:srgbClr val="0453B9"/>
                </a:solidFill>
                <a:latin typeface="Poppins Semi-Bold"/>
                <a:ea typeface="Poppins Semi-Bold"/>
                <a:cs typeface="Poppins Semi-Bold"/>
                <a:sym typeface="Poppins Semi-Bold"/>
              </a:rPr>
              <a:t>Communication</a:t>
            </a:r>
          </a:p>
        </p:txBody>
      </p:sp>
      <p:grpSp>
        <p:nvGrpSpPr>
          <p:cNvPr id="54" name="Group 54"/>
          <p:cNvGrpSpPr/>
          <p:nvPr/>
        </p:nvGrpSpPr>
        <p:grpSpPr>
          <a:xfrm rot="5400000">
            <a:off x="9829697" y="4352580"/>
            <a:ext cx="920289" cy="2546765"/>
            <a:chOff x="0" y="0"/>
            <a:chExt cx="363571" cy="1006130"/>
          </a:xfrm>
        </p:grpSpPr>
        <p:sp>
          <p:nvSpPr>
            <p:cNvPr id="55" name="Freeform 55"/>
            <p:cNvSpPr/>
            <p:nvPr/>
          </p:nvSpPr>
          <p:spPr>
            <a:xfrm>
              <a:off x="0" y="0"/>
              <a:ext cx="363571" cy="1006130"/>
            </a:xfrm>
            <a:custGeom>
              <a:avLst/>
              <a:gdLst/>
              <a:ahLst/>
              <a:cxnLst/>
              <a:rect l="l" t="t" r="r" b="b"/>
              <a:pathLst>
                <a:path w="363571" h="1006130">
                  <a:moveTo>
                    <a:pt x="0" y="0"/>
                  </a:moveTo>
                  <a:lnTo>
                    <a:pt x="363571" y="0"/>
                  </a:lnTo>
                  <a:lnTo>
                    <a:pt x="363571" y="1006130"/>
                  </a:lnTo>
                  <a:lnTo>
                    <a:pt x="0" y="1006130"/>
                  </a:lnTo>
                  <a:close/>
                </a:path>
              </a:pathLst>
            </a:custGeom>
            <a:solidFill>
              <a:srgbClr val="C99936">
                <a:alpha val="49804"/>
              </a:srgbClr>
            </a:solidFill>
          </p:spPr>
          <p:txBody>
            <a:bodyPr/>
            <a:lstStyle/>
            <a:p>
              <a:endParaRPr lang="en-US" sz="800"/>
            </a:p>
          </p:txBody>
        </p:sp>
        <p:sp>
          <p:nvSpPr>
            <p:cNvPr id="56" name="TextBox 56"/>
            <p:cNvSpPr txBox="1"/>
            <p:nvPr/>
          </p:nvSpPr>
          <p:spPr>
            <a:xfrm>
              <a:off x="0" y="-38100"/>
              <a:ext cx="363571" cy="1044230"/>
            </a:xfrm>
            <a:prstGeom prst="rect">
              <a:avLst/>
            </a:prstGeom>
          </p:spPr>
          <p:txBody>
            <a:bodyPr lIns="33867" tIns="33867" rIns="33867" bIns="33867" rtlCol="0" anchor="ctr"/>
            <a:lstStyle/>
            <a:p>
              <a:pPr algn="ctr">
                <a:lnSpc>
                  <a:spcPts val="1773"/>
                </a:lnSpc>
                <a:spcBef>
                  <a:spcPct val="0"/>
                </a:spcBef>
              </a:pPr>
              <a:endParaRPr sz="800"/>
            </a:p>
          </p:txBody>
        </p:sp>
      </p:grpSp>
      <p:grpSp>
        <p:nvGrpSpPr>
          <p:cNvPr id="57" name="Group 57"/>
          <p:cNvGrpSpPr/>
          <p:nvPr/>
        </p:nvGrpSpPr>
        <p:grpSpPr>
          <a:xfrm>
            <a:off x="8940923" y="4892768"/>
            <a:ext cx="2697838" cy="634606"/>
            <a:chOff x="0" y="0"/>
            <a:chExt cx="1065812" cy="250709"/>
          </a:xfrm>
        </p:grpSpPr>
        <p:sp>
          <p:nvSpPr>
            <p:cNvPr id="58" name="Freeform 58"/>
            <p:cNvSpPr/>
            <p:nvPr/>
          </p:nvSpPr>
          <p:spPr>
            <a:xfrm>
              <a:off x="0" y="0"/>
              <a:ext cx="1065812" cy="250709"/>
            </a:xfrm>
            <a:custGeom>
              <a:avLst/>
              <a:gdLst/>
              <a:ahLst/>
              <a:cxnLst/>
              <a:rect l="l" t="t" r="r" b="b"/>
              <a:pathLst>
                <a:path w="1065812" h="250709">
                  <a:moveTo>
                    <a:pt x="125354" y="0"/>
                  </a:moveTo>
                  <a:lnTo>
                    <a:pt x="940458" y="0"/>
                  </a:lnTo>
                  <a:cubicBezTo>
                    <a:pt x="1009689" y="0"/>
                    <a:pt x="1065812" y="56123"/>
                    <a:pt x="1065812" y="125354"/>
                  </a:cubicBezTo>
                  <a:lnTo>
                    <a:pt x="1065812" y="125354"/>
                  </a:lnTo>
                  <a:cubicBezTo>
                    <a:pt x="1065812" y="194586"/>
                    <a:pt x="1009689" y="250709"/>
                    <a:pt x="940458" y="250709"/>
                  </a:cubicBezTo>
                  <a:lnTo>
                    <a:pt x="125354" y="250709"/>
                  </a:lnTo>
                  <a:cubicBezTo>
                    <a:pt x="56123" y="250709"/>
                    <a:pt x="0" y="194586"/>
                    <a:pt x="0" y="125354"/>
                  </a:cubicBezTo>
                  <a:lnTo>
                    <a:pt x="0" y="125354"/>
                  </a:lnTo>
                  <a:cubicBezTo>
                    <a:pt x="0" y="56123"/>
                    <a:pt x="56123" y="0"/>
                    <a:pt x="125354" y="0"/>
                  </a:cubicBezTo>
                  <a:close/>
                </a:path>
              </a:pathLst>
            </a:custGeom>
            <a:solidFill>
              <a:srgbClr val="6A6BAC"/>
            </a:solidFill>
          </p:spPr>
          <p:txBody>
            <a:bodyPr/>
            <a:lstStyle/>
            <a:p>
              <a:endParaRPr lang="en-US" sz="800"/>
            </a:p>
          </p:txBody>
        </p:sp>
        <p:sp>
          <p:nvSpPr>
            <p:cNvPr id="59" name="TextBox 59"/>
            <p:cNvSpPr txBox="1"/>
            <p:nvPr/>
          </p:nvSpPr>
          <p:spPr>
            <a:xfrm>
              <a:off x="0" y="-57150"/>
              <a:ext cx="1065812" cy="307859"/>
            </a:xfrm>
            <a:prstGeom prst="rect">
              <a:avLst/>
            </a:prstGeom>
          </p:spPr>
          <p:txBody>
            <a:bodyPr lIns="33867" tIns="33867" rIns="33867" bIns="33867" rtlCol="0" anchor="ctr"/>
            <a:lstStyle/>
            <a:p>
              <a:pPr algn="ctr">
                <a:lnSpc>
                  <a:spcPts val="1823"/>
                </a:lnSpc>
              </a:pPr>
              <a:endParaRPr sz="800"/>
            </a:p>
          </p:txBody>
        </p:sp>
      </p:grpSp>
      <p:sp>
        <p:nvSpPr>
          <p:cNvPr id="60" name="TextBox 60"/>
          <p:cNvSpPr txBox="1"/>
          <p:nvPr/>
        </p:nvSpPr>
        <p:spPr>
          <a:xfrm>
            <a:off x="9038229" y="5019864"/>
            <a:ext cx="2503226" cy="350930"/>
          </a:xfrm>
          <a:prstGeom prst="rect">
            <a:avLst/>
          </a:prstGeom>
        </p:spPr>
        <p:txBody>
          <a:bodyPr lIns="0" tIns="0" rIns="0" bIns="0" rtlCol="0" anchor="t">
            <a:spAutoFit/>
          </a:bodyPr>
          <a:lstStyle/>
          <a:p>
            <a:pPr algn="ctr">
              <a:lnSpc>
                <a:spcPts val="1432"/>
              </a:lnSpc>
              <a:spcBef>
                <a:spcPct val="0"/>
              </a:spcBef>
            </a:pPr>
            <a:r>
              <a:rPr lang="en-US" sz="1023">
                <a:solidFill>
                  <a:srgbClr val="FFFFFF"/>
                </a:solidFill>
                <a:latin typeface="Poppins"/>
                <a:ea typeface="Poppins"/>
                <a:cs typeface="Poppins"/>
                <a:sym typeface="Poppins"/>
              </a:rPr>
              <a:t>Increases access to specialists and resources across distances.</a:t>
            </a:r>
          </a:p>
        </p:txBody>
      </p:sp>
      <p:sp>
        <p:nvSpPr>
          <p:cNvPr id="61" name="TextBox 61"/>
          <p:cNvSpPr txBox="1"/>
          <p:nvPr/>
        </p:nvSpPr>
        <p:spPr>
          <a:xfrm>
            <a:off x="8940923" y="4375984"/>
            <a:ext cx="2697838" cy="366511"/>
          </a:xfrm>
          <a:prstGeom prst="rect">
            <a:avLst/>
          </a:prstGeom>
        </p:spPr>
        <p:txBody>
          <a:bodyPr lIns="0" tIns="0" rIns="0" bIns="0" rtlCol="0" anchor="t">
            <a:spAutoFit/>
          </a:bodyPr>
          <a:lstStyle/>
          <a:p>
            <a:pPr algn="ctr">
              <a:lnSpc>
                <a:spcPts val="3041"/>
              </a:lnSpc>
              <a:spcBef>
                <a:spcPct val="0"/>
              </a:spcBef>
            </a:pPr>
            <a:r>
              <a:rPr lang="en-US" sz="2172" b="1">
                <a:solidFill>
                  <a:srgbClr val="0453B9"/>
                </a:solidFill>
                <a:latin typeface="Poppins Semi-Bold"/>
                <a:ea typeface="Poppins Semi-Bold"/>
                <a:cs typeface="Poppins Semi-Bold"/>
                <a:sym typeface="Poppins Semi-Bold"/>
              </a:rPr>
              <a:t>Accessibility</a:t>
            </a:r>
          </a:p>
        </p:txBody>
      </p:sp>
      <p:sp>
        <p:nvSpPr>
          <p:cNvPr id="62" name="Freeform 62"/>
          <p:cNvSpPr/>
          <p:nvPr/>
        </p:nvSpPr>
        <p:spPr>
          <a:xfrm>
            <a:off x="558606" y="502921"/>
            <a:ext cx="726111" cy="391159"/>
          </a:xfrm>
          <a:custGeom>
            <a:avLst/>
            <a:gdLst/>
            <a:ahLst/>
            <a:cxnLst/>
            <a:rect l="l" t="t" r="r" b="b"/>
            <a:pathLst>
              <a:path w="1089167" h="586738">
                <a:moveTo>
                  <a:pt x="0" y="0"/>
                </a:moveTo>
                <a:lnTo>
                  <a:pt x="1089167" y="0"/>
                </a:lnTo>
                <a:lnTo>
                  <a:pt x="1089167" y="586738"/>
                </a:lnTo>
                <a:lnTo>
                  <a:pt x="0" y="586738"/>
                </a:lnTo>
                <a:lnTo>
                  <a:pt x="0" y="0"/>
                </a:lnTo>
                <a:close/>
              </a:path>
            </a:pathLst>
          </a:custGeom>
          <a:blipFill>
            <a:blip r:embed="rId7">
              <a:extLst>
                <a:ext uri="{96DAC541-7B7A-43D3-8B79-37D633B846F1}">
                  <asvg:svgBlip xmlns:asvg="http://schemas.microsoft.com/office/drawing/2016/SVG/main" r:embed="rId8"/>
                </a:ext>
              </a:extLst>
            </a:blip>
            <a:stretch>
              <a:fillRect b="-85630"/>
            </a:stretch>
          </a:blipFill>
        </p:spPr>
        <p:txBody>
          <a:bodyPr/>
          <a:lstStyle/>
          <a:p>
            <a:endParaRPr lang="en-US" sz="800"/>
          </a:p>
        </p:txBody>
      </p:sp>
      <p:sp>
        <p:nvSpPr>
          <p:cNvPr id="63" name="Freeform 63"/>
          <p:cNvSpPr/>
          <p:nvPr/>
        </p:nvSpPr>
        <p:spPr>
          <a:xfrm>
            <a:off x="10910458" y="502921"/>
            <a:ext cx="726111" cy="391159"/>
          </a:xfrm>
          <a:custGeom>
            <a:avLst/>
            <a:gdLst/>
            <a:ahLst/>
            <a:cxnLst/>
            <a:rect l="l" t="t" r="r" b="b"/>
            <a:pathLst>
              <a:path w="1089167" h="586738">
                <a:moveTo>
                  <a:pt x="0" y="0"/>
                </a:moveTo>
                <a:lnTo>
                  <a:pt x="1089167" y="0"/>
                </a:lnTo>
                <a:lnTo>
                  <a:pt x="1089167" y="586738"/>
                </a:lnTo>
                <a:lnTo>
                  <a:pt x="0" y="586738"/>
                </a:lnTo>
                <a:lnTo>
                  <a:pt x="0" y="0"/>
                </a:lnTo>
                <a:close/>
              </a:path>
            </a:pathLst>
          </a:custGeom>
          <a:blipFill>
            <a:blip r:embed="rId7">
              <a:extLst>
                <a:ext uri="{96DAC541-7B7A-43D3-8B79-37D633B846F1}">
                  <asvg:svgBlip xmlns:asvg="http://schemas.microsoft.com/office/drawing/2016/SVG/main" r:embed="rId8"/>
                </a:ext>
              </a:extLst>
            </a:blip>
            <a:stretch>
              <a:fillRect b="-85630"/>
            </a:stretch>
          </a:blipFill>
        </p:spPr>
        <p:txBody>
          <a:bodyPr/>
          <a:lstStyle/>
          <a:p>
            <a:endParaRPr lang="en-US" sz="800"/>
          </a:p>
        </p:txBody>
      </p:sp>
      <p:grpSp>
        <p:nvGrpSpPr>
          <p:cNvPr id="64" name="Group 16">
            <a:extLst>
              <a:ext uri="{FF2B5EF4-FFF2-40B4-BE49-F238E27FC236}">
                <a16:creationId xmlns:a16="http://schemas.microsoft.com/office/drawing/2014/main" id="{00F77CE5-0F51-7A4A-236E-D3C78F6CFBA0}"/>
              </a:ext>
            </a:extLst>
          </p:cNvPr>
          <p:cNvGrpSpPr/>
          <p:nvPr/>
        </p:nvGrpSpPr>
        <p:grpSpPr>
          <a:xfrm>
            <a:off x="0" y="6157087"/>
            <a:ext cx="12345418" cy="700913"/>
            <a:chOff x="0" y="-66675"/>
            <a:chExt cx="4877202" cy="276903"/>
          </a:xfrm>
        </p:grpSpPr>
        <p:sp>
          <p:nvSpPr>
            <p:cNvPr id="65" name="Freeform 17">
              <a:extLst>
                <a:ext uri="{FF2B5EF4-FFF2-40B4-BE49-F238E27FC236}">
                  <a16:creationId xmlns:a16="http://schemas.microsoft.com/office/drawing/2014/main" id="{03398657-1341-CF72-E25F-07B8E1920EF2}"/>
                </a:ext>
              </a:extLst>
            </p:cNvPr>
            <p:cNvSpPr/>
            <p:nvPr/>
          </p:nvSpPr>
          <p:spPr>
            <a:xfrm>
              <a:off x="0" y="0"/>
              <a:ext cx="4817847"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dirty="0"/>
            </a:p>
          </p:txBody>
        </p:sp>
        <p:sp>
          <p:nvSpPr>
            <p:cNvPr id="66" name="TextBox 18">
              <a:extLst>
                <a:ext uri="{FF2B5EF4-FFF2-40B4-BE49-F238E27FC236}">
                  <a16:creationId xmlns:a16="http://schemas.microsoft.com/office/drawing/2014/main" id="{912D7BE2-10DA-60F5-5958-09AACC41D79E}"/>
                </a:ext>
              </a:extLst>
            </p:cNvPr>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71" name="Freeform 20">
            <a:extLst>
              <a:ext uri="{FF2B5EF4-FFF2-40B4-BE49-F238E27FC236}">
                <a16:creationId xmlns:a16="http://schemas.microsoft.com/office/drawing/2014/main" id="{0933EBEB-21BD-58F7-DBB3-20EEBA283916}"/>
              </a:ext>
            </a:extLst>
          </p:cNvPr>
          <p:cNvSpPr/>
          <p:nvPr/>
        </p:nvSpPr>
        <p:spPr>
          <a:xfrm>
            <a:off x="2330501" y="6514649"/>
            <a:ext cx="7534173" cy="197772"/>
          </a:xfrm>
          <a:custGeom>
            <a:avLst/>
            <a:gdLst/>
            <a:ahLst/>
            <a:cxnLst/>
            <a:rect l="l" t="t" r="r" b="b"/>
            <a:pathLst>
              <a:path w="11301259" h="296658">
                <a:moveTo>
                  <a:pt x="0" y="0"/>
                </a:moveTo>
                <a:lnTo>
                  <a:pt x="11301258" y="0"/>
                </a:lnTo>
                <a:lnTo>
                  <a:pt x="11301258" y="296658"/>
                </a:lnTo>
                <a:lnTo>
                  <a:pt x="0" y="296658"/>
                </a:lnTo>
                <a:lnTo>
                  <a:pt x="0" y="0"/>
                </a:lnTo>
                <a:close/>
              </a:path>
            </a:pathLst>
          </a:custGeom>
          <a:blipFill>
            <a:blip r:embed="rId9"/>
            <a:stretch>
              <a:fillRect/>
            </a:stretch>
          </a:blipFill>
        </p:spPr>
        <p:txBody>
          <a:bodyPr/>
          <a:lstStyle/>
          <a:p>
            <a:endParaRPr lang="en-US"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 y="-30480"/>
            <a:ext cx="12192000" cy="6918960"/>
          </a:xfrm>
          <a:custGeom>
            <a:avLst/>
            <a:gdLst/>
            <a:ahLst/>
            <a:cxnLst/>
            <a:rect l="l" t="t" r="r" b="b"/>
            <a:pathLst>
              <a:path w="18288000" h="10378440">
                <a:moveTo>
                  <a:pt x="0" y="0"/>
                </a:moveTo>
                <a:lnTo>
                  <a:pt x="18288000" y="0"/>
                </a:lnTo>
                <a:lnTo>
                  <a:pt x="18288000" y="10378440"/>
                </a:lnTo>
                <a:lnTo>
                  <a:pt x="0" y="10378440"/>
                </a:lnTo>
                <a:lnTo>
                  <a:pt x="0" y="0"/>
                </a:lnTo>
                <a:close/>
              </a:path>
            </a:pathLst>
          </a:custGeom>
          <a:blipFill>
            <a:blip r:embed="rId2"/>
            <a:stretch>
              <a:fillRect/>
            </a:stretch>
          </a:blipFill>
        </p:spPr>
        <p:txBody>
          <a:bodyPr/>
          <a:lstStyle/>
          <a:p>
            <a:endParaRPr lang="en-US" sz="800"/>
          </a:p>
        </p:txBody>
      </p:sp>
      <p:grpSp>
        <p:nvGrpSpPr>
          <p:cNvPr id="3" name="Group 3"/>
          <p:cNvGrpSpPr/>
          <p:nvPr/>
        </p:nvGrpSpPr>
        <p:grpSpPr>
          <a:xfrm rot="2814899">
            <a:off x="-9143238" y="-5989406"/>
            <a:ext cx="11508383" cy="6463791"/>
            <a:chOff x="0" y="0"/>
            <a:chExt cx="4546522" cy="2553597"/>
          </a:xfrm>
        </p:grpSpPr>
        <p:sp>
          <p:nvSpPr>
            <p:cNvPr id="4" name="Freeform 4"/>
            <p:cNvSpPr/>
            <p:nvPr/>
          </p:nvSpPr>
          <p:spPr>
            <a:xfrm>
              <a:off x="0" y="0"/>
              <a:ext cx="4546522" cy="2553597"/>
            </a:xfrm>
            <a:custGeom>
              <a:avLst/>
              <a:gdLst/>
              <a:ahLst/>
              <a:cxnLst/>
              <a:rect l="l" t="t" r="r" b="b"/>
              <a:pathLst>
                <a:path w="4546522" h="2553597">
                  <a:moveTo>
                    <a:pt x="0" y="0"/>
                  </a:moveTo>
                  <a:lnTo>
                    <a:pt x="4546522" y="0"/>
                  </a:lnTo>
                  <a:lnTo>
                    <a:pt x="4546522" y="2553597"/>
                  </a:lnTo>
                  <a:lnTo>
                    <a:pt x="0" y="2553597"/>
                  </a:lnTo>
                  <a:close/>
                </a:path>
              </a:pathLst>
            </a:custGeom>
            <a:solidFill>
              <a:srgbClr val="6A6BAC">
                <a:alpha val="56863"/>
              </a:srgbClr>
            </a:solidFill>
          </p:spPr>
          <p:txBody>
            <a:bodyPr/>
            <a:lstStyle/>
            <a:p>
              <a:endParaRPr lang="en-US" sz="800"/>
            </a:p>
          </p:txBody>
        </p:sp>
        <p:sp>
          <p:nvSpPr>
            <p:cNvPr id="5" name="TextBox 5"/>
            <p:cNvSpPr txBox="1"/>
            <p:nvPr/>
          </p:nvSpPr>
          <p:spPr>
            <a:xfrm>
              <a:off x="0" y="-57150"/>
              <a:ext cx="4546522" cy="2610747"/>
            </a:xfrm>
            <a:prstGeom prst="rect">
              <a:avLst/>
            </a:prstGeom>
          </p:spPr>
          <p:txBody>
            <a:bodyPr lIns="33867" tIns="33867" rIns="33867" bIns="33867" rtlCol="0" anchor="ctr"/>
            <a:lstStyle/>
            <a:p>
              <a:pPr algn="ctr">
                <a:lnSpc>
                  <a:spcPts val="1823"/>
                </a:lnSpc>
              </a:pPr>
              <a:endParaRPr sz="800"/>
            </a:p>
          </p:txBody>
        </p:sp>
      </p:grpSp>
      <p:grpSp>
        <p:nvGrpSpPr>
          <p:cNvPr id="6" name="Group 6"/>
          <p:cNvGrpSpPr/>
          <p:nvPr/>
        </p:nvGrpSpPr>
        <p:grpSpPr>
          <a:xfrm rot="2814899">
            <a:off x="-1612497" y="6612"/>
            <a:ext cx="1960787" cy="2973534"/>
            <a:chOff x="0" y="0"/>
            <a:chExt cx="774632" cy="1174730"/>
          </a:xfrm>
        </p:grpSpPr>
        <p:sp>
          <p:nvSpPr>
            <p:cNvPr id="7" name="Freeform 7"/>
            <p:cNvSpPr/>
            <p:nvPr/>
          </p:nvSpPr>
          <p:spPr>
            <a:xfrm>
              <a:off x="0" y="0"/>
              <a:ext cx="774632" cy="1174730"/>
            </a:xfrm>
            <a:custGeom>
              <a:avLst/>
              <a:gdLst/>
              <a:ahLst/>
              <a:cxnLst/>
              <a:rect l="l" t="t" r="r" b="b"/>
              <a:pathLst>
                <a:path w="774632" h="1174730">
                  <a:moveTo>
                    <a:pt x="0" y="0"/>
                  </a:moveTo>
                  <a:lnTo>
                    <a:pt x="774632" y="0"/>
                  </a:lnTo>
                  <a:lnTo>
                    <a:pt x="774632" y="1174730"/>
                  </a:lnTo>
                  <a:lnTo>
                    <a:pt x="0" y="1174730"/>
                  </a:lnTo>
                  <a:close/>
                </a:path>
              </a:pathLst>
            </a:custGeom>
            <a:solidFill>
              <a:srgbClr val="6A6BAC">
                <a:alpha val="69804"/>
              </a:srgbClr>
            </a:solidFill>
          </p:spPr>
          <p:txBody>
            <a:bodyPr/>
            <a:lstStyle/>
            <a:p>
              <a:endParaRPr lang="en-US" sz="800"/>
            </a:p>
          </p:txBody>
        </p:sp>
        <p:sp>
          <p:nvSpPr>
            <p:cNvPr id="8" name="TextBox 8"/>
            <p:cNvSpPr txBox="1"/>
            <p:nvPr/>
          </p:nvSpPr>
          <p:spPr>
            <a:xfrm>
              <a:off x="0" y="-57150"/>
              <a:ext cx="774632" cy="1231880"/>
            </a:xfrm>
            <a:prstGeom prst="rect">
              <a:avLst/>
            </a:prstGeom>
          </p:spPr>
          <p:txBody>
            <a:bodyPr lIns="33867" tIns="33867" rIns="33867" bIns="33867" rtlCol="0" anchor="ctr"/>
            <a:lstStyle/>
            <a:p>
              <a:pPr algn="ctr">
                <a:lnSpc>
                  <a:spcPts val="1823"/>
                </a:lnSpc>
              </a:pPr>
              <a:endParaRPr sz="800"/>
            </a:p>
          </p:txBody>
        </p:sp>
      </p:grpSp>
      <p:grpSp>
        <p:nvGrpSpPr>
          <p:cNvPr id="9" name="Group 9"/>
          <p:cNvGrpSpPr/>
          <p:nvPr/>
        </p:nvGrpSpPr>
        <p:grpSpPr>
          <a:xfrm rot="2814899">
            <a:off x="4653150" y="1065827"/>
            <a:ext cx="4187820" cy="3098281"/>
            <a:chOff x="0" y="0"/>
            <a:chExt cx="1654447" cy="1224012"/>
          </a:xfrm>
        </p:grpSpPr>
        <p:sp>
          <p:nvSpPr>
            <p:cNvPr id="10" name="Freeform 10"/>
            <p:cNvSpPr/>
            <p:nvPr/>
          </p:nvSpPr>
          <p:spPr>
            <a:xfrm>
              <a:off x="0" y="0"/>
              <a:ext cx="1654447" cy="1224012"/>
            </a:xfrm>
            <a:custGeom>
              <a:avLst/>
              <a:gdLst/>
              <a:ahLst/>
              <a:cxnLst/>
              <a:rect l="l" t="t" r="r" b="b"/>
              <a:pathLst>
                <a:path w="1654447" h="1224012">
                  <a:moveTo>
                    <a:pt x="0" y="0"/>
                  </a:moveTo>
                  <a:lnTo>
                    <a:pt x="1654447" y="0"/>
                  </a:lnTo>
                  <a:lnTo>
                    <a:pt x="1654447" y="1224012"/>
                  </a:lnTo>
                  <a:lnTo>
                    <a:pt x="0" y="1224012"/>
                  </a:lnTo>
                  <a:close/>
                </a:path>
              </a:pathLst>
            </a:custGeom>
            <a:solidFill>
              <a:srgbClr val="696AAD">
                <a:alpha val="44706"/>
              </a:srgbClr>
            </a:solidFill>
          </p:spPr>
          <p:txBody>
            <a:bodyPr/>
            <a:lstStyle/>
            <a:p>
              <a:endParaRPr lang="en-US" sz="800"/>
            </a:p>
          </p:txBody>
        </p:sp>
        <p:sp>
          <p:nvSpPr>
            <p:cNvPr id="11" name="TextBox 11"/>
            <p:cNvSpPr txBox="1"/>
            <p:nvPr/>
          </p:nvSpPr>
          <p:spPr>
            <a:xfrm>
              <a:off x="0" y="-57150"/>
              <a:ext cx="1654447" cy="1281162"/>
            </a:xfrm>
            <a:prstGeom prst="rect">
              <a:avLst/>
            </a:prstGeom>
          </p:spPr>
          <p:txBody>
            <a:bodyPr lIns="33867" tIns="33867" rIns="33867" bIns="33867" rtlCol="0" anchor="ctr"/>
            <a:lstStyle/>
            <a:p>
              <a:pPr algn="ctr">
                <a:lnSpc>
                  <a:spcPts val="1823"/>
                </a:lnSpc>
              </a:pPr>
              <a:endParaRPr sz="800"/>
            </a:p>
          </p:txBody>
        </p:sp>
      </p:grpSp>
      <p:grpSp>
        <p:nvGrpSpPr>
          <p:cNvPr id="12" name="Group 12"/>
          <p:cNvGrpSpPr/>
          <p:nvPr/>
        </p:nvGrpSpPr>
        <p:grpSpPr>
          <a:xfrm rot="5400000">
            <a:off x="5763231" y="427644"/>
            <a:ext cx="6858000" cy="6002713"/>
            <a:chOff x="0" y="0"/>
            <a:chExt cx="2709333" cy="2371442"/>
          </a:xfrm>
        </p:grpSpPr>
        <p:sp>
          <p:nvSpPr>
            <p:cNvPr id="13" name="Freeform 13"/>
            <p:cNvSpPr/>
            <p:nvPr/>
          </p:nvSpPr>
          <p:spPr>
            <a:xfrm>
              <a:off x="0" y="0"/>
              <a:ext cx="2709333" cy="2371442"/>
            </a:xfrm>
            <a:custGeom>
              <a:avLst/>
              <a:gdLst/>
              <a:ahLst/>
              <a:cxnLst/>
              <a:rect l="l" t="t" r="r" b="b"/>
              <a:pathLst>
                <a:path w="2709333" h="2371442">
                  <a:moveTo>
                    <a:pt x="0" y="0"/>
                  </a:moveTo>
                  <a:lnTo>
                    <a:pt x="2709333" y="0"/>
                  </a:lnTo>
                  <a:lnTo>
                    <a:pt x="2709333" y="2371442"/>
                  </a:lnTo>
                  <a:lnTo>
                    <a:pt x="0" y="2371442"/>
                  </a:lnTo>
                  <a:close/>
                </a:path>
              </a:pathLst>
            </a:custGeom>
            <a:solidFill>
              <a:srgbClr val="696AAD"/>
            </a:solidFill>
          </p:spPr>
          <p:txBody>
            <a:bodyPr/>
            <a:lstStyle/>
            <a:p>
              <a:endParaRPr lang="en-US" sz="800"/>
            </a:p>
          </p:txBody>
        </p:sp>
        <p:sp>
          <p:nvSpPr>
            <p:cNvPr id="14" name="TextBox 14"/>
            <p:cNvSpPr txBox="1"/>
            <p:nvPr/>
          </p:nvSpPr>
          <p:spPr>
            <a:xfrm>
              <a:off x="0" y="-57150"/>
              <a:ext cx="2709333" cy="2428592"/>
            </a:xfrm>
            <a:prstGeom prst="rect">
              <a:avLst/>
            </a:prstGeom>
          </p:spPr>
          <p:txBody>
            <a:bodyPr lIns="33867" tIns="33867" rIns="33867" bIns="33867" rtlCol="0" anchor="ctr"/>
            <a:lstStyle/>
            <a:p>
              <a:pPr algn="ctr">
                <a:lnSpc>
                  <a:spcPts val="1823"/>
                </a:lnSpc>
              </a:pPr>
              <a:endParaRPr sz="800"/>
            </a:p>
          </p:txBody>
        </p:sp>
      </p:grpSp>
      <p:sp>
        <p:nvSpPr>
          <p:cNvPr id="15" name="TextBox 15"/>
          <p:cNvSpPr txBox="1"/>
          <p:nvPr/>
        </p:nvSpPr>
        <p:spPr>
          <a:xfrm>
            <a:off x="687387" y="3012678"/>
            <a:ext cx="5163258" cy="679673"/>
          </a:xfrm>
          <a:prstGeom prst="rect">
            <a:avLst/>
          </a:prstGeom>
        </p:spPr>
        <p:txBody>
          <a:bodyPr lIns="0" tIns="0" rIns="0" bIns="0" rtlCol="0" anchor="t">
            <a:spAutoFit/>
          </a:bodyPr>
          <a:lstStyle/>
          <a:p>
            <a:pPr>
              <a:lnSpc>
                <a:spcPts val="5280"/>
              </a:lnSpc>
            </a:pPr>
            <a:r>
              <a:rPr lang="en-US" sz="4591" b="1">
                <a:solidFill>
                  <a:srgbClr val="6A6BAC"/>
                </a:solidFill>
                <a:latin typeface="Aileron Bold"/>
                <a:ea typeface="Aileron Bold"/>
                <a:cs typeface="Aileron Bold"/>
                <a:sym typeface="Aileron Bold"/>
              </a:rPr>
              <a:t>Health Apps</a:t>
            </a:r>
          </a:p>
        </p:txBody>
      </p:sp>
      <p:sp>
        <p:nvSpPr>
          <p:cNvPr id="16" name="TextBox 16"/>
          <p:cNvSpPr txBox="1"/>
          <p:nvPr/>
        </p:nvSpPr>
        <p:spPr>
          <a:xfrm>
            <a:off x="7115570" y="603250"/>
            <a:ext cx="4153323" cy="474489"/>
          </a:xfrm>
          <a:prstGeom prst="rect">
            <a:avLst/>
          </a:prstGeom>
        </p:spPr>
        <p:txBody>
          <a:bodyPr lIns="0" tIns="0" rIns="0" bIns="0" rtlCol="0" anchor="t">
            <a:spAutoFit/>
          </a:bodyPr>
          <a:lstStyle/>
          <a:p>
            <a:pPr>
              <a:lnSpc>
                <a:spcPts val="3744"/>
              </a:lnSpc>
            </a:pPr>
            <a:r>
              <a:rPr lang="en-US" sz="3256" b="1">
                <a:solidFill>
                  <a:srgbClr val="FFFFFF"/>
                </a:solidFill>
                <a:latin typeface="Aileron Bold"/>
                <a:ea typeface="Aileron Bold"/>
                <a:cs typeface="Aileron Bold"/>
                <a:sym typeface="Aileron Bold"/>
              </a:rPr>
              <a:t>Types of Health Apps</a:t>
            </a:r>
          </a:p>
        </p:txBody>
      </p:sp>
      <p:sp>
        <p:nvSpPr>
          <p:cNvPr id="17" name="TextBox 17"/>
          <p:cNvSpPr txBox="1"/>
          <p:nvPr/>
        </p:nvSpPr>
        <p:spPr>
          <a:xfrm>
            <a:off x="687387" y="3809006"/>
            <a:ext cx="5012186" cy="2139817"/>
          </a:xfrm>
          <a:prstGeom prst="rect">
            <a:avLst/>
          </a:prstGeom>
        </p:spPr>
        <p:txBody>
          <a:bodyPr lIns="0" tIns="0" rIns="0" bIns="0" rtlCol="0" anchor="t">
            <a:spAutoFit/>
          </a:bodyPr>
          <a:lstStyle/>
          <a:p>
            <a:pPr algn="just">
              <a:lnSpc>
                <a:spcPts val="2053"/>
              </a:lnSpc>
              <a:spcBef>
                <a:spcPct val="0"/>
              </a:spcBef>
            </a:pPr>
            <a:r>
              <a:rPr lang="en-US" sz="1467">
                <a:solidFill>
                  <a:srgbClr val="000000"/>
                </a:solidFill>
                <a:latin typeface="Poppins"/>
                <a:ea typeface="Poppins"/>
                <a:cs typeface="Poppins"/>
                <a:sym typeface="Poppins"/>
              </a:rPr>
              <a:t>Health apps are mobile applications designed to help individuals manage their health and wellness effectively. These apps offer a wide range of features, from tracking physical activity and nutrition to providing mental health resources. By empowering users with tools and information, health apps promote healthier lifestyle choices and support overall well-being.</a:t>
            </a:r>
          </a:p>
        </p:txBody>
      </p:sp>
      <p:sp>
        <p:nvSpPr>
          <p:cNvPr id="18" name="Freeform 18"/>
          <p:cNvSpPr/>
          <p:nvPr/>
        </p:nvSpPr>
        <p:spPr>
          <a:xfrm>
            <a:off x="7262815" y="1725546"/>
            <a:ext cx="1411463" cy="781598"/>
          </a:xfrm>
          <a:custGeom>
            <a:avLst/>
            <a:gdLst/>
            <a:ahLst/>
            <a:cxnLst/>
            <a:rect l="l" t="t" r="r" b="b"/>
            <a:pathLst>
              <a:path w="2117195" h="1172397">
                <a:moveTo>
                  <a:pt x="0" y="0"/>
                </a:moveTo>
                <a:lnTo>
                  <a:pt x="2117196" y="0"/>
                </a:lnTo>
                <a:lnTo>
                  <a:pt x="2117196" y="1172397"/>
                </a:lnTo>
                <a:lnTo>
                  <a:pt x="0" y="1172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
        <p:nvSpPr>
          <p:cNvPr id="19" name="Freeform 19"/>
          <p:cNvSpPr/>
          <p:nvPr/>
        </p:nvSpPr>
        <p:spPr>
          <a:xfrm rot="5400000">
            <a:off x="10237241" y="1383742"/>
            <a:ext cx="532969" cy="1465206"/>
          </a:xfrm>
          <a:custGeom>
            <a:avLst/>
            <a:gdLst/>
            <a:ahLst/>
            <a:cxnLst/>
            <a:rect l="l" t="t" r="r" b="b"/>
            <a:pathLst>
              <a:path w="799453" h="2197809">
                <a:moveTo>
                  <a:pt x="0" y="0"/>
                </a:moveTo>
                <a:lnTo>
                  <a:pt x="799453" y="0"/>
                </a:lnTo>
                <a:lnTo>
                  <a:pt x="799453" y="2197809"/>
                </a:lnTo>
                <a:lnTo>
                  <a:pt x="0" y="219780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sz="800"/>
          </a:p>
        </p:txBody>
      </p:sp>
      <p:sp>
        <p:nvSpPr>
          <p:cNvPr id="20" name="Freeform 20"/>
          <p:cNvSpPr/>
          <p:nvPr/>
        </p:nvSpPr>
        <p:spPr>
          <a:xfrm>
            <a:off x="7559599" y="3989620"/>
            <a:ext cx="817895" cy="946911"/>
          </a:xfrm>
          <a:custGeom>
            <a:avLst/>
            <a:gdLst/>
            <a:ahLst/>
            <a:cxnLst/>
            <a:rect l="l" t="t" r="r" b="b"/>
            <a:pathLst>
              <a:path w="1226842" h="1420367">
                <a:moveTo>
                  <a:pt x="0" y="0"/>
                </a:moveTo>
                <a:lnTo>
                  <a:pt x="1226842" y="0"/>
                </a:lnTo>
                <a:lnTo>
                  <a:pt x="1226842" y="1420367"/>
                </a:lnTo>
                <a:lnTo>
                  <a:pt x="0" y="1420367"/>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800"/>
          </a:p>
        </p:txBody>
      </p:sp>
      <p:sp>
        <p:nvSpPr>
          <p:cNvPr id="21" name="Freeform 21"/>
          <p:cNvSpPr/>
          <p:nvPr/>
        </p:nvSpPr>
        <p:spPr>
          <a:xfrm>
            <a:off x="10093580" y="4067412"/>
            <a:ext cx="820289" cy="846750"/>
          </a:xfrm>
          <a:custGeom>
            <a:avLst/>
            <a:gdLst/>
            <a:ahLst/>
            <a:cxnLst/>
            <a:rect l="l" t="t" r="r" b="b"/>
            <a:pathLst>
              <a:path w="1230433" h="1270125">
                <a:moveTo>
                  <a:pt x="0" y="0"/>
                </a:moveTo>
                <a:lnTo>
                  <a:pt x="1230434" y="0"/>
                </a:lnTo>
                <a:lnTo>
                  <a:pt x="1230434" y="1270124"/>
                </a:lnTo>
                <a:lnTo>
                  <a:pt x="0" y="1270124"/>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sz="800"/>
          </a:p>
        </p:txBody>
      </p:sp>
      <p:sp>
        <p:nvSpPr>
          <p:cNvPr id="22" name="TextBox 22"/>
          <p:cNvSpPr txBox="1"/>
          <p:nvPr/>
        </p:nvSpPr>
        <p:spPr>
          <a:xfrm>
            <a:off x="6869303" y="2978849"/>
            <a:ext cx="2198487" cy="374526"/>
          </a:xfrm>
          <a:prstGeom prst="rect">
            <a:avLst/>
          </a:prstGeom>
        </p:spPr>
        <p:txBody>
          <a:bodyPr lIns="0" tIns="0" rIns="0" bIns="0" rtlCol="0" anchor="t">
            <a:spAutoFit/>
          </a:bodyPr>
          <a:lstStyle/>
          <a:p>
            <a:pPr algn="ctr">
              <a:lnSpc>
                <a:spcPts val="1478"/>
              </a:lnSpc>
            </a:pPr>
            <a:r>
              <a:rPr lang="en-US" sz="1056">
                <a:solidFill>
                  <a:srgbClr val="FFFFFF"/>
                </a:solidFill>
                <a:latin typeface="Poppins"/>
                <a:ea typeface="Poppins"/>
                <a:cs typeface="Poppins"/>
                <a:sym typeface="Poppins"/>
              </a:rPr>
              <a:t>Track workouts, monitor physical activity, and set fitness goals.</a:t>
            </a:r>
          </a:p>
        </p:txBody>
      </p:sp>
      <p:sp>
        <p:nvSpPr>
          <p:cNvPr id="23" name="TextBox 23"/>
          <p:cNvSpPr txBox="1"/>
          <p:nvPr/>
        </p:nvSpPr>
        <p:spPr>
          <a:xfrm>
            <a:off x="6869303" y="2614968"/>
            <a:ext cx="2198487" cy="316882"/>
          </a:xfrm>
          <a:prstGeom prst="rect">
            <a:avLst/>
          </a:prstGeom>
        </p:spPr>
        <p:txBody>
          <a:bodyPr lIns="0" tIns="0" rIns="0" bIns="0" rtlCol="0" anchor="t">
            <a:spAutoFit/>
          </a:bodyPr>
          <a:lstStyle/>
          <a:p>
            <a:pPr algn="ctr">
              <a:lnSpc>
                <a:spcPts val="2607"/>
              </a:lnSpc>
              <a:spcBef>
                <a:spcPct val="0"/>
              </a:spcBef>
            </a:pPr>
            <a:r>
              <a:rPr lang="en-US" sz="1862" b="1">
                <a:solidFill>
                  <a:srgbClr val="FFFFFF"/>
                </a:solidFill>
                <a:latin typeface="Poppins Semi-Bold"/>
                <a:ea typeface="Poppins Semi-Bold"/>
                <a:cs typeface="Poppins Semi-Bold"/>
                <a:sym typeface="Poppins Semi-Bold"/>
              </a:rPr>
              <a:t>Fitness Apps</a:t>
            </a:r>
          </a:p>
        </p:txBody>
      </p:sp>
      <p:sp>
        <p:nvSpPr>
          <p:cNvPr id="24" name="TextBox 24"/>
          <p:cNvSpPr txBox="1"/>
          <p:nvPr/>
        </p:nvSpPr>
        <p:spPr>
          <a:xfrm>
            <a:off x="6771738" y="5595929"/>
            <a:ext cx="2393618" cy="566886"/>
          </a:xfrm>
          <a:prstGeom prst="rect">
            <a:avLst/>
          </a:prstGeom>
        </p:spPr>
        <p:txBody>
          <a:bodyPr lIns="0" tIns="0" rIns="0" bIns="0" rtlCol="0" anchor="t">
            <a:spAutoFit/>
          </a:bodyPr>
          <a:lstStyle/>
          <a:p>
            <a:pPr algn="ctr">
              <a:lnSpc>
                <a:spcPts val="1478"/>
              </a:lnSpc>
            </a:pPr>
            <a:r>
              <a:rPr lang="en-US" sz="1056">
                <a:solidFill>
                  <a:srgbClr val="FFFFFF"/>
                </a:solidFill>
                <a:latin typeface="Poppins"/>
                <a:ea typeface="Poppins"/>
                <a:cs typeface="Poppins"/>
                <a:sym typeface="Poppins"/>
              </a:rPr>
              <a:t>Offer resources for stress management, meditation, and mood tracking.</a:t>
            </a:r>
          </a:p>
        </p:txBody>
      </p:sp>
      <p:sp>
        <p:nvSpPr>
          <p:cNvPr id="25" name="TextBox 25"/>
          <p:cNvSpPr txBox="1"/>
          <p:nvPr/>
        </p:nvSpPr>
        <p:spPr>
          <a:xfrm>
            <a:off x="7093704" y="5012555"/>
            <a:ext cx="1749685" cy="515654"/>
          </a:xfrm>
          <a:prstGeom prst="rect">
            <a:avLst/>
          </a:prstGeom>
        </p:spPr>
        <p:txBody>
          <a:bodyPr lIns="0" tIns="0" rIns="0" bIns="0" rtlCol="0" anchor="t">
            <a:spAutoFit/>
          </a:bodyPr>
          <a:lstStyle/>
          <a:p>
            <a:pPr algn="ctr">
              <a:lnSpc>
                <a:spcPts val="2048"/>
              </a:lnSpc>
            </a:pPr>
            <a:r>
              <a:rPr lang="en-US" sz="1862" b="1">
                <a:solidFill>
                  <a:srgbClr val="FFFFFF"/>
                </a:solidFill>
                <a:latin typeface="Poppins Semi-Bold"/>
                <a:ea typeface="Poppins Semi-Bold"/>
                <a:cs typeface="Poppins Semi-Bold"/>
                <a:sym typeface="Poppins Semi-Bold"/>
              </a:rPr>
              <a:t>Mental Health Apps</a:t>
            </a:r>
          </a:p>
        </p:txBody>
      </p:sp>
      <p:sp>
        <p:nvSpPr>
          <p:cNvPr id="26" name="TextBox 26"/>
          <p:cNvSpPr txBox="1"/>
          <p:nvPr/>
        </p:nvSpPr>
        <p:spPr>
          <a:xfrm>
            <a:off x="9404481" y="2978849"/>
            <a:ext cx="2198487" cy="374526"/>
          </a:xfrm>
          <a:prstGeom prst="rect">
            <a:avLst/>
          </a:prstGeom>
        </p:spPr>
        <p:txBody>
          <a:bodyPr lIns="0" tIns="0" rIns="0" bIns="0" rtlCol="0" anchor="t">
            <a:spAutoFit/>
          </a:bodyPr>
          <a:lstStyle/>
          <a:p>
            <a:pPr algn="ctr">
              <a:lnSpc>
                <a:spcPts val="1478"/>
              </a:lnSpc>
            </a:pPr>
            <a:r>
              <a:rPr lang="en-US" sz="1056">
                <a:solidFill>
                  <a:srgbClr val="FFFFFF"/>
                </a:solidFill>
                <a:latin typeface="Poppins"/>
                <a:ea typeface="Poppins"/>
                <a:cs typeface="Poppins"/>
                <a:sym typeface="Poppins"/>
              </a:rPr>
              <a:t>Assist users in logging meals and tracking dietary habits.</a:t>
            </a:r>
          </a:p>
        </p:txBody>
      </p:sp>
      <p:sp>
        <p:nvSpPr>
          <p:cNvPr id="27" name="TextBox 27"/>
          <p:cNvSpPr txBox="1"/>
          <p:nvPr/>
        </p:nvSpPr>
        <p:spPr>
          <a:xfrm>
            <a:off x="9404481" y="2614968"/>
            <a:ext cx="2198487" cy="316882"/>
          </a:xfrm>
          <a:prstGeom prst="rect">
            <a:avLst/>
          </a:prstGeom>
        </p:spPr>
        <p:txBody>
          <a:bodyPr lIns="0" tIns="0" rIns="0" bIns="0" rtlCol="0" anchor="t">
            <a:spAutoFit/>
          </a:bodyPr>
          <a:lstStyle/>
          <a:p>
            <a:pPr algn="ctr">
              <a:lnSpc>
                <a:spcPts val="2607"/>
              </a:lnSpc>
              <a:spcBef>
                <a:spcPct val="0"/>
              </a:spcBef>
            </a:pPr>
            <a:r>
              <a:rPr lang="en-US" sz="1862" b="1">
                <a:solidFill>
                  <a:srgbClr val="FFFFFF"/>
                </a:solidFill>
                <a:latin typeface="Poppins Semi-Bold"/>
                <a:ea typeface="Poppins Semi-Bold"/>
                <a:cs typeface="Poppins Semi-Bold"/>
                <a:sym typeface="Poppins Semi-Bold"/>
              </a:rPr>
              <a:t>Nutrition Apps</a:t>
            </a:r>
          </a:p>
        </p:txBody>
      </p:sp>
      <p:sp>
        <p:nvSpPr>
          <p:cNvPr id="28" name="TextBox 28"/>
          <p:cNvSpPr txBox="1"/>
          <p:nvPr/>
        </p:nvSpPr>
        <p:spPr>
          <a:xfrm>
            <a:off x="9404481" y="5595929"/>
            <a:ext cx="2198487" cy="566886"/>
          </a:xfrm>
          <a:prstGeom prst="rect">
            <a:avLst/>
          </a:prstGeom>
        </p:spPr>
        <p:txBody>
          <a:bodyPr lIns="0" tIns="0" rIns="0" bIns="0" rtlCol="0" anchor="t">
            <a:spAutoFit/>
          </a:bodyPr>
          <a:lstStyle/>
          <a:p>
            <a:pPr algn="ctr">
              <a:lnSpc>
                <a:spcPts val="1478"/>
              </a:lnSpc>
            </a:pPr>
            <a:r>
              <a:rPr lang="en-US" sz="1056">
                <a:solidFill>
                  <a:srgbClr val="FFFFFF"/>
                </a:solidFill>
                <a:latin typeface="Poppins"/>
                <a:ea typeface="Poppins"/>
                <a:cs typeface="Poppins"/>
                <a:sym typeface="Poppins"/>
              </a:rPr>
              <a:t>Help users manage their medication schedules and adherence.</a:t>
            </a:r>
          </a:p>
        </p:txBody>
      </p:sp>
      <p:sp>
        <p:nvSpPr>
          <p:cNvPr id="29" name="TextBox 29"/>
          <p:cNvSpPr txBox="1"/>
          <p:nvPr/>
        </p:nvSpPr>
        <p:spPr>
          <a:xfrm>
            <a:off x="9394725" y="5012555"/>
            <a:ext cx="2217999" cy="515654"/>
          </a:xfrm>
          <a:prstGeom prst="rect">
            <a:avLst/>
          </a:prstGeom>
        </p:spPr>
        <p:txBody>
          <a:bodyPr lIns="0" tIns="0" rIns="0" bIns="0" rtlCol="0" anchor="t">
            <a:spAutoFit/>
          </a:bodyPr>
          <a:lstStyle/>
          <a:p>
            <a:pPr algn="ctr">
              <a:lnSpc>
                <a:spcPts val="2048"/>
              </a:lnSpc>
            </a:pPr>
            <a:r>
              <a:rPr lang="en-US" sz="1862" b="1">
                <a:solidFill>
                  <a:srgbClr val="FFFFFF"/>
                </a:solidFill>
                <a:latin typeface="Poppins Semi-Bold"/>
                <a:ea typeface="Poppins Semi-Bold"/>
                <a:cs typeface="Poppins Semi-Bold"/>
                <a:sym typeface="Poppins Semi-Bold"/>
              </a:rPr>
              <a:t>Medication Reminders</a:t>
            </a:r>
          </a:p>
        </p:txBody>
      </p:sp>
      <p:sp>
        <p:nvSpPr>
          <p:cNvPr id="30" name="Freeform 30"/>
          <p:cNvSpPr/>
          <p:nvPr/>
        </p:nvSpPr>
        <p:spPr>
          <a:xfrm>
            <a:off x="687387" y="2121097"/>
            <a:ext cx="878951" cy="473494"/>
          </a:xfrm>
          <a:custGeom>
            <a:avLst/>
            <a:gdLst/>
            <a:ahLst/>
            <a:cxnLst/>
            <a:rect l="l" t="t" r="r" b="b"/>
            <a:pathLst>
              <a:path w="1318426" h="710241">
                <a:moveTo>
                  <a:pt x="0" y="0"/>
                </a:moveTo>
                <a:lnTo>
                  <a:pt x="1318426" y="0"/>
                </a:lnTo>
                <a:lnTo>
                  <a:pt x="1318426" y="710241"/>
                </a:lnTo>
                <a:lnTo>
                  <a:pt x="0" y="710241"/>
                </a:lnTo>
                <a:lnTo>
                  <a:pt x="0" y="0"/>
                </a:lnTo>
                <a:close/>
              </a:path>
            </a:pathLst>
          </a:custGeom>
          <a:blipFill>
            <a:blip r:embed="rId11">
              <a:extLst>
                <a:ext uri="{96DAC541-7B7A-43D3-8B79-37D633B846F1}">
                  <asvg:svgBlip xmlns:asvg="http://schemas.microsoft.com/office/drawing/2016/SVG/main" r:embed="rId12"/>
                </a:ext>
              </a:extLst>
            </a:blip>
            <a:stretch>
              <a:fillRect b="-85630"/>
            </a:stretch>
          </a:blipFill>
        </p:spPr>
        <p:txBody>
          <a:bodyPr/>
          <a:lstStyle/>
          <a:p>
            <a:endParaRPr lang="en-US" sz="800"/>
          </a:p>
        </p:txBody>
      </p:sp>
      <p:grpSp>
        <p:nvGrpSpPr>
          <p:cNvPr id="31" name="Group 31"/>
          <p:cNvGrpSpPr/>
          <p:nvPr/>
        </p:nvGrpSpPr>
        <p:grpSpPr>
          <a:xfrm>
            <a:off x="-75121" y="6325860"/>
            <a:ext cx="12345418" cy="532141"/>
            <a:chOff x="0" y="0"/>
            <a:chExt cx="4877202" cy="210228"/>
          </a:xfrm>
        </p:grpSpPr>
        <p:sp>
          <p:nvSpPr>
            <p:cNvPr id="32" name="Freeform 32"/>
            <p:cNvSpPr/>
            <p:nvPr/>
          </p:nvSpPr>
          <p:spPr>
            <a:xfrm>
              <a:off x="0" y="0"/>
              <a:ext cx="4877202" cy="210228"/>
            </a:xfrm>
            <a:custGeom>
              <a:avLst/>
              <a:gdLst/>
              <a:ahLst/>
              <a:cxnLst/>
              <a:rect l="l" t="t" r="r" b="b"/>
              <a:pathLst>
                <a:path w="4877202" h="210228">
                  <a:moveTo>
                    <a:pt x="0" y="0"/>
                  </a:moveTo>
                  <a:lnTo>
                    <a:pt x="4877202" y="0"/>
                  </a:lnTo>
                  <a:lnTo>
                    <a:pt x="4877202" y="210228"/>
                  </a:lnTo>
                  <a:lnTo>
                    <a:pt x="0" y="210228"/>
                  </a:lnTo>
                  <a:close/>
                </a:path>
              </a:pathLst>
            </a:custGeom>
            <a:solidFill>
              <a:srgbClr val="C99936"/>
            </a:solidFill>
          </p:spPr>
          <p:txBody>
            <a:bodyPr/>
            <a:lstStyle/>
            <a:p>
              <a:endParaRPr lang="en-US" sz="800"/>
            </a:p>
          </p:txBody>
        </p:sp>
        <p:sp>
          <p:nvSpPr>
            <p:cNvPr id="33" name="TextBox 33"/>
            <p:cNvSpPr txBox="1"/>
            <p:nvPr/>
          </p:nvSpPr>
          <p:spPr>
            <a:xfrm>
              <a:off x="0" y="-66675"/>
              <a:ext cx="4877202" cy="276903"/>
            </a:xfrm>
            <a:prstGeom prst="rect">
              <a:avLst/>
            </a:prstGeom>
          </p:spPr>
          <p:txBody>
            <a:bodyPr lIns="33867" tIns="33867" rIns="33867" bIns="33867" rtlCol="0" anchor="ctr"/>
            <a:lstStyle/>
            <a:p>
              <a:pPr algn="ctr">
                <a:lnSpc>
                  <a:spcPts val="2013"/>
                </a:lnSpc>
              </a:pPr>
              <a:endParaRPr sz="800"/>
            </a:p>
          </p:txBody>
        </p:sp>
      </p:grpSp>
      <p:sp>
        <p:nvSpPr>
          <p:cNvPr id="34" name="Freeform 34"/>
          <p:cNvSpPr/>
          <p:nvPr/>
        </p:nvSpPr>
        <p:spPr>
          <a:xfrm>
            <a:off x="2134710" y="6493043"/>
            <a:ext cx="7534173" cy="197772"/>
          </a:xfrm>
          <a:custGeom>
            <a:avLst/>
            <a:gdLst/>
            <a:ahLst/>
            <a:cxnLst/>
            <a:rect l="l" t="t" r="r" b="b"/>
            <a:pathLst>
              <a:path w="11301259" h="296658">
                <a:moveTo>
                  <a:pt x="0" y="0"/>
                </a:moveTo>
                <a:lnTo>
                  <a:pt x="11301259" y="0"/>
                </a:lnTo>
                <a:lnTo>
                  <a:pt x="11301259" y="296658"/>
                </a:lnTo>
                <a:lnTo>
                  <a:pt x="0" y="296658"/>
                </a:lnTo>
                <a:lnTo>
                  <a:pt x="0" y="0"/>
                </a:lnTo>
                <a:close/>
              </a:path>
            </a:pathLst>
          </a:custGeom>
          <a:blipFill>
            <a:blip r:embed="rId13"/>
            <a:stretch>
              <a:fillRect/>
            </a:stretch>
          </a:blipFill>
        </p:spPr>
        <p:txBody>
          <a:bodyPr/>
          <a:lstStyle/>
          <a:p>
            <a:endParaRPr lang="en-US" sz="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818</Words>
  <Application>Microsoft Office PowerPoint</Application>
  <PresentationFormat>Custom</PresentationFormat>
  <Paragraphs>80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Poppins</vt:lpstr>
      <vt:lpstr>Poppins Bold</vt:lpstr>
      <vt:lpstr>Arial</vt:lpstr>
      <vt:lpstr>Poppins Semi-Bold</vt:lpstr>
      <vt:lpstr>Aileron Bold</vt:lpstr>
      <vt:lpstr>Calibri</vt:lpstr>
      <vt:lpstr>Chonburi</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Geometric Health Technology Presentation</dc:title>
  <dc:creator>Asus</dc:creator>
  <cp:lastModifiedBy>NATTHAPHORN RAMMANEE</cp:lastModifiedBy>
  <cp:revision>5</cp:revision>
  <dcterms:created xsi:type="dcterms:W3CDTF">2006-08-16T00:00:00Z</dcterms:created>
  <dcterms:modified xsi:type="dcterms:W3CDTF">2025-03-19T09:33:21Z</dcterms:modified>
  <dc:identifier>DAGiJncgciE</dc:identifier>
</cp:coreProperties>
</file>