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Poppins Bold" charset="1" panose="00000800000000000000"/>
      <p:regular r:id="rId26"/>
    </p:embeddedFont>
    <p:embeddedFont>
      <p:font typeface="Prompt" charset="1" panose="00000500000000000000"/>
      <p:regular r:id="rId27"/>
    </p:embeddedFont>
    <p:embeddedFont>
      <p:font typeface="Prompt Bold" charset="1" panose="00000800000000000000"/>
      <p:regular r:id="rId28"/>
    </p:embeddedFont>
    <p:embeddedFont>
      <p:font typeface="Arimo" charset="1" panose="020B0604020202020204"/>
      <p:regular r:id="rId29"/>
    </p:embeddedFont>
    <p:embeddedFont>
      <p:font typeface="Mitr Bold" charset="1" panose="00000800000000000000"/>
      <p:regular r:id="rId33"/>
    </p:embeddedFont>
    <p:embeddedFont>
      <p:font typeface="Mitr" charset="1" panose="00000500000000000000"/>
      <p:regular r:id="rId34"/>
    </p:embeddedFont>
    <p:embeddedFont>
      <p:font typeface="Helios" charset="1" panose="020B0504020202020204"/>
      <p:regular r:id="rId35"/>
    </p:embeddedFont>
    <p:embeddedFont>
      <p:font typeface="Helios Italics" charset="1" panose="020B0503020202090204"/>
      <p:regular r:id="rId36"/>
    </p:embeddedFont>
    <p:embeddedFont>
      <p:font typeface="Helios Bold" charset="1" panose="020B0704020202020204"/>
      <p:regular r:id="rId37"/>
    </p:embeddedFont>
    <p:embeddedFont>
      <p:font typeface="Helios Bold Italics" charset="1" panose="020B0703020202090204"/>
      <p:regular r:id="rId38"/>
    </p:embeddedFont>
    <p:embeddedFont>
      <p:font typeface="Prompt Bold Italics" charset="1" panose="00000800000000000000"/>
      <p:regular r:id="rId39"/>
    </p:embeddedFont>
    <p:embeddedFont>
      <p:font typeface="Chonburi" charset="1" panose="00000500000000000000"/>
      <p:regular r:id="rId40"/>
    </p:embeddedFont>
    <p:embeddedFont>
      <p:font typeface="Bai Jamjuree" charset="1" panose="00000500000000000000"/>
      <p:regular r:id="rId42"/>
    </p:embeddedFont>
    <p:embeddedFont>
      <p:font typeface="Open Sauce Bold Italics" charset="1" panose="00000800000000000000"/>
      <p:regular r:id="rId43"/>
    </p:embeddedFont>
    <p:embeddedFont>
      <p:font typeface="Arimo Italics" charset="1" panose="020B0604020202090204"/>
      <p:regular r:id="rId44"/>
    </p:embeddedFont>
    <p:embeddedFont>
      <p:font typeface="Aileron Bold" charset="1" panose="00000800000000000000"/>
      <p:regular r:id="rId45"/>
    </p:embeddedFont>
    <p:embeddedFont>
      <p:font typeface="Anantason Condensed" charset="1" panose="00000000000000000000"/>
      <p:regular r:id="rId46"/>
    </p:embeddedFont>
    <p:embeddedFont>
      <p:font typeface="Anantason Condensed Bold" charset="1" panose="00000000000000000000"/>
      <p:regular r:id="rId47"/>
    </p:embeddedFont>
    <p:embeddedFont>
      <p:font typeface="Open Sauce" charset="1" panose="000005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notesMasters/notesMaster1.xml" Type="http://schemas.openxmlformats.org/officeDocument/2006/relationships/notesMaster"/><Relationship Id="rId31" Target="theme/theme2.xml" Type="http://schemas.openxmlformats.org/officeDocument/2006/relationships/theme"/><Relationship Id="rId32" Target="notesSlides/notesSlide1.xml" Type="http://schemas.openxmlformats.org/officeDocument/2006/relationships/notes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notesSlides/notesSlide2.xml" Type="http://schemas.openxmlformats.org/officeDocument/2006/relationships/notes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ค้างข้อมูล </a:t>
            </a:r>
          </a:p>
          <a:p>
            <a:r>
              <a:rPr lang="en-US"/>
              <a:t>- outsource funding-- รอจ๋า</a:t>
            </a:r>
          </a:p>
          <a:p>
            <a:r>
              <a:rPr lang="en-US"/>
              <a:t>- พท.ของแต่ละ campus พร้อมรูป</a:t>
            </a:r>
          </a:p>
          <a:p>
            <a:r>
              <a:rPr lang="en-US"/>
              <a:t>-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mission-รอปรับภาษา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png" Type="http://schemas.openxmlformats.org/officeDocument/2006/relationships/image"/><Relationship Id="rId12" Target="../media/image56.png" Type="http://schemas.openxmlformats.org/officeDocument/2006/relationships/image"/><Relationship Id="rId13" Target="../media/image57.png" Type="http://schemas.openxmlformats.org/officeDocument/2006/relationships/image"/><Relationship Id="rId14" Target="../media/image58.png" Type="http://schemas.openxmlformats.org/officeDocument/2006/relationships/image"/><Relationship Id="rId15" Target="../media/image59.png" Type="http://schemas.openxmlformats.org/officeDocument/2006/relationships/image"/><Relationship Id="rId16" Target="../media/image60.png" Type="http://schemas.openxmlformats.org/officeDocument/2006/relationships/image"/><Relationship Id="rId17" Target="../media/image61.png" Type="http://schemas.openxmlformats.org/officeDocument/2006/relationships/image"/><Relationship Id="rId18" Target="../media/image62.png" Type="http://schemas.openxmlformats.org/officeDocument/2006/relationships/image"/><Relationship Id="rId19" Target="../media/image63.png" Type="http://schemas.openxmlformats.org/officeDocument/2006/relationships/image"/><Relationship Id="rId2" Target="../media/image67.png" Type="http://schemas.openxmlformats.org/officeDocument/2006/relationships/image"/><Relationship Id="rId20" Target="../media/image64.png" Type="http://schemas.openxmlformats.org/officeDocument/2006/relationships/image"/><Relationship Id="rId21" Target="../media/image45.png" Type="http://schemas.openxmlformats.org/officeDocument/2006/relationships/image"/><Relationship Id="rId3" Target="../media/image68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71.svg" Type="http://schemas.openxmlformats.org/officeDocument/2006/relationships/image"/><Relationship Id="rId5" Target="../media/image72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svg" Type="http://schemas.openxmlformats.org/officeDocument/2006/relationships/image"/><Relationship Id="rId11" Target="../media/image82.png" Type="http://schemas.openxmlformats.org/officeDocument/2006/relationships/image"/><Relationship Id="rId12" Target="../media/image83.svg" Type="http://schemas.openxmlformats.org/officeDocument/2006/relationships/image"/><Relationship Id="rId13" Target="../media/image84.png" Type="http://schemas.openxmlformats.org/officeDocument/2006/relationships/image"/><Relationship Id="rId14" Target="../media/image85.svg" Type="http://schemas.openxmlformats.org/officeDocument/2006/relationships/image"/><Relationship Id="rId15" Target="../media/image86.png" Type="http://schemas.openxmlformats.org/officeDocument/2006/relationships/image"/><Relationship Id="rId16" Target="../media/image87.svg" Type="http://schemas.openxmlformats.org/officeDocument/2006/relationships/image"/><Relationship Id="rId17" Target="../media/image88.png" Type="http://schemas.openxmlformats.org/officeDocument/2006/relationships/image"/><Relationship Id="rId18" Target="../media/image89.svg" Type="http://schemas.openxmlformats.org/officeDocument/2006/relationships/image"/><Relationship Id="rId19" Target="../media/image90.png" Type="http://schemas.openxmlformats.org/officeDocument/2006/relationships/image"/><Relationship Id="rId2" Target="../media/image73.png" Type="http://schemas.openxmlformats.org/officeDocument/2006/relationships/image"/><Relationship Id="rId20" Target="../media/image91.svg" Type="http://schemas.openxmlformats.org/officeDocument/2006/relationships/image"/><Relationship Id="rId21" Target="../media/image92.png" Type="http://schemas.openxmlformats.org/officeDocument/2006/relationships/image"/><Relationship Id="rId22" Target="../media/image93.svg" Type="http://schemas.openxmlformats.org/officeDocument/2006/relationships/image"/><Relationship Id="rId23" Target="../media/image94.png" Type="http://schemas.openxmlformats.org/officeDocument/2006/relationships/image"/><Relationship Id="rId24" Target="../media/image95.svg" Type="http://schemas.openxmlformats.org/officeDocument/2006/relationships/image"/><Relationship Id="rId25" Target="../media/image96.png" Type="http://schemas.openxmlformats.org/officeDocument/2006/relationships/image"/><Relationship Id="rId26" Target="../media/image97.svg" Type="http://schemas.openxmlformats.org/officeDocument/2006/relationships/image"/><Relationship Id="rId27" Target="../media/image98.png" Type="http://schemas.openxmlformats.org/officeDocument/2006/relationships/image"/><Relationship Id="rId28" Target="../media/image99.svg" Type="http://schemas.openxmlformats.org/officeDocument/2006/relationships/image"/><Relationship Id="rId29" Target="../media/image100.png" Type="http://schemas.openxmlformats.org/officeDocument/2006/relationships/image"/><Relationship Id="rId3" Target="../media/image74.svg" Type="http://schemas.openxmlformats.org/officeDocument/2006/relationships/image"/><Relationship Id="rId30" Target="../media/image101.svg" Type="http://schemas.openxmlformats.org/officeDocument/2006/relationships/image"/><Relationship Id="rId31" Target="../media/image102.pn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77.png" Type="http://schemas.openxmlformats.org/officeDocument/2006/relationships/image"/><Relationship Id="rId7" Target="../media/image78.png" Type="http://schemas.openxmlformats.org/officeDocument/2006/relationships/image"/><Relationship Id="rId8" Target="../media/image79.sv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jpeg" Type="http://schemas.openxmlformats.org/officeDocument/2006/relationships/image"/><Relationship Id="rId11" Target="../media/image113.jpeg" Type="http://schemas.openxmlformats.org/officeDocument/2006/relationships/image"/><Relationship Id="rId12" Target="../media/image114.jpeg" Type="http://schemas.openxmlformats.org/officeDocument/2006/relationships/image"/><Relationship Id="rId13" Target="../media/image115.jpeg" Type="http://schemas.openxmlformats.org/officeDocument/2006/relationships/image"/><Relationship Id="rId2" Target="../media/image69.png" Type="http://schemas.openxmlformats.org/officeDocument/2006/relationships/imag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11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png" Type="http://schemas.openxmlformats.org/officeDocument/2006/relationships/image"/><Relationship Id="rId2" Target="../media/image1.jpeg" Type="http://schemas.openxmlformats.org/officeDocument/2006/relationships/image"/><Relationship Id="rId3" Target="../media/image117.jpeg" Type="http://schemas.openxmlformats.org/officeDocument/2006/relationships/image"/><Relationship Id="rId4" Target="../media/image118.jpeg" Type="http://schemas.openxmlformats.org/officeDocument/2006/relationships/image"/><Relationship Id="rId5" Target="../media/image119.png" Type="http://schemas.openxmlformats.org/officeDocument/2006/relationships/image"/><Relationship Id="rId6" Target="../media/image120.jpeg" Type="http://schemas.openxmlformats.org/officeDocument/2006/relationships/image"/><Relationship Id="rId7" Target="../media/image121.png" Type="http://schemas.openxmlformats.org/officeDocument/2006/relationships/image"/><Relationship Id="rId8" Target="../media/image122.png" Type="http://schemas.openxmlformats.org/officeDocument/2006/relationships/image"/><Relationship Id="rId9" Target="../media/image123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3.jpeg" Type="http://schemas.openxmlformats.org/officeDocument/2006/relationships/image"/><Relationship Id="rId2" Target="../media/image125.jpeg" Type="http://schemas.openxmlformats.org/officeDocument/2006/relationships/image"/><Relationship Id="rId3" Target="../media/image126.jpeg" Type="http://schemas.openxmlformats.org/officeDocument/2006/relationships/image"/><Relationship Id="rId4" Target="../media/image127.jpeg" Type="http://schemas.openxmlformats.org/officeDocument/2006/relationships/image"/><Relationship Id="rId5" Target="../media/image128.jpeg" Type="http://schemas.openxmlformats.org/officeDocument/2006/relationships/image"/><Relationship Id="rId6" Target="../media/image129.png" Type="http://schemas.openxmlformats.org/officeDocument/2006/relationships/image"/><Relationship Id="rId7" Target="../media/image130.png" Type="http://schemas.openxmlformats.org/officeDocument/2006/relationships/image"/><Relationship Id="rId8" Target="../media/image131.jpeg" Type="http://schemas.openxmlformats.org/officeDocument/2006/relationships/image"/><Relationship Id="rId9" Target="../media/image13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4.png" Type="http://schemas.openxmlformats.org/officeDocument/2006/relationships/image"/><Relationship Id="rId3" Target="../media/image135.svg" Type="http://schemas.openxmlformats.org/officeDocument/2006/relationships/image"/><Relationship Id="rId4" Target="../media/image3.png" Type="http://schemas.openxmlformats.org/officeDocument/2006/relationships/image"/><Relationship Id="rId5" Target="mailto:saraban_agro@cmu.ac.th" TargetMode="External" Type="http://schemas.openxmlformats.org/officeDocument/2006/relationships/hyperlink"/><Relationship Id="rId6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png" Type="http://schemas.openxmlformats.org/officeDocument/2006/relationships/image"/><Relationship Id="rId12" Target="../media/image16.png" Type="http://schemas.openxmlformats.org/officeDocument/2006/relationships/image"/><Relationship Id="rId13" Target="../media/image17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2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jpeg" Type="http://schemas.openxmlformats.org/officeDocument/2006/relationships/image"/><Relationship Id="rId8" Target="../media/image24.jpeg" Type="http://schemas.openxmlformats.org/officeDocument/2006/relationships/image"/><Relationship Id="rId9" Target="../media/image2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png" Type="http://schemas.openxmlformats.org/officeDocument/2006/relationships/image"/><Relationship Id="rId12" Target="../media/image50.svg" Type="http://schemas.openxmlformats.org/officeDocument/2006/relationships/image"/><Relationship Id="rId13" Target="../media/image51.png" Type="http://schemas.openxmlformats.org/officeDocument/2006/relationships/image"/><Relationship Id="rId14" Target="../media/image52.png" Type="http://schemas.openxmlformats.org/officeDocument/2006/relationships/image"/><Relationship Id="rId15" Target="../media/image53.png" Type="http://schemas.openxmlformats.org/officeDocument/2006/relationships/image"/><Relationship Id="rId16" Target="../media/image54.png" Type="http://schemas.openxmlformats.org/officeDocument/2006/relationships/image"/><Relationship Id="rId17" Target="../media/image55.png" Type="http://schemas.openxmlformats.org/officeDocument/2006/relationships/image"/><Relationship Id="rId18" Target="../media/image56.png" Type="http://schemas.openxmlformats.org/officeDocument/2006/relationships/image"/><Relationship Id="rId19" Target="../media/image57.png" Type="http://schemas.openxmlformats.org/officeDocument/2006/relationships/image"/><Relationship Id="rId2" Target="../media/image30.png" Type="http://schemas.openxmlformats.org/officeDocument/2006/relationships/image"/><Relationship Id="rId20" Target="../media/image58.png" Type="http://schemas.openxmlformats.org/officeDocument/2006/relationships/image"/><Relationship Id="rId21" Target="../media/image59.png" Type="http://schemas.openxmlformats.org/officeDocument/2006/relationships/image"/><Relationship Id="rId22" Target="../media/image60.png" Type="http://schemas.openxmlformats.org/officeDocument/2006/relationships/image"/><Relationship Id="rId23" Target="../media/image61.png" Type="http://schemas.openxmlformats.org/officeDocument/2006/relationships/image"/><Relationship Id="rId24" Target="../media/image62.png" Type="http://schemas.openxmlformats.org/officeDocument/2006/relationships/image"/><Relationship Id="rId25" Target="../media/image63.png" Type="http://schemas.openxmlformats.org/officeDocument/2006/relationships/image"/><Relationship Id="rId26" Target="../media/image64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65.jpeg" Type="http://schemas.openxmlformats.org/officeDocument/2006/relationships/image"/><Relationship Id="rId9" Target="../media/image6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7708610" y="-412494"/>
            <a:ext cx="18562305" cy="8555165"/>
            <a:chOff x="0" y="0"/>
            <a:chExt cx="406400" cy="187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187305"/>
            </a:xfrm>
            <a:custGeom>
              <a:avLst/>
              <a:gdLst/>
              <a:ahLst/>
              <a:cxnLst/>
              <a:rect r="r" b="b" t="t" l="l"/>
              <a:pathLst>
                <a:path h="187305" w="406400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318926" y="2007734"/>
            <a:ext cx="12503082" cy="10287000"/>
            <a:chOff x="0" y="0"/>
            <a:chExt cx="6184570" cy="50883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96317" t="-60354" r="-4292" b="-190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06848" y="6804594"/>
            <a:ext cx="7555842" cy="3482406"/>
            <a:chOff x="0" y="0"/>
            <a:chExt cx="406400" cy="1873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187305"/>
            </a:xfrm>
            <a:custGeom>
              <a:avLst/>
              <a:gdLst/>
              <a:ahLst/>
              <a:cxnLst/>
              <a:rect r="r" b="b" t="t" l="l"/>
              <a:pathLst>
                <a:path h="187305" w="406400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869AD">
                <a:alpha val="8000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97505" y="5817424"/>
            <a:ext cx="8557241" cy="1066542"/>
            <a:chOff x="0" y="0"/>
            <a:chExt cx="2253759" cy="2809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53759" cy="280900"/>
            </a:xfrm>
            <a:custGeom>
              <a:avLst/>
              <a:gdLst/>
              <a:ahLst/>
              <a:cxnLst/>
              <a:rect r="r" b="b" t="t" l="l"/>
              <a:pathLst>
                <a:path h="280900" w="2253759">
                  <a:moveTo>
                    <a:pt x="46141" y="0"/>
                  </a:moveTo>
                  <a:lnTo>
                    <a:pt x="2207618" y="0"/>
                  </a:lnTo>
                  <a:cubicBezTo>
                    <a:pt x="2219855" y="0"/>
                    <a:pt x="2231591" y="4861"/>
                    <a:pt x="2240245" y="13514"/>
                  </a:cubicBezTo>
                  <a:cubicBezTo>
                    <a:pt x="2248898" y="22167"/>
                    <a:pt x="2253759" y="33903"/>
                    <a:pt x="2253759" y="46141"/>
                  </a:cubicBezTo>
                  <a:lnTo>
                    <a:pt x="2253759" y="234759"/>
                  </a:lnTo>
                  <a:cubicBezTo>
                    <a:pt x="2253759" y="246996"/>
                    <a:pt x="2248898" y="258733"/>
                    <a:pt x="2240245" y="267386"/>
                  </a:cubicBezTo>
                  <a:cubicBezTo>
                    <a:pt x="2231591" y="276039"/>
                    <a:pt x="2219855" y="280900"/>
                    <a:pt x="2207618" y="280900"/>
                  </a:cubicBezTo>
                  <a:lnTo>
                    <a:pt x="46141" y="280900"/>
                  </a:lnTo>
                  <a:cubicBezTo>
                    <a:pt x="33903" y="280900"/>
                    <a:pt x="22167" y="276039"/>
                    <a:pt x="13514" y="267386"/>
                  </a:cubicBezTo>
                  <a:cubicBezTo>
                    <a:pt x="4861" y="258733"/>
                    <a:pt x="0" y="246996"/>
                    <a:pt x="0" y="234759"/>
                  </a:cubicBezTo>
                  <a:lnTo>
                    <a:pt x="0" y="46141"/>
                  </a:lnTo>
                  <a:cubicBezTo>
                    <a:pt x="0" y="33903"/>
                    <a:pt x="4861" y="22167"/>
                    <a:pt x="13514" y="13514"/>
                  </a:cubicBezTo>
                  <a:cubicBezTo>
                    <a:pt x="22167" y="4861"/>
                    <a:pt x="33903" y="0"/>
                    <a:pt x="46141" y="0"/>
                  </a:cubicBez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2253759" cy="39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b="true" sz="3999" spc="32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Chiang Mai University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3636742" y="725883"/>
            <a:ext cx="2030998" cy="904429"/>
          </a:xfrm>
          <a:custGeom>
            <a:avLst/>
            <a:gdLst/>
            <a:ahLst/>
            <a:cxnLst/>
            <a:rect r="r" b="b" t="t" l="l"/>
            <a:pathLst>
              <a:path h="904429" w="2030998">
                <a:moveTo>
                  <a:pt x="0" y="0"/>
                </a:moveTo>
                <a:lnTo>
                  <a:pt x="2030998" y="0"/>
                </a:lnTo>
                <a:lnTo>
                  <a:pt x="2030998" y="904429"/>
                </a:lnTo>
                <a:lnTo>
                  <a:pt x="0" y="904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97505" y="441674"/>
            <a:ext cx="2618394" cy="1472847"/>
          </a:xfrm>
          <a:custGeom>
            <a:avLst/>
            <a:gdLst/>
            <a:ahLst/>
            <a:cxnLst/>
            <a:rect r="r" b="b" t="t" l="l"/>
            <a:pathLst>
              <a:path h="1472847" w="2618394">
                <a:moveTo>
                  <a:pt x="0" y="0"/>
                </a:moveTo>
                <a:lnTo>
                  <a:pt x="2618395" y="0"/>
                </a:lnTo>
                <a:lnTo>
                  <a:pt x="2618395" y="1472847"/>
                </a:lnTo>
                <a:lnTo>
                  <a:pt x="0" y="147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11423" y="3105105"/>
            <a:ext cx="10701050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2A2E3A"/>
                </a:solidFill>
                <a:latin typeface="Prompt"/>
                <a:ea typeface="Prompt"/>
                <a:cs typeface="Prompt"/>
                <a:sym typeface="Prompt"/>
              </a:rPr>
              <a:t>Faculty of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16707" y="4161915"/>
            <a:ext cx="11091177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79"/>
              </a:lnSpc>
            </a:pPr>
            <a:r>
              <a:rPr lang="en-US" sz="10399" b="true">
                <a:solidFill>
                  <a:srgbClr val="2A2E3A"/>
                </a:solidFill>
                <a:latin typeface="Prompt Bold"/>
                <a:ea typeface="Prompt Bold"/>
                <a:cs typeface="Prompt Bold"/>
                <a:sym typeface="Prompt Bold"/>
              </a:rPr>
              <a:t> Agro-Industry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1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01370" y="1028700"/>
            <a:ext cx="9321375" cy="8163855"/>
            <a:chOff x="0" y="0"/>
            <a:chExt cx="12428501" cy="108851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8205758" y="0"/>
              <a:ext cx="20634258" cy="11028156"/>
            </a:xfrm>
            <a:custGeom>
              <a:avLst/>
              <a:gdLst/>
              <a:ahLst/>
              <a:cxnLst/>
              <a:rect r="r" b="b" t="t" l="l"/>
              <a:pathLst>
                <a:path h="11028156" w="20634258">
                  <a:moveTo>
                    <a:pt x="0" y="0"/>
                  </a:moveTo>
                  <a:lnTo>
                    <a:pt x="20634259" y="0"/>
                  </a:lnTo>
                  <a:lnTo>
                    <a:pt x="20634259" y="11028156"/>
                  </a:lnTo>
                  <a:lnTo>
                    <a:pt x="0" y="11028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50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333440" y="4639144"/>
              <a:ext cx="509590" cy="339726"/>
            </a:xfrm>
            <a:custGeom>
              <a:avLst/>
              <a:gdLst/>
              <a:ahLst/>
              <a:cxnLst/>
              <a:rect r="r" b="b" t="t" l="l"/>
              <a:pathLst>
                <a:path h="339726" w="509590">
                  <a:moveTo>
                    <a:pt x="0" y="0"/>
                  </a:moveTo>
                  <a:lnTo>
                    <a:pt x="509589" y="0"/>
                  </a:lnTo>
                  <a:lnTo>
                    <a:pt x="509589" y="339726"/>
                  </a:lnTo>
                  <a:lnTo>
                    <a:pt x="0" y="339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323641" y="5542176"/>
              <a:ext cx="257582" cy="419000"/>
            </a:xfrm>
            <a:custGeom>
              <a:avLst/>
              <a:gdLst/>
              <a:ahLst/>
              <a:cxnLst/>
              <a:rect r="r" b="b" t="t" l="l"/>
              <a:pathLst>
                <a:path h="419000" w="257582">
                  <a:moveTo>
                    <a:pt x="0" y="0"/>
                  </a:moveTo>
                  <a:lnTo>
                    <a:pt x="257581" y="0"/>
                  </a:lnTo>
                  <a:lnTo>
                    <a:pt x="257581" y="419000"/>
                  </a:lnTo>
                  <a:lnTo>
                    <a:pt x="0" y="419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048437" y="4482372"/>
              <a:ext cx="503704" cy="335593"/>
            </a:xfrm>
            <a:custGeom>
              <a:avLst/>
              <a:gdLst/>
              <a:ahLst/>
              <a:cxnLst/>
              <a:rect r="r" b="b" t="t" l="l"/>
              <a:pathLst>
                <a:path h="335593" w="503704">
                  <a:moveTo>
                    <a:pt x="0" y="0"/>
                  </a:moveTo>
                  <a:lnTo>
                    <a:pt x="503704" y="0"/>
                  </a:lnTo>
                  <a:lnTo>
                    <a:pt x="503704" y="335593"/>
                  </a:lnTo>
                  <a:lnTo>
                    <a:pt x="0" y="335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416129" y="4130334"/>
              <a:ext cx="506974" cy="338405"/>
            </a:xfrm>
            <a:custGeom>
              <a:avLst/>
              <a:gdLst/>
              <a:ahLst/>
              <a:cxnLst/>
              <a:rect r="r" b="b" t="t" l="l"/>
              <a:pathLst>
                <a:path h="338405" w="506974">
                  <a:moveTo>
                    <a:pt x="0" y="0"/>
                  </a:moveTo>
                  <a:lnTo>
                    <a:pt x="506974" y="0"/>
                  </a:lnTo>
                  <a:lnTo>
                    <a:pt x="506974" y="338406"/>
                  </a:lnTo>
                  <a:lnTo>
                    <a:pt x="0" y="338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23641" y="5209387"/>
              <a:ext cx="498187" cy="332789"/>
            </a:xfrm>
            <a:custGeom>
              <a:avLst/>
              <a:gdLst/>
              <a:ahLst/>
              <a:cxnLst/>
              <a:rect r="r" b="b" t="t" l="l"/>
              <a:pathLst>
                <a:path h="332789" w="498187">
                  <a:moveTo>
                    <a:pt x="0" y="0"/>
                  </a:moveTo>
                  <a:lnTo>
                    <a:pt x="498187" y="0"/>
                  </a:lnTo>
                  <a:lnTo>
                    <a:pt x="498187" y="332789"/>
                  </a:lnTo>
                  <a:lnTo>
                    <a:pt x="0" y="332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57973" y="3560136"/>
              <a:ext cx="506797" cy="338287"/>
            </a:xfrm>
            <a:custGeom>
              <a:avLst/>
              <a:gdLst/>
              <a:ahLst/>
              <a:cxnLst/>
              <a:rect r="r" b="b" t="t" l="l"/>
              <a:pathLst>
                <a:path h="338287" w="506797">
                  <a:moveTo>
                    <a:pt x="0" y="0"/>
                  </a:moveTo>
                  <a:lnTo>
                    <a:pt x="506797" y="0"/>
                  </a:lnTo>
                  <a:lnTo>
                    <a:pt x="506797" y="338287"/>
                  </a:lnTo>
                  <a:lnTo>
                    <a:pt x="0" y="338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03403" y="3960728"/>
              <a:ext cx="509139" cy="339214"/>
            </a:xfrm>
            <a:custGeom>
              <a:avLst/>
              <a:gdLst/>
              <a:ahLst/>
              <a:cxnLst/>
              <a:rect r="r" b="b" t="t" l="l"/>
              <a:pathLst>
                <a:path h="339214" w="509139">
                  <a:moveTo>
                    <a:pt x="0" y="0"/>
                  </a:moveTo>
                  <a:lnTo>
                    <a:pt x="509139" y="0"/>
                  </a:lnTo>
                  <a:lnTo>
                    <a:pt x="509139" y="339213"/>
                  </a:lnTo>
                  <a:lnTo>
                    <a:pt x="0" y="33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744794" y="5583693"/>
              <a:ext cx="504264" cy="335966"/>
            </a:xfrm>
            <a:custGeom>
              <a:avLst/>
              <a:gdLst/>
              <a:ahLst/>
              <a:cxnLst/>
              <a:rect r="r" b="b" t="t" l="l"/>
              <a:pathLst>
                <a:path h="335966" w="504264">
                  <a:moveTo>
                    <a:pt x="0" y="0"/>
                  </a:moveTo>
                  <a:lnTo>
                    <a:pt x="504264" y="0"/>
                  </a:lnTo>
                  <a:lnTo>
                    <a:pt x="504264" y="335966"/>
                  </a:lnTo>
                  <a:lnTo>
                    <a:pt x="0" y="335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958575" y="6585081"/>
              <a:ext cx="497812" cy="331272"/>
            </a:xfrm>
            <a:custGeom>
              <a:avLst/>
              <a:gdLst/>
              <a:ahLst/>
              <a:cxnLst/>
              <a:rect r="r" b="b" t="t" l="l"/>
              <a:pathLst>
                <a:path h="331272" w="497812">
                  <a:moveTo>
                    <a:pt x="0" y="0"/>
                  </a:moveTo>
                  <a:lnTo>
                    <a:pt x="497812" y="0"/>
                  </a:lnTo>
                  <a:lnTo>
                    <a:pt x="497812" y="331272"/>
                  </a:lnTo>
                  <a:lnTo>
                    <a:pt x="0" y="331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843029" y="7356243"/>
              <a:ext cx="502158" cy="335191"/>
            </a:xfrm>
            <a:custGeom>
              <a:avLst/>
              <a:gdLst/>
              <a:ahLst/>
              <a:cxnLst/>
              <a:rect r="r" b="b" t="t" l="l"/>
              <a:pathLst>
                <a:path h="335191" w="502158">
                  <a:moveTo>
                    <a:pt x="0" y="0"/>
                  </a:moveTo>
                  <a:lnTo>
                    <a:pt x="502158" y="0"/>
                  </a:lnTo>
                  <a:lnTo>
                    <a:pt x="502158" y="335191"/>
                  </a:lnTo>
                  <a:lnTo>
                    <a:pt x="0" y="335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923103" y="8582202"/>
              <a:ext cx="677619" cy="338810"/>
            </a:xfrm>
            <a:custGeom>
              <a:avLst/>
              <a:gdLst/>
              <a:ahLst/>
              <a:cxnLst/>
              <a:rect r="r" b="b" t="t" l="l"/>
              <a:pathLst>
                <a:path h="338810" w="677619">
                  <a:moveTo>
                    <a:pt x="0" y="0"/>
                  </a:moveTo>
                  <a:lnTo>
                    <a:pt x="677619" y="0"/>
                  </a:lnTo>
                  <a:lnTo>
                    <a:pt x="677619" y="338809"/>
                  </a:lnTo>
                  <a:lnTo>
                    <a:pt x="0" y="33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25784" y="2787337"/>
              <a:ext cx="677619" cy="338810"/>
            </a:xfrm>
            <a:custGeom>
              <a:avLst/>
              <a:gdLst/>
              <a:ahLst/>
              <a:cxnLst/>
              <a:rect r="r" b="b" t="t" l="l"/>
              <a:pathLst>
                <a:path h="338810" w="677619">
                  <a:moveTo>
                    <a:pt x="0" y="0"/>
                  </a:moveTo>
                  <a:lnTo>
                    <a:pt x="677619" y="0"/>
                  </a:lnTo>
                  <a:lnTo>
                    <a:pt x="677619" y="338810"/>
                  </a:lnTo>
                  <a:lnTo>
                    <a:pt x="0" y="338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8539369" y="5039804"/>
              <a:ext cx="509068" cy="339167"/>
            </a:xfrm>
            <a:custGeom>
              <a:avLst/>
              <a:gdLst/>
              <a:ahLst/>
              <a:cxnLst/>
              <a:rect r="r" b="b" t="t" l="l"/>
              <a:pathLst>
                <a:path h="339167" w="509068">
                  <a:moveTo>
                    <a:pt x="0" y="0"/>
                  </a:moveTo>
                  <a:lnTo>
                    <a:pt x="509068" y="0"/>
                  </a:lnTo>
                  <a:lnTo>
                    <a:pt x="509068" y="339167"/>
                  </a:lnTo>
                  <a:lnTo>
                    <a:pt x="0" y="339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994630" y="6585081"/>
              <a:ext cx="677619" cy="338810"/>
            </a:xfrm>
            <a:custGeom>
              <a:avLst/>
              <a:gdLst/>
              <a:ahLst/>
              <a:cxnLst/>
              <a:rect r="r" b="b" t="t" l="l"/>
              <a:pathLst>
                <a:path h="338810" w="677619">
                  <a:moveTo>
                    <a:pt x="0" y="0"/>
                  </a:moveTo>
                  <a:lnTo>
                    <a:pt x="677619" y="0"/>
                  </a:lnTo>
                  <a:lnTo>
                    <a:pt x="677619" y="338810"/>
                  </a:lnTo>
                  <a:lnTo>
                    <a:pt x="0" y="338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743763" y="5207269"/>
              <a:ext cx="501733" cy="334907"/>
            </a:xfrm>
            <a:custGeom>
              <a:avLst/>
              <a:gdLst/>
              <a:ahLst/>
              <a:cxnLst/>
              <a:rect r="r" b="b" t="t" l="l"/>
              <a:pathLst>
                <a:path h="334907" w="501733">
                  <a:moveTo>
                    <a:pt x="0" y="0"/>
                  </a:moveTo>
                  <a:lnTo>
                    <a:pt x="501734" y="0"/>
                  </a:lnTo>
                  <a:lnTo>
                    <a:pt x="501734" y="334907"/>
                  </a:lnTo>
                  <a:lnTo>
                    <a:pt x="0" y="334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701180" y="5751676"/>
              <a:ext cx="506302" cy="337956"/>
            </a:xfrm>
            <a:custGeom>
              <a:avLst/>
              <a:gdLst/>
              <a:ahLst/>
              <a:cxnLst/>
              <a:rect r="r" b="b" t="t" l="l"/>
              <a:pathLst>
                <a:path h="337956" w="506302">
                  <a:moveTo>
                    <a:pt x="0" y="0"/>
                  </a:moveTo>
                  <a:lnTo>
                    <a:pt x="506301" y="0"/>
                  </a:lnTo>
                  <a:lnTo>
                    <a:pt x="506301" y="337956"/>
                  </a:lnTo>
                  <a:lnTo>
                    <a:pt x="0" y="337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0" y="0"/>
            <a:ext cx="7501370" cy="10287000"/>
            <a:chOff x="0" y="0"/>
            <a:chExt cx="1975669" cy="270933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97566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75669">
                  <a:moveTo>
                    <a:pt x="0" y="0"/>
                  </a:moveTo>
                  <a:lnTo>
                    <a:pt x="1975669" y="0"/>
                  </a:lnTo>
                  <a:lnTo>
                    <a:pt x="19756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97566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473190" y="3887057"/>
            <a:ext cx="6554990" cy="965274"/>
            <a:chOff x="0" y="0"/>
            <a:chExt cx="8739986" cy="1287032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1918423" y="233711"/>
              <a:ext cx="1809530" cy="8958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691"/>
                </a:lnSpc>
                <a:spcBef>
                  <a:spcPct val="0"/>
                </a:spcBef>
              </a:pPr>
              <a:r>
                <a:rPr lang="en-US" sz="4065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MoUs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9525"/>
              <a:ext cx="1631240" cy="12649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7287"/>
                </a:lnSpc>
              </a:pPr>
              <a:r>
                <a:rPr lang="en-US" b="true" sz="6282">
                  <a:solidFill>
                    <a:srgbClr val="6869AD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32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5595098" y="236106"/>
              <a:ext cx="3144888" cy="8910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5691"/>
                </a:lnSpc>
                <a:spcBef>
                  <a:spcPct val="0"/>
                </a:spcBef>
              </a:pPr>
              <a:r>
                <a:rPr lang="en-US" sz="4065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Countries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4020053" y="9525"/>
              <a:ext cx="1287862" cy="12775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7287"/>
                </a:lnSpc>
              </a:pPr>
              <a:r>
                <a:rPr lang="en-US" b="true" sz="6282">
                  <a:solidFill>
                    <a:srgbClr val="6869AD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15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456501" y="5063003"/>
            <a:ext cx="2171483" cy="1758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Australia (1)</a:t>
            </a:r>
          </a:p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Brunei (1)</a:t>
            </a:r>
          </a:p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China (5) </a:t>
            </a:r>
          </a:p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Croatia (1)</a:t>
            </a:r>
          </a:p>
          <a:p>
            <a:pPr algn="l" marL="435726" indent="-217863" lvl="1">
              <a:lnSpc>
                <a:spcPts val="2825"/>
              </a:lnSpc>
              <a:spcBef>
                <a:spcPct val="0"/>
              </a:spcBef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India (1)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929984" y="1581098"/>
            <a:ext cx="3641401" cy="1505418"/>
          </a:xfrm>
          <a:custGeom>
            <a:avLst/>
            <a:gdLst/>
            <a:ahLst/>
            <a:cxnLst/>
            <a:rect r="r" b="b" t="t" l="l"/>
            <a:pathLst>
              <a:path h="1505418" w="3641401">
                <a:moveTo>
                  <a:pt x="0" y="0"/>
                </a:moveTo>
                <a:lnTo>
                  <a:pt x="3641401" y="0"/>
                </a:lnTo>
                <a:lnTo>
                  <a:pt x="3641401" y="1505418"/>
                </a:lnTo>
                <a:lnTo>
                  <a:pt x="0" y="150541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7397" t="-27122" r="-7575" b="-2931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4842389" y="5063003"/>
            <a:ext cx="2185791" cy="1758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Malaysia (1)</a:t>
            </a:r>
          </a:p>
          <a:p>
            <a:pPr algn="just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Myanmar (1)</a:t>
            </a:r>
          </a:p>
          <a:p>
            <a:pPr algn="just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Taiwan (1)</a:t>
            </a:r>
          </a:p>
          <a:p>
            <a:pPr algn="just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UK (1)</a:t>
            </a:r>
          </a:p>
          <a:p>
            <a:pPr algn="just" marL="435726" indent="-217863" lvl="1">
              <a:lnSpc>
                <a:spcPts val="2825"/>
              </a:lnSpc>
              <a:spcBef>
                <a:spcPct val="0"/>
              </a:spcBef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Vietnam (1)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504333" y="5063003"/>
            <a:ext cx="2214405" cy="1758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Indonesia (2)</a:t>
            </a:r>
          </a:p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Italy (1)</a:t>
            </a:r>
          </a:p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Japan (4) </a:t>
            </a:r>
          </a:p>
          <a:p>
            <a:pPr algn="l" marL="435726" indent="-217863" lvl="1">
              <a:lnSpc>
                <a:spcPts val="2825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Korea (10)    </a:t>
            </a:r>
          </a:p>
          <a:p>
            <a:pPr algn="l" marL="435726" indent="-217863" lvl="1">
              <a:lnSpc>
                <a:spcPts val="2825"/>
              </a:lnSpc>
              <a:spcBef>
                <a:spcPct val="0"/>
              </a:spcBef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Laos (1)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8002" y="0"/>
            <a:ext cx="19048322" cy="1963203"/>
            <a:chOff x="0" y="0"/>
            <a:chExt cx="5016842" cy="5170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7058"/>
            </a:xfrm>
            <a:custGeom>
              <a:avLst/>
              <a:gdLst/>
              <a:ahLst/>
              <a:cxnLst/>
              <a:rect r="r" b="b" t="t" l="l"/>
              <a:pathLst>
                <a:path h="517058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76859" y="2211809"/>
            <a:ext cx="3056389" cy="2406927"/>
            <a:chOff x="0" y="0"/>
            <a:chExt cx="675180" cy="5317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75180" cy="531708"/>
            </a:xfrm>
            <a:custGeom>
              <a:avLst/>
              <a:gdLst/>
              <a:ahLst/>
              <a:cxnLst/>
              <a:rect r="r" b="b" t="t" l="l"/>
              <a:pathLst>
                <a:path h="531708" w="675180">
                  <a:moveTo>
                    <a:pt x="0" y="0"/>
                  </a:moveTo>
                  <a:lnTo>
                    <a:pt x="675180" y="0"/>
                  </a:lnTo>
                  <a:lnTo>
                    <a:pt x="675180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675180" cy="5317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97"/>
                </a:lnSpc>
              </a:pPr>
              <a:r>
                <a:rPr lang="en-US" b="true" sz="3581" i="true" spc="35">
                  <a:solidFill>
                    <a:srgbClr val="FBAB1E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8</a:t>
              </a:r>
            </a:p>
            <a:p>
              <a:pPr algn="ctr">
                <a:lnSpc>
                  <a:spcPts val="3198"/>
                </a:lnSpc>
              </a:pPr>
              <a:r>
                <a:rPr lang="en-US" b="true" sz="2881" i="true" spc="28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U</a:t>
              </a:r>
              <a:r>
                <a:rPr lang="en-US" b="true" sz="2881" i="true" spc="28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ndergraduate Degree</a:t>
              </a:r>
            </a:p>
            <a:p>
              <a:pPr algn="ctr" marL="0" indent="0" lvl="0">
                <a:lnSpc>
                  <a:spcPts val="3932"/>
                </a:lnSpc>
              </a:pPr>
              <a:r>
                <a:rPr lang="en-US" b="true" sz="1881" i="true" spc="18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(7 Thai + 1 inter)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24398" y="247859"/>
            <a:ext cx="17439204" cy="1334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b="true" sz="7888" spc="252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Academic Programs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8700" y="4866386"/>
            <a:ext cx="2304548" cy="2406927"/>
            <a:chOff x="0" y="0"/>
            <a:chExt cx="509092" cy="53170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09092" cy="531708"/>
            </a:xfrm>
            <a:custGeom>
              <a:avLst/>
              <a:gdLst/>
              <a:ahLst/>
              <a:cxnLst/>
              <a:rect r="r" b="b" t="t" l="l"/>
              <a:pathLst>
                <a:path h="531708" w="509092">
                  <a:moveTo>
                    <a:pt x="0" y="0"/>
                  </a:moveTo>
                  <a:lnTo>
                    <a:pt x="509092" y="0"/>
                  </a:lnTo>
                  <a:lnTo>
                    <a:pt x="509092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66675"/>
              <a:ext cx="509092" cy="59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0"/>
                </a:lnSpc>
              </a:pPr>
              <a:r>
                <a:rPr lang="en-US" b="true" sz="3579" i="true" spc="35">
                  <a:solidFill>
                    <a:srgbClr val="FBAB1E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5</a:t>
              </a:r>
            </a:p>
            <a:p>
              <a:pPr algn="ctr">
                <a:lnSpc>
                  <a:spcPts val="2762"/>
                </a:lnSpc>
              </a:pPr>
              <a:r>
                <a:rPr lang="en-US" b="true" sz="2681" i="true" spc="26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Master Degree</a:t>
              </a:r>
            </a:p>
            <a:p>
              <a:pPr algn="ctr" marL="0" indent="0" lvl="0">
                <a:lnSpc>
                  <a:spcPts val="3440"/>
                </a:lnSpc>
              </a:pPr>
              <a:r>
                <a:rPr lang="en-US" b="true" sz="1880" i="true" spc="18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(4 Thai + 1 Inter)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5408481" y="-2153153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2602379" y="-361259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6"/>
                </a:lnTo>
                <a:lnTo>
                  <a:pt x="0" y="3256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5545558" y="2211809"/>
            <a:ext cx="2034941" cy="2406927"/>
            <a:chOff x="0" y="0"/>
            <a:chExt cx="449534" cy="53170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3428498" y="2210853"/>
            <a:ext cx="2034941" cy="2406927"/>
            <a:chOff x="0" y="0"/>
            <a:chExt cx="449534" cy="53170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660412" y="2211809"/>
            <a:ext cx="2034941" cy="2406927"/>
            <a:chOff x="0" y="0"/>
            <a:chExt cx="449534" cy="53170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777473" y="2209896"/>
            <a:ext cx="2034941" cy="2406927"/>
            <a:chOff x="0" y="0"/>
            <a:chExt cx="449534" cy="53170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449534" cy="57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1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1893008" y="2209896"/>
            <a:ext cx="2034941" cy="2406927"/>
            <a:chOff x="0" y="0"/>
            <a:chExt cx="449534" cy="53170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4009387" y="2210853"/>
            <a:ext cx="2034941" cy="2406927"/>
            <a:chOff x="0" y="0"/>
            <a:chExt cx="449534" cy="53170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5545558" y="4868300"/>
            <a:ext cx="2034941" cy="2406927"/>
            <a:chOff x="0" y="0"/>
            <a:chExt cx="449534" cy="531708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35686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3428498" y="4867343"/>
            <a:ext cx="2034941" cy="2406927"/>
            <a:chOff x="0" y="0"/>
            <a:chExt cx="449534" cy="53170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35686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7660412" y="4868300"/>
            <a:ext cx="2034941" cy="2406927"/>
            <a:chOff x="0" y="0"/>
            <a:chExt cx="449534" cy="531708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35686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9777473" y="4866386"/>
            <a:ext cx="2034941" cy="2406927"/>
            <a:chOff x="0" y="0"/>
            <a:chExt cx="449534" cy="531708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35686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3145024" y="5315200"/>
            <a:ext cx="3763667" cy="4442299"/>
          </a:xfrm>
          <a:custGeom>
            <a:avLst/>
            <a:gdLst/>
            <a:ahLst/>
            <a:cxnLst/>
            <a:rect r="r" b="b" t="t" l="l"/>
            <a:pathLst>
              <a:path h="4442299" w="3763667">
                <a:moveTo>
                  <a:pt x="0" y="0"/>
                </a:moveTo>
                <a:lnTo>
                  <a:pt x="3763667" y="0"/>
                </a:lnTo>
                <a:lnTo>
                  <a:pt x="3763667" y="4442299"/>
                </a:lnTo>
                <a:lnTo>
                  <a:pt x="0" y="4442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53" t="-3299" r="-23542" b="-19949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653708" y="245178"/>
            <a:ext cx="2618394" cy="1472847"/>
          </a:xfrm>
          <a:custGeom>
            <a:avLst/>
            <a:gdLst/>
            <a:ahLst/>
            <a:cxnLst/>
            <a:rect r="r" b="b" t="t" l="l"/>
            <a:pathLst>
              <a:path h="1472847" w="2618394">
                <a:moveTo>
                  <a:pt x="0" y="0"/>
                </a:moveTo>
                <a:lnTo>
                  <a:pt x="2618394" y="0"/>
                </a:lnTo>
                <a:lnTo>
                  <a:pt x="2618394" y="1472847"/>
                </a:lnTo>
                <a:lnTo>
                  <a:pt x="0" y="1472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5562402" y="3182053"/>
            <a:ext cx="20027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Biotechnology (BIOT)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465319" y="3039178"/>
            <a:ext cx="198499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Food Science and Technology (FST)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679462" y="3119823"/>
            <a:ext cx="20027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Food Process Engineering (FE)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9786998" y="2889953"/>
            <a:ext cx="2039336" cy="1155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Product Development Technology (PDT)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994625" y="3032828"/>
            <a:ext cx="2034941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Marine Product Technology (MPT)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902533" y="3032828"/>
            <a:ext cx="2015891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Packaging Technology (PKT)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467393" y="5756325"/>
            <a:ext cx="1883053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Food Science and Technology 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5559478" y="5634396"/>
            <a:ext cx="200276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Agro-Industrial </a:t>
            </a: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Product Development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693382" y="5777271"/>
            <a:ext cx="20027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Packaging Technology 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833098" y="5777271"/>
            <a:ext cx="1993235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Food Innovation and Bioindustry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3453474" y="4130743"/>
            <a:ext cx="1984990" cy="2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+ Inter</a:t>
            </a:r>
          </a:p>
        </p:txBody>
      </p:sp>
      <p:grpSp>
        <p:nvGrpSpPr>
          <p:cNvPr name="Group 58" id="58"/>
          <p:cNvGrpSpPr/>
          <p:nvPr/>
        </p:nvGrpSpPr>
        <p:grpSpPr>
          <a:xfrm rot="0">
            <a:off x="16153391" y="2211809"/>
            <a:ext cx="2034941" cy="2406927"/>
            <a:chOff x="0" y="0"/>
            <a:chExt cx="449534" cy="531708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22745"/>
              </a:srgbClr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47625"/>
              <a:ext cx="449534" cy="57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11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16177678" y="2896303"/>
            <a:ext cx="2034941" cy="1155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Agro-Industrial Innovation and Entrepreneurship</a:t>
            </a:r>
          </a:p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(AIE)</a:t>
            </a:r>
          </a:p>
        </p:txBody>
      </p:sp>
      <p:grpSp>
        <p:nvGrpSpPr>
          <p:cNvPr name="Group 62" id="62"/>
          <p:cNvGrpSpPr/>
          <p:nvPr/>
        </p:nvGrpSpPr>
        <p:grpSpPr>
          <a:xfrm rot="0">
            <a:off x="276859" y="4871006"/>
            <a:ext cx="656591" cy="5054169"/>
            <a:chOff x="0" y="0"/>
            <a:chExt cx="145046" cy="1116504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145046" cy="1116504"/>
            </a:xfrm>
            <a:custGeom>
              <a:avLst/>
              <a:gdLst/>
              <a:ahLst/>
              <a:cxnLst/>
              <a:rect r="r" b="b" t="t" l="l"/>
              <a:pathLst>
                <a:path h="1116504" w="145046">
                  <a:moveTo>
                    <a:pt x="0" y="0"/>
                  </a:moveTo>
                  <a:lnTo>
                    <a:pt x="145046" y="0"/>
                  </a:lnTo>
                  <a:lnTo>
                    <a:pt x="145046" y="1116504"/>
                  </a:lnTo>
                  <a:lnTo>
                    <a:pt x="0" y="1116504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47625"/>
              <a:ext cx="145046" cy="11641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5" id="65"/>
          <p:cNvSpPr txBox="true"/>
          <p:nvPr/>
        </p:nvSpPr>
        <p:spPr>
          <a:xfrm rot="-5400000">
            <a:off x="-1699677" y="7184770"/>
            <a:ext cx="4560987" cy="419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4"/>
              </a:lnSpc>
              <a:spcBef>
                <a:spcPct val="0"/>
              </a:spcBef>
            </a:pPr>
            <a:r>
              <a:rPr lang="en-US" b="true" sz="2481" i="true" spc="24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G</a:t>
            </a:r>
            <a:r>
              <a:rPr lang="en-US" b="true" sz="2481" i="true" spc="24">
                <a:solidFill>
                  <a:srgbClr val="FFFFFF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raduate Degree</a:t>
            </a:r>
          </a:p>
        </p:txBody>
      </p:sp>
      <p:grpSp>
        <p:nvGrpSpPr>
          <p:cNvPr name="Group 66" id="66"/>
          <p:cNvGrpSpPr/>
          <p:nvPr/>
        </p:nvGrpSpPr>
        <p:grpSpPr>
          <a:xfrm rot="0">
            <a:off x="1028700" y="7520963"/>
            <a:ext cx="2304548" cy="2406927"/>
            <a:chOff x="0" y="0"/>
            <a:chExt cx="509092" cy="531708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509092" cy="531708"/>
            </a:xfrm>
            <a:custGeom>
              <a:avLst/>
              <a:gdLst/>
              <a:ahLst/>
              <a:cxnLst/>
              <a:rect r="r" b="b" t="t" l="l"/>
              <a:pathLst>
                <a:path h="531708" w="509092">
                  <a:moveTo>
                    <a:pt x="0" y="0"/>
                  </a:moveTo>
                  <a:lnTo>
                    <a:pt x="509092" y="0"/>
                  </a:lnTo>
                  <a:lnTo>
                    <a:pt x="509092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0" y="-66675"/>
              <a:ext cx="509092" cy="59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0"/>
                </a:lnSpc>
              </a:pPr>
              <a:r>
                <a:rPr lang="en-US" b="true" sz="3579" i="true" spc="35">
                  <a:solidFill>
                    <a:srgbClr val="FBAB1E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4</a:t>
              </a:r>
            </a:p>
            <a:p>
              <a:pPr algn="ctr">
                <a:lnSpc>
                  <a:spcPts val="2762"/>
                </a:lnSpc>
              </a:pPr>
              <a:r>
                <a:rPr lang="en-US" b="true" sz="2681" i="true" spc="26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Doctoral</a:t>
              </a:r>
              <a:r>
                <a:rPr lang="en-US" b="true" sz="2681" i="true" spc="26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 Degree</a:t>
              </a:r>
            </a:p>
            <a:p>
              <a:pPr algn="ctr" marL="0" indent="0" lvl="0">
                <a:lnSpc>
                  <a:spcPts val="3440"/>
                </a:lnSpc>
              </a:pPr>
              <a:r>
                <a:rPr lang="en-US" b="true" sz="1880" i="true" spc="18">
                  <a:solidFill>
                    <a:srgbClr val="FFFFFF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(3 Thai + 1 Inter)</a:t>
              </a:r>
            </a:p>
          </p:txBody>
        </p:sp>
      </p:grpSp>
      <p:sp>
        <p:nvSpPr>
          <p:cNvPr name="TextBox 69" id="69"/>
          <p:cNvSpPr txBox="true"/>
          <p:nvPr/>
        </p:nvSpPr>
        <p:spPr>
          <a:xfrm rot="0">
            <a:off x="3428498" y="6781040"/>
            <a:ext cx="1984990" cy="2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+ Inter</a:t>
            </a:r>
          </a:p>
        </p:txBody>
      </p:sp>
      <p:grpSp>
        <p:nvGrpSpPr>
          <p:cNvPr name="Group 70" id="70"/>
          <p:cNvGrpSpPr/>
          <p:nvPr/>
        </p:nvGrpSpPr>
        <p:grpSpPr>
          <a:xfrm rot="0">
            <a:off x="7659707" y="7522876"/>
            <a:ext cx="2034941" cy="2406927"/>
            <a:chOff x="0" y="0"/>
            <a:chExt cx="449534" cy="531708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41961"/>
              </a:srgbClr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3" id="73"/>
          <p:cNvSpPr txBox="true"/>
          <p:nvPr/>
        </p:nvSpPr>
        <p:spPr>
          <a:xfrm rot="0">
            <a:off x="7715332" y="8433761"/>
            <a:ext cx="1993235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Food Innovation and Bioindustry</a:t>
            </a:r>
          </a:p>
        </p:txBody>
      </p:sp>
      <p:grpSp>
        <p:nvGrpSpPr>
          <p:cNvPr name="Group 74" id="74"/>
          <p:cNvGrpSpPr/>
          <p:nvPr/>
        </p:nvGrpSpPr>
        <p:grpSpPr>
          <a:xfrm rot="0">
            <a:off x="5545558" y="7536350"/>
            <a:ext cx="2034941" cy="2406927"/>
            <a:chOff x="0" y="0"/>
            <a:chExt cx="449534" cy="531708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41961"/>
              </a:srgbClr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7" id="77"/>
          <p:cNvSpPr txBox="true"/>
          <p:nvPr/>
        </p:nvSpPr>
        <p:spPr>
          <a:xfrm rot="0">
            <a:off x="5559478" y="8302446"/>
            <a:ext cx="200276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Agro-Industrial </a:t>
            </a: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Product Development</a:t>
            </a:r>
          </a:p>
        </p:txBody>
      </p:sp>
      <p:grpSp>
        <p:nvGrpSpPr>
          <p:cNvPr name="Group 78" id="78"/>
          <p:cNvGrpSpPr/>
          <p:nvPr/>
        </p:nvGrpSpPr>
        <p:grpSpPr>
          <a:xfrm rot="0">
            <a:off x="3440343" y="7522876"/>
            <a:ext cx="2034941" cy="2406927"/>
            <a:chOff x="0" y="0"/>
            <a:chExt cx="449534" cy="531708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449534" cy="531708"/>
            </a:xfrm>
            <a:custGeom>
              <a:avLst/>
              <a:gdLst/>
              <a:ahLst/>
              <a:cxnLst/>
              <a:rect r="r" b="b" t="t" l="l"/>
              <a:pathLst>
                <a:path h="531708" w="449534">
                  <a:moveTo>
                    <a:pt x="0" y="0"/>
                  </a:moveTo>
                  <a:lnTo>
                    <a:pt x="449534" y="0"/>
                  </a:lnTo>
                  <a:lnTo>
                    <a:pt x="449534" y="531708"/>
                  </a:lnTo>
                  <a:lnTo>
                    <a:pt x="0" y="531708"/>
                  </a:lnTo>
                  <a:close/>
                </a:path>
              </a:pathLst>
            </a:custGeom>
            <a:solidFill>
              <a:srgbClr val="6869AD">
                <a:alpha val="41961"/>
              </a:srgbClr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0" y="-57150"/>
              <a:ext cx="449534" cy="588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252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1" id="81"/>
          <p:cNvSpPr txBox="true"/>
          <p:nvPr/>
        </p:nvSpPr>
        <p:spPr>
          <a:xfrm rot="0">
            <a:off x="3479238" y="8411858"/>
            <a:ext cx="1883053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Food Science and Technology 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3440343" y="9436574"/>
            <a:ext cx="1984990" cy="2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+ Inter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25518" y="5595796"/>
            <a:ext cx="17436964" cy="708232"/>
            <a:chOff x="0" y="0"/>
            <a:chExt cx="4592451" cy="1865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92451" cy="186530"/>
            </a:xfrm>
            <a:custGeom>
              <a:avLst/>
              <a:gdLst/>
              <a:ahLst/>
              <a:cxnLst/>
              <a:rect r="r" b="b" t="t" l="l"/>
              <a:pathLst>
                <a:path h="186530" w="4592451">
                  <a:moveTo>
                    <a:pt x="0" y="0"/>
                  </a:moveTo>
                  <a:lnTo>
                    <a:pt x="4592451" y="0"/>
                  </a:lnTo>
                  <a:lnTo>
                    <a:pt x="4592451" y="186530"/>
                  </a:lnTo>
                  <a:lnTo>
                    <a:pt x="0" y="186530"/>
                  </a:lnTo>
                  <a:close/>
                </a:path>
              </a:pathLst>
            </a:custGeom>
            <a:solidFill>
              <a:srgbClr val="6869AD">
                <a:alpha val="9176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592451" cy="253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>
                      <a:alpha val="91765"/>
                    </a:srgbClr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Clusters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25518" y="6732586"/>
            <a:ext cx="17436964" cy="2947818"/>
            <a:chOff x="0" y="0"/>
            <a:chExt cx="23249285" cy="3930424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949651"/>
              <a:ext cx="3075081" cy="2980773"/>
              <a:chOff x="0" y="0"/>
              <a:chExt cx="646803" cy="62696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58268" lIns="58268" bIns="58268" rIns="58268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771437" y="0"/>
              <a:ext cx="1574600" cy="1574600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38272" lIns="38272" bIns="38272" rIns="38272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1</a:t>
                </a: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3336638" y="949651"/>
              <a:ext cx="3075081" cy="2980773"/>
              <a:chOff x="0" y="0"/>
              <a:chExt cx="646803" cy="62696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47707" lIns="47707" bIns="47707" rIns="47707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4067081" y="0"/>
              <a:ext cx="1614194" cy="1574600"/>
              <a:chOff x="0" y="0"/>
              <a:chExt cx="833238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3323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3238">
                    <a:moveTo>
                      <a:pt x="416619" y="0"/>
                    </a:moveTo>
                    <a:cubicBezTo>
                      <a:pt x="186527" y="0"/>
                      <a:pt x="0" y="181951"/>
                      <a:pt x="0" y="406400"/>
                    </a:cubicBezTo>
                    <a:cubicBezTo>
                      <a:pt x="0" y="630849"/>
                      <a:pt x="186527" y="812800"/>
                      <a:pt x="416619" y="812800"/>
                    </a:cubicBezTo>
                    <a:cubicBezTo>
                      <a:pt x="646711" y="812800"/>
                      <a:pt x="833238" y="630849"/>
                      <a:pt x="833238" y="406400"/>
                    </a:cubicBezTo>
                    <a:cubicBezTo>
                      <a:pt x="833238" y="181951"/>
                      <a:pt x="646711" y="0"/>
                      <a:pt x="416619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8116" y="-19050"/>
                <a:ext cx="677006" cy="755650"/>
              </a:xfrm>
              <a:prstGeom prst="rect">
                <a:avLst/>
              </a:prstGeom>
            </p:spPr>
            <p:txBody>
              <a:bodyPr anchor="ctr" rtlCol="false" tIns="31335" lIns="31335" bIns="31335" rIns="31335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2</a:t>
                </a: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6703365" y="949651"/>
              <a:ext cx="3075081" cy="2980773"/>
              <a:chOff x="0" y="0"/>
              <a:chExt cx="646803" cy="626967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>
                  <a:alpha val="77647"/>
                </a:srgbClr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47707" lIns="47707" bIns="47707" rIns="47707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33809" y="0"/>
              <a:ext cx="1614194" cy="1574600"/>
              <a:chOff x="0" y="0"/>
              <a:chExt cx="833238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3323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3238">
                    <a:moveTo>
                      <a:pt x="416619" y="0"/>
                    </a:moveTo>
                    <a:cubicBezTo>
                      <a:pt x="186527" y="0"/>
                      <a:pt x="0" y="181951"/>
                      <a:pt x="0" y="406400"/>
                    </a:cubicBezTo>
                    <a:cubicBezTo>
                      <a:pt x="0" y="630849"/>
                      <a:pt x="186527" y="812800"/>
                      <a:pt x="416619" y="812800"/>
                    </a:cubicBezTo>
                    <a:cubicBezTo>
                      <a:pt x="646711" y="812800"/>
                      <a:pt x="833238" y="630849"/>
                      <a:pt x="833238" y="406400"/>
                    </a:cubicBezTo>
                    <a:cubicBezTo>
                      <a:pt x="833238" y="181951"/>
                      <a:pt x="646711" y="0"/>
                      <a:pt x="416619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8116" y="-19050"/>
                <a:ext cx="677006" cy="755650"/>
              </a:xfrm>
              <a:prstGeom prst="rect">
                <a:avLst/>
              </a:prstGeom>
            </p:spPr>
            <p:txBody>
              <a:bodyPr anchor="ctr" rtlCol="false" tIns="31335" lIns="31335" bIns="31335" rIns="31335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3</a:t>
                </a: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0074593" y="949651"/>
              <a:ext cx="3075081" cy="2980773"/>
              <a:chOff x="0" y="0"/>
              <a:chExt cx="646803" cy="626967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>
                  <a:alpha val="75686"/>
                </a:srgbClr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47707" lIns="47707" bIns="47707" rIns="47707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10805036" y="0"/>
              <a:ext cx="1614194" cy="1574600"/>
              <a:chOff x="0" y="0"/>
              <a:chExt cx="833238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3323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3238">
                    <a:moveTo>
                      <a:pt x="416619" y="0"/>
                    </a:moveTo>
                    <a:cubicBezTo>
                      <a:pt x="186527" y="0"/>
                      <a:pt x="0" y="181951"/>
                      <a:pt x="0" y="406400"/>
                    </a:cubicBezTo>
                    <a:cubicBezTo>
                      <a:pt x="0" y="630849"/>
                      <a:pt x="186527" y="812800"/>
                      <a:pt x="416619" y="812800"/>
                    </a:cubicBezTo>
                    <a:cubicBezTo>
                      <a:pt x="646711" y="812800"/>
                      <a:pt x="833238" y="630849"/>
                      <a:pt x="833238" y="406400"/>
                    </a:cubicBezTo>
                    <a:cubicBezTo>
                      <a:pt x="833238" y="181951"/>
                      <a:pt x="646711" y="0"/>
                      <a:pt x="416619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8116" y="-19050"/>
                <a:ext cx="677006" cy="755650"/>
              </a:xfrm>
              <a:prstGeom prst="rect">
                <a:avLst/>
              </a:prstGeom>
            </p:spPr>
            <p:txBody>
              <a:bodyPr anchor="ctr" rtlCol="false" tIns="31335" lIns="31335" bIns="31335" rIns="31335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4</a:t>
                </a: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13486872" y="918311"/>
              <a:ext cx="3075081" cy="2980773"/>
              <a:chOff x="0" y="0"/>
              <a:chExt cx="646803" cy="62696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>
                  <a:alpha val="77647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47707" lIns="47707" bIns="47707" rIns="47707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16825592" y="949651"/>
              <a:ext cx="3075081" cy="2980773"/>
              <a:chOff x="0" y="0"/>
              <a:chExt cx="646803" cy="626967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58268" lIns="58268" bIns="58268" rIns="58268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36" id="36"/>
            <p:cNvSpPr txBox="true"/>
            <p:nvPr/>
          </p:nvSpPr>
          <p:spPr>
            <a:xfrm rot="0">
              <a:off x="16825592" y="1758750"/>
              <a:ext cx="3061877" cy="20090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44"/>
                </a:lnSpc>
              </a:pPr>
              <a:r>
                <a:rPr lang="en-US" sz="252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Research Unit for Functional</a:t>
              </a:r>
            </a:p>
            <a:p>
              <a:pPr algn="ctr">
                <a:lnSpc>
                  <a:spcPts val="2344"/>
                </a:lnSpc>
              </a:pPr>
              <a:r>
                <a:rPr lang="en-US" sz="252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Ingredients and Innovative Food Products</a:t>
              </a:r>
            </a:p>
          </p:txBody>
        </p:sp>
        <p:grpSp>
          <p:nvGrpSpPr>
            <p:cNvPr name="Group 37" id="37"/>
            <p:cNvGrpSpPr/>
            <p:nvPr/>
          </p:nvGrpSpPr>
          <p:grpSpPr>
            <a:xfrm rot="0">
              <a:off x="20174204" y="918311"/>
              <a:ext cx="3075081" cy="2980773"/>
              <a:chOff x="0" y="0"/>
              <a:chExt cx="646803" cy="626967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646803" cy="626967"/>
              </a:xfrm>
              <a:custGeom>
                <a:avLst/>
                <a:gdLst/>
                <a:ahLst/>
                <a:cxnLst/>
                <a:rect r="r" b="b" t="t" l="l"/>
                <a:pathLst>
                  <a:path h="626967" w="646803">
                    <a:moveTo>
                      <a:pt x="0" y="0"/>
                    </a:moveTo>
                    <a:lnTo>
                      <a:pt x="646803" y="0"/>
                    </a:lnTo>
                    <a:lnTo>
                      <a:pt x="646803" y="626967"/>
                    </a:lnTo>
                    <a:lnTo>
                      <a:pt x="0" y="626967"/>
                    </a:lnTo>
                    <a:close/>
                  </a:path>
                </a:pathLst>
              </a:custGeom>
              <a:solidFill>
                <a:srgbClr val="6869AD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38100"/>
                <a:ext cx="646803" cy="665067"/>
              </a:xfrm>
              <a:prstGeom prst="rect">
                <a:avLst/>
              </a:prstGeom>
            </p:spPr>
            <p:txBody>
              <a:bodyPr anchor="ctr" rtlCol="false" tIns="58268" lIns="58268" bIns="58268" rIns="58268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40" id="40"/>
            <p:cNvSpPr txBox="true"/>
            <p:nvPr/>
          </p:nvSpPr>
          <p:spPr>
            <a:xfrm rot="0">
              <a:off x="20180806" y="1583829"/>
              <a:ext cx="3061877" cy="20227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3"/>
                </a:lnSpc>
              </a:pPr>
              <a:r>
                <a:rPr lang="en-US" sz="2678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Bioactive Compound Extraction Research Unit</a:t>
              </a:r>
            </a:p>
          </p:txBody>
        </p:sp>
        <p:grpSp>
          <p:nvGrpSpPr>
            <p:cNvPr name="Group 41" id="41"/>
            <p:cNvGrpSpPr/>
            <p:nvPr/>
          </p:nvGrpSpPr>
          <p:grpSpPr>
            <a:xfrm rot="0">
              <a:off x="14217315" y="42234"/>
              <a:ext cx="1614194" cy="1574600"/>
              <a:chOff x="0" y="0"/>
              <a:chExt cx="833238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3323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3238">
                    <a:moveTo>
                      <a:pt x="416619" y="0"/>
                    </a:moveTo>
                    <a:cubicBezTo>
                      <a:pt x="186527" y="0"/>
                      <a:pt x="0" y="181951"/>
                      <a:pt x="0" y="406400"/>
                    </a:cubicBezTo>
                    <a:cubicBezTo>
                      <a:pt x="0" y="630849"/>
                      <a:pt x="186527" y="812800"/>
                      <a:pt x="416619" y="812800"/>
                    </a:cubicBezTo>
                    <a:cubicBezTo>
                      <a:pt x="646711" y="812800"/>
                      <a:pt x="833238" y="630849"/>
                      <a:pt x="833238" y="406400"/>
                    </a:cubicBezTo>
                    <a:cubicBezTo>
                      <a:pt x="833238" y="181951"/>
                      <a:pt x="646711" y="0"/>
                      <a:pt x="416619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78116" y="-19050"/>
                <a:ext cx="677006" cy="755650"/>
              </a:xfrm>
              <a:prstGeom prst="rect">
                <a:avLst/>
              </a:prstGeom>
            </p:spPr>
            <p:txBody>
              <a:bodyPr anchor="ctr" rtlCol="false" tIns="31335" lIns="31335" bIns="31335" rIns="31335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5</a:t>
                </a: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17590653" y="0"/>
              <a:ext cx="1614194" cy="1574600"/>
              <a:chOff x="0" y="0"/>
              <a:chExt cx="833238" cy="8128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3323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3238">
                    <a:moveTo>
                      <a:pt x="416619" y="0"/>
                    </a:moveTo>
                    <a:cubicBezTo>
                      <a:pt x="186527" y="0"/>
                      <a:pt x="0" y="181951"/>
                      <a:pt x="0" y="406400"/>
                    </a:cubicBezTo>
                    <a:cubicBezTo>
                      <a:pt x="0" y="630849"/>
                      <a:pt x="186527" y="812800"/>
                      <a:pt x="416619" y="812800"/>
                    </a:cubicBezTo>
                    <a:cubicBezTo>
                      <a:pt x="646711" y="812800"/>
                      <a:pt x="833238" y="630849"/>
                      <a:pt x="833238" y="406400"/>
                    </a:cubicBezTo>
                    <a:cubicBezTo>
                      <a:pt x="833238" y="181951"/>
                      <a:pt x="646711" y="0"/>
                      <a:pt x="416619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78116" y="-19050"/>
                <a:ext cx="677006" cy="755650"/>
              </a:xfrm>
              <a:prstGeom prst="rect">
                <a:avLst/>
              </a:prstGeom>
            </p:spPr>
            <p:txBody>
              <a:bodyPr anchor="ctr" rtlCol="false" tIns="31335" lIns="31335" bIns="31335" rIns="31335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6</a:t>
                </a: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20986031" y="42234"/>
              <a:ext cx="1574600" cy="1574600"/>
              <a:chOff x="0" y="0"/>
              <a:chExt cx="812800" cy="8128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1428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38272" lIns="38272" bIns="38272" rIns="38272"/>
              <a:lstStyle/>
              <a:p>
                <a:pPr algn="ctr">
                  <a:lnSpc>
                    <a:spcPts val="45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7</a:t>
                </a:r>
              </a:p>
            </p:txBody>
          </p:sp>
        </p:grpSp>
        <p:sp>
          <p:nvSpPr>
            <p:cNvPr name="TextBox 50" id="50"/>
            <p:cNvSpPr txBox="true"/>
            <p:nvPr/>
          </p:nvSpPr>
          <p:spPr>
            <a:xfrm rot="0">
              <a:off x="13204" y="1839528"/>
              <a:ext cx="3061877" cy="1522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3"/>
                </a:lnSpc>
              </a:pPr>
              <a:r>
                <a:rPr lang="en-US" sz="2678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Bioprocess Research Cluster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3304744" y="1635884"/>
              <a:ext cx="3138869" cy="20227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3"/>
                </a:lnSpc>
              </a:pPr>
              <a:r>
                <a:rPr lang="en-US" sz="2678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Sensory Evaluation and Consumer Testing Cluster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6673721" y="1886002"/>
              <a:ext cx="3138869" cy="1022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3"/>
                </a:lnSpc>
              </a:pPr>
              <a:r>
                <a:rPr lang="en-US" sz="2678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Rice Products Research Cluster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10042699" y="1839528"/>
              <a:ext cx="3138869" cy="1522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3"/>
                </a:lnSpc>
              </a:pPr>
              <a:r>
                <a:rPr lang="en-US" sz="2678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Food Drying Technology Research Cluster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13486872" y="1879668"/>
              <a:ext cx="3061877" cy="1451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599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Fisheries Product Technology Research Cluster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-5400000">
            <a:off x="5950548" y="3008041"/>
            <a:ext cx="2701990" cy="1351345"/>
            <a:chOff x="0" y="0"/>
            <a:chExt cx="812800" cy="406505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406505"/>
            </a:xfrm>
            <a:custGeom>
              <a:avLst/>
              <a:gdLst/>
              <a:ahLst/>
              <a:cxnLst/>
              <a:rect r="r" b="b" t="t" l="l"/>
              <a:pathLst>
                <a:path h="406505" w="812800">
                  <a:moveTo>
                    <a:pt x="406400" y="0"/>
                  </a:moveTo>
                  <a:lnTo>
                    <a:pt x="812800" y="406505"/>
                  </a:lnTo>
                  <a:lnTo>
                    <a:pt x="0" y="40650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675A5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127000" y="150635"/>
              <a:ext cx="558800" cy="226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5400000">
            <a:off x="9632124" y="3008041"/>
            <a:ext cx="2701990" cy="1351345"/>
            <a:chOff x="0" y="0"/>
            <a:chExt cx="812800" cy="406505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812800" cy="406505"/>
            </a:xfrm>
            <a:custGeom>
              <a:avLst/>
              <a:gdLst/>
              <a:ahLst/>
              <a:cxnLst/>
              <a:rect r="r" b="b" t="t" l="l"/>
              <a:pathLst>
                <a:path h="406505" w="812800">
                  <a:moveTo>
                    <a:pt x="406400" y="0"/>
                  </a:moveTo>
                  <a:lnTo>
                    <a:pt x="812800" y="406505"/>
                  </a:lnTo>
                  <a:lnTo>
                    <a:pt x="0" y="40650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675A5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127000" y="150635"/>
              <a:ext cx="558800" cy="226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7875555" y="2395595"/>
            <a:ext cx="2576236" cy="2576236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Center of excellence</a:t>
              </a: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2204719" y="3056968"/>
            <a:ext cx="3679554" cy="1272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3000" b="true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Center of High value product from Thai rice and plants for health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401741" y="3056968"/>
            <a:ext cx="4144130" cy="1272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3000" b="true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Center of excellence in Agro Bio-Circular Green Industry </a:t>
            </a:r>
            <a:r>
              <a:rPr lang="en-US" sz="3000">
                <a:solidFill>
                  <a:srgbClr val="000000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(Agro BCG)</a:t>
            </a:r>
          </a:p>
        </p:txBody>
      </p:sp>
      <p:grpSp>
        <p:nvGrpSpPr>
          <p:cNvPr name="Group 66" id="66"/>
          <p:cNvGrpSpPr/>
          <p:nvPr/>
        </p:nvGrpSpPr>
        <p:grpSpPr>
          <a:xfrm rot="0">
            <a:off x="4905674" y="6343616"/>
            <a:ext cx="876105" cy="520703"/>
            <a:chOff x="0" y="0"/>
            <a:chExt cx="812800" cy="483078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812800" cy="483078"/>
            </a:xfrm>
            <a:custGeom>
              <a:avLst/>
              <a:gdLst/>
              <a:ahLst/>
              <a:cxnLst/>
              <a:rect r="r" b="b" t="t" l="l"/>
              <a:pathLst>
                <a:path h="483078" w="812800">
                  <a:moveTo>
                    <a:pt x="406400" y="483078"/>
                  </a:moveTo>
                  <a:lnTo>
                    <a:pt x="0" y="76678"/>
                  </a:lnTo>
                  <a:lnTo>
                    <a:pt x="203200" y="7667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76678"/>
                  </a:lnTo>
                  <a:lnTo>
                    <a:pt x="812800" y="76678"/>
                  </a:lnTo>
                  <a:lnTo>
                    <a:pt x="406400" y="483078"/>
                  </a:lnTo>
                  <a:close/>
                </a:path>
              </a:pathLst>
            </a:custGeom>
            <a:solidFill>
              <a:srgbClr val="8675A5">
                <a:alpha val="32941"/>
              </a:srgbClr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203200" y="-38100"/>
              <a:ext cx="406400" cy="419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TextBox 69" id="69"/>
          <p:cNvSpPr txBox="true"/>
          <p:nvPr/>
        </p:nvSpPr>
        <p:spPr>
          <a:xfrm rot="0">
            <a:off x="425518" y="385762"/>
            <a:ext cx="1743696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b="true" sz="8499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Research</a:t>
            </a:r>
          </a:p>
        </p:txBody>
      </p:sp>
      <p:grpSp>
        <p:nvGrpSpPr>
          <p:cNvPr name="Group 70" id="70"/>
          <p:cNvGrpSpPr/>
          <p:nvPr/>
        </p:nvGrpSpPr>
        <p:grpSpPr>
          <a:xfrm rot="0">
            <a:off x="2204719" y="6343616"/>
            <a:ext cx="876105" cy="520703"/>
            <a:chOff x="0" y="0"/>
            <a:chExt cx="812800" cy="483078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812800" cy="483078"/>
            </a:xfrm>
            <a:custGeom>
              <a:avLst/>
              <a:gdLst/>
              <a:ahLst/>
              <a:cxnLst/>
              <a:rect r="r" b="b" t="t" l="l"/>
              <a:pathLst>
                <a:path h="483078" w="812800">
                  <a:moveTo>
                    <a:pt x="406400" y="483078"/>
                  </a:moveTo>
                  <a:lnTo>
                    <a:pt x="0" y="76678"/>
                  </a:lnTo>
                  <a:lnTo>
                    <a:pt x="203200" y="7667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76678"/>
                  </a:lnTo>
                  <a:lnTo>
                    <a:pt x="812800" y="76678"/>
                  </a:lnTo>
                  <a:lnTo>
                    <a:pt x="406400" y="483078"/>
                  </a:lnTo>
                  <a:close/>
                </a:path>
              </a:pathLst>
            </a:custGeom>
            <a:solidFill>
              <a:srgbClr val="8675A5">
                <a:alpha val="32941"/>
              </a:srgbClr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203200" y="-38100"/>
              <a:ext cx="406400" cy="419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12535530" y="6343616"/>
            <a:ext cx="876105" cy="520703"/>
            <a:chOff x="0" y="0"/>
            <a:chExt cx="812800" cy="483078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483078"/>
            </a:xfrm>
            <a:custGeom>
              <a:avLst/>
              <a:gdLst/>
              <a:ahLst/>
              <a:cxnLst/>
              <a:rect r="r" b="b" t="t" l="l"/>
              <a:pathLst>
                <a:path h="483078" w="812800">
                  <a:moveTo>
                    <a:pt x="406400" y="483078"/>
                  </a:moveTo>
                  <a:lnTo>
                    <a:pt x="0" y="76678"/>
                  </a:lnTo>
                  <a:lnTo>
                    <a:pt x="203200" y="7667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76678"/>
                  </a:lnTo>
                  <a:lnTo>
                    <a:pt x="812800" y="76678"/>
                  </a:lnTo>
                  <a:lnTo>
                    <a:pt x="406400" y="483078"/>
                  </a:lnTo>
                  <a:close/>
                </a:path>
              </a:pathLst>
            </a:custGeom>
            <a:solidFill>
              <a:srgbClr val="8675A5">
                <a:alpha val="32941"/>
              </a:srgbClr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203200" y="-38100"/>
              <a:ext cx="406400" cy="419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76" id="76"/>
          <p:cNvGrpSpPr/>
          <p:nvPr/>
        </p:nvGrpSpPr>
        <p:grpSpPr>
          <a:xfrm rot="0">
            <a:off x="15035389" y="6343616"/>
            <a:ext cx="876105" cy="520703"/>
            <a:chOff x="0" y="0"/>
            <a:chExt cx="812800" cy="483078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812800" cy="483078"/>
            </a:xfrm>
            <a:custGeom>
              <a:avLst/>
              <a:gdLst/>
              <a:ahLst/>
              <a:cxnLst/>
              <a:rect r="r" b="b" t="t" l="l"/>
              <a:pathLst>
                <a:path h="483078" w="812800">
                  <a:moveTo>
                    <a:pt x="406400" y="483078"/>
                  </a:moveTo>
                  <a:lnTo>
                    <a:pt x="0" y="76678"/>
                  </a:lnTo>
                  <a:lnTo>
                    <a:pt x="203200" y="7667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76678"/>
                  </a:lnTo>
                  <a:lnTo>
                    <a:pt x="812800" y="76678"/>
                  </a:lnTo>
                  <a:lnTo>
                    <a:pt x="406400" y="483078"/>
                  </a:lnTo>
                  <a:close/>
                </a:path>
              </a:pathLst>
            </a:custGeom>
            <a:solidFill>
              <a:srgbClr val="8675A5">
                <a:alpha val="32941"/>
              </a:srgbClr>
            </a:solidFill>
          </p:spPr>
        </p:sp>
        <p:sp>
          <p:nvSpPr>
            <p:cNvPr name="TextBox 78" id="78"/>
            <p:cNvSpPr txBox="true"/>
            <p:nvPr/>
          </p:nvSpPr>
          <p:spPr>
            <a:xfrm>
              <a:off x="203200" y="-38100"/>
              <a:ext cx="406400" cy="419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4546301"/>
            <a:chOff x="0" y="0"/>
            <a:chExt cx="2408296" cy="1197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1197380"/>
            </a:xfrm>
            <a:custGeom>
              <a:avLst/>
              <a:gdLst/>
              <a:ahLst/>
              <a:cxnLst/>
              <a:rect r="r" b="b" t="t" l="l"/>
              <a:pathLst>
                <a:path h="1197380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197380"/>
                  </a:lnTo>
                  <a:lnTo>
                    <a:pt x="0" y="1197380"/>
                  </a:lnTo>
                  <a:close/>
                </a:path>
              </a:pathLst>
            </a:custGeom>
            <a:solidFill>
              <a:srgbClr val="CC9A34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08296" cy="12354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44000" y="0"/>
            <a:ext cx="9144000" cy="4559150"/>
            <a:chOff x="0" y="0"/>
            <a:chExt cx="2408296" cy="12007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08296" cy="1200764"/>
            </a:xfrm>
            <a:custGeom>
              <a:avLst/>
              <a:gdLst/>
              <a:ahLst/>
              <a:cxnLst/>
              <a:rect r="r" b="b" t="t" l="l"/>
              <a:pathLst>
                <a:path h="1200764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200764"/>
                  </a:lnTo>
                  <a:lnTo>
                    <a:pt x="0" y="1200764"/>
                  </a:lnTo>
                  <a:close/>
                </a:path>
              </a:pathLst>
            </a:custGeom>
            <a:solidFill>
              <a:srgbClr val="FFCE85">
                <a:alpha val="23922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08296" cy="12388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91478" y="4546301"/>
            <a:ext cx="6096522" cy="5740699"/>
            <a:chOff x="0" y="0"/>
            <a:chExt cx="1605668" cy="15119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05668" cy="1511954"/>
            </a:xfrm>
            <a:custGeom>
              <a:avLst/>
              <a:gdLst/>
              <a:ahLst/>
              <a:cxnLst/>
              <a:rect r="r" b="b" t="t" l="l"/>
              <a:pathLst>
                <a:path h="1511954" w="1605668">
                  <a:moveTo>
                    <a:pt x="0" y="0"/>
                  </a:moveTo>
                  <a:lnTo>
                    <a:pt x="1605668" y="0"/>
                  </a:lnTo>
                  <a:lnTo>
                    <a:pt x="1605668" y="1511954"/>
                  </a:lnTo>
                  <a:lnTo>
                    <a:pt x="0" y="1511954"/>
                  </a:lnTo>
                  <a:close/>
                </a:path>
              </a:pathLst>
            </a:custGeom>
            <a:solidFill>
              <a:srgbClr val="CFD5D5">
                <a:alpha val="4980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605668" cy="15500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095739" y="4546301"/>
            <a:ext cx="6096522" cy="5753549"/>
            <a:chOff x="0" y="0"/>
            <a:chExt cx="1605668" cy="15153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05668" cy="1515338"/>
            </a:xfrm>
            <a:custGeom>
              <a:avLst/>
              <a:gdLst/>
              <a:ahLst/>
              <a:cxnLst/>
              <a:rect r="r" b="b" t="t" l="l"/>
              <a:pathLst>
                <a:path h="1515338" w="1605668">
                  <a:moveTo>
                    <a:pt x="0" y="0"/>
                  </a:moveTo>
                  <a:lnTo>
                    <a:pt x="1605668" y="0"/>
                  </a:lnTo>
                  <a:lnTo>
                    <a:pt x="1605668" y="1515338"/>
                  </a:lnTo>
                  <a:lnTo>
                    <a:pt x="0" y="1515338"/>
                  </a:lnTo>
                  <a:close/>
                </a:path>
              </a:pathLst>
            </a:custGeom>
            <a:solidFill>
              <a:srgbClr val="2F464D">
                <a:alpha val="49804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605668" cy="1553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>
                      <a:alpha val="49804"/>
                    </a:srgbClr>
                  </a:solidFill>
                  <a:latin typeface="Helios"/>
                  <a:ea typeface="Helios"/>
                  <a:cs typeface="Helios"/>
                  <a:sym typeface="Helios"/>
                </a:rPr>
                <a:t>Packaging design</a:t>
              </a:r>
            </a:p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0" y="4559150"/>
            <a:ext cx="6096522" cy="5753549"/>
            <a:chOff x="0" y="0"/>
            <a:chExt cx="1605668" cy="151533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05668" cy="1515338"/>
            </a:xfrm>
            <a:custGeom>
              <a:avLst/>
              <a:gdLst/>
              <a:ahLst/>
              <a:cxnLst/>
              <a:rect r="r" b="b" t="t" l="l"/>
              <a:pathLst>
                <a:path h="1515338" w="1605668">
                  <a:moveTo>
                    <a:pt x="0" y="0"/>
                  </a:moveTo>
                  <a:lnTo>
                    <a:pt x="1605668" y="0"/>
                  </a:lnTo>
                  <a:lnTo>
                    <a:pt x="1605668" y="1515338"/>
                  </a:lnTo>
                  <a:lnTo>
                    <a:pt x="0" y="1515338"/>
                  </a:lnTo>
                  <a:close/>
                </a:path>
              </a:pathLst>
            </a:custGeom>
            <a:solidFill>
              <a:srgbClr val="8D9D9D">
                <a:alpha val="17647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605668" cy="1553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958847" y="1390321"/>
            <a:ext cx="1708772" cy="2663174"/>
            <a:chOff x="0" y="0"/>
            <a:chExt cx="2278363" cy="3550898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2278363" cy="3550898"/>
              <a:chOff x="0" y="0"/>
              <a:chExt cx="394871" cy="61541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394871" cy="615419"/>
              </a:xfrm>
              <a:custGeom>
                <a:avLst/>
                <a:gdLst/>
                <a:ahLst/>
                <a:cxnLst/>
                <a:rect r="r" b="b" t="t" l="l"/>
                <a:pathLst>
                  <a:path h="615419" w="394871">
                    <a:moveTo>
                      <a:pt x="108737" y="0"/>
                    </a:moveTo>
                    <a:lnTo>
                      <a:pt x="286134" y="0"/>
                    </a:lnTo>
                    <a:cubicBezTo>
                      <a:pt x="314973" y="0"/>
                      <a:pt x="342631" y="11456"/>
                      <a:pt x="363023" y="31848"/>
                    </a:cubicBezTo>
                    <a:cubicBezTo>
                      <a:pt x="383415" y="52240"/>
                      <a:pt x="394871" y="79898"/>
                      <a:pt x="394871" y="108737"/>
                    </a:cubicBezTo>
                    <a:lnTo>
                      <a:pt x="394871" y="506682"/>
                    </a:lnTo>
                    <a:cubicBezTo>
                      <a:pt x="394871" y="535521"/>
                      <a:pt x="383415" y="563178"/>
                      <a:pt x="363023" y="583570"/>
                    </a:cubicBezTo>
                    <a:cubicBezTo>
                      <a:pt x="342631" y="603962"/>
                      <a:pt x="314973" y="615419"/>
                      <a:pt x="286134" y="615419"/>
                    </a:cubicBezTo>
                    <a:lnTo>
                      <a:pt x="108737" y="615419"/>
                    </a:lnTo>
                    <a:cubicBezTo>
                      <a:pt x="79898" y="615419"/>
                      <a:pt x="52240" y="603962"/>
                      <a:pt x="31848" y="583570"/>
                    </a:cubicBezTo>
                    <a:cubicBezTo>
                      <a:pt x="11456" y="563178"/>
                      <a:pt x="0" y="535521"/>
                      <a:pt x="0" y="506682"/>
                    </a:cubicBezTo>
                    <a:lnTo>
                      <a:pt x="0" y="108737"/>
                    </a:lnTo>
                    <a:cubicBezTo>
                      <a:pt x="0" y="79898"/>
                      <a:pt x="11456" y="52240"/>
                      <a:pt x="31848" y="31848"/>
                    </a:cubicBezTo>
                    <a:cubicBezTo>
                      <a:pt x="52240" y="11456"/>
                      <a:pt x="79898" y="0"/>
                      <a:pt x="108737" y="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9525"/>
                <a:ext cx="394871" cy="62494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19"/>
                  </a:lnSpc>
                </a:pPr>
              </a:p>
              <a:p>
                <a:pPr algn="ctr">
                  <a:lnSpc>
                    <a:spcPts val="2419"/>
                  </a:lnSpc>
                </a:pPr>
                <a:r>
                  <a:rPr lang="en-US" sz="1999" b="true">
                    <a:solidFill>
                      <a:srgbClr val="8B5F05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Nutrition </a:t>
                </a:r>
              </a:p>
              <a:p>
                <a:pPr algn="ctr">
                  <a:lnSpc>
                    <a:spcPts val="2419"/>
                  </a:lnSpc>
                </a:pPr>
                <a:r>
                  <a:rPr lang="en-US" b="true" sz="1999">
                    <a:solidFill>
                      <a:srgbClr val="8B5F05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and health</a:t>
                </a: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594838" y="163409"/>
              <a:ext cx="1088687" cy="1204785"/>
            </a:xfrm>
            <a:custGeom>
              <a:avLst/>
              <a:gdLst/>
              <a:ahLst/>
              <a:cxnLst/>
              <a:rect r="r" b="b" t="t" l="l"/>
              <a:pathLst>
                <a:path h="1204785" w="1088687">
                  <a:moveTo>
                    <a:pt x="0" y="0"/>
                  </a:moveTo>
                  <a:lnTo>
                    <a:pt x="1088687" y="0"/>
                  </a:lnTo>
                  <a:lnTo>
                    <a:pt x="1088687" y="1204784"/>
                  </a:lnTo>
                  <a:lnTo>
                    <a:pt x="0" y="1204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5126250" y="1404292"/>
            <a:ext cx="1708772" cy="2663174"/>
            <a:chOff x="0" y="0"/>
            <a:chExt cx="2278363" cy="3550898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2278363" cy="3550898"/>
              <a:chOff x="0" y="0"/>
              <a:chExt cx="394871" cy="61541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94871" cy="615419"/>
              </a:xfrm>
              <a:custGeom>
                <a:avLst/>
                <a:gdLst/>
                <a:ahLst/>
                <a:cxnLst/>
                <a:rect r="r" b="b" t="t" l="l"/>
                <a:pathLst>
                  <a:path h="615419" w="394871">
                    <a:moveTo>
                      <a:pt x="108737" y="0"/>
                    </a:moveTo>
                    <a:lnTo>
                      <a:pt x="286134" y="0"/>
                    </a:lnTo>
                    <a:cubicBezTo>
                      <a:pt x="314973" y="0"/>
                      <a:pt x="342631" y="11456"/>
                      <a:pt x="363023" y="31848"/>
                    </a:cubicBezTo>
                    <a:cubicBezTo>
                      <a:pt x="383415" y="52240"/>
                      <a:pt x="394871" y="79898"/>
                      <a:pt x="394871" y="108737"/>
                    </a:cubicBezTo>
                    <a:lnTo>
                      <a:pt x="394871" y="506682"/>
                    </a:lnTo>
                    <a:cubicBezTo>
                      <a:pt x="394871" y="535521"/>
                      <a:pt x="383415" y="563178"/>
                      <a:pt x="363023" y="583570"/>
                    </a:cubicBezTo>
                    <a:cubicBezTo>
                      <a:pt x="342631" y="603962"/>
                      <a:pt x="314973" y="615419"/>
                      <a:pt x="286134" y="615419"/>
                    </a:cubicBezTo>
                    <a:lnTo>
                      <a:pt x="108737" y="615419"/>
                    </a:lnTo>
                    <a:cubicBezTo>
                      <a:pt x="79898" y="615419"/>
                      <a:pt x="52240" y="603962"/>
                      <a:pt x="31848" y="583570"/>
                    </a:cubicBezTo>
                    <a:cubicBezTo>
                      <a:pt x="11456" y="563178"/>
                      <a:pt x="0" y="535521"/>
                      <a:pt x="0" y="506682"/>
                    </a:cubicBezTo>
                    <a:lnTo>
                      <a:pt x="0" y="108737"/>
                    </a:lnTo>
                    <a:cubicBezTo>
                      <a:pt x="0" y="79898"/>
                      <a:pt x="11456" y="52240"/>
                      <a:pt x="31848" y="31848"/>
                    </a:cubicBezTo>
                    <a:cubicBezTo>
                      <a:pt x="52240" y="11456"/>
                      <a:pt x="79898" y="0"/>
                      <a:pt x="108737" y="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9525"/>
                <a:ext cx="394871" cy="62494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19"/>
                  </a:lnSpc>
                </a:pPr>
              </a:p>
              <a:p>
                <a:pPr algn="ctr">
                  <a:lnSpc>
                    <a:spcPts val="2419"/>
                  </a:lnSpc>
                </a:pPr>
              </a:p>
              <a:p>
                <a:pPr algn="ctr">
                  <a:lnSpc>
                    <a:spcPts val="2419"/>
                  </a:lnSpc>
                </a:pPr>
                <a:r>
                  <a:rPr lang="en-US" b="true" sz="1999">
                    <a:solidFill>
                      <a:srgbClr val="8B5F05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Quality, safety and shelf-life of foods</a:t>
                </a: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0">
              <a:off x="479003" y="191871"/>
              <a:ext cx="1314994" cy="1176322"/>
            </a:xfrm>
            <a:custGeom>
              <a:avLst/>
              <a:gdLst/>
              <a:ahLst/>
              <a:cxnLst/>
              <a:rect r="r" b="b" t="t" l="l"/>
              <a:pathLst>
                <a:path h="1176322" w="1314994">
                  <a:moveTo>
                    <a:pt x="0" y="0"/>
                  </a:moveTo>
                  <a:lnTo>
                    <a:pt x="1314994" y="0"/>
                  </a:lnTo>
                  <a:lnTo>
                    <a:pt x="1314994" y="1176322"/>
                  </a:lnTo>
                  <a:lnTo>
                    <a:pt x="0" y="1176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3298002" y="1419406"/>
            <a:ext cx="1708772" cy="2663174"/>
            <a:chOff x="0" y="0"/>
            <a:chExt cx="2278363" cy="3550898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2278363" cy="3550898"/>
              <a:chOff x="0" y="0"/>
              <a:chExt cx="394871" cy="615419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394871" cy="615419"/>
              </a:xfrm>
              <a:custGeom>
                <a:avLst/>
                <a:gdLst/>
                <a:ahLst/>
                <a:cxnLst/>
                <a:rect r="r" b="b" t="t" l="l"/>
                <a:pathLst>
                  <a:path h="615419" w="394871">
                    <a:moveTo>
                      <a:pt x="108737" y="0"/>
                    </a:moveTo>
                    <a:lnTo>
                      <a:pt x="286134" y="0"/>
                    </a:lnTo>
                    <a:cubicBezTo>
                      <a:pt x="314973" y="0"/>
                      <a:pt x="342631" y="11456"/>
                      <a:pt x="363023" y="31848"/>
                    </a:cubicBezTo>
                    <a:cubicBezTo>
                      <a:pt x="383415" y="52240"/>
                      <a:pt x="394871" y="79898"/>
                      <a:pt x="394871" y="108737"/>
                    </a:cubicBezTo>
                    <a:lnTo>
                      <a:pt x="394871" y="506682"/>
                    </a:lnTo>
                    <a:cubicBezTo>
                      <a:pt x="394871" y="535521"/>
                      <a:pt x="383415" y="563178"/>
                      <a:pt x="363023" y="583570"/>
                    </a:cubicBezTo>
                    <a:cubicBezTo>
                      <a:pt x="342631" y="603962"/>
                      <a:pt x="314973" y="615419"/>
                      <a:pt x="286134" y="615419"/>
                    </a:cubicBezTo>
                    <a:lnTo>
                      <a:pt x="108737" y="615419"/>
                    </a:lnTo>
                    <a:cubicBezTo>
                      <a:pt x="79898" y="615419"/>
                      <a:pt x="52240" y="603962"/>
                      <a:pt x="31848" y="583570"/>
                    </a:cubicBezTo>
                    <a:cubicBezTo>
                      <a:pt x="11456" y="563178"/>
                      <a:pt x="0" y="535521"/>
                      <a:pt x="0" y="506682"/>
                    </a:cubicBezTo>
                    <a:lnTo>
                      <a:pt x="0" y="108737"/>
                    </a:lnTo>
                    <a:cubicBezTo>
                      <a:pt x="0" y="79898"/>
                      <a:pt x="11456" y="52240"/>
                      <a:pt x="31848" y="31848"/>
                    </a:cubicBezTo>
                    <a:cubicBezTo>
                      <a:pt x="52240" y="11456"/>
                      <a:pt x="79898" y="0"/>
                      <a:pt x="108737" y="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9525"/>
                <a:ext cx="394871" cy="62494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19"/>
                  </a:lnSpc>
                </a:pPr>
              </a:p>
              <a:p>
                <a:pPr algn="ctr">
                  <a:lnSpc>
                    <a:spcPts val="2419"/>
                  </a:lnSpc>
                </a:pPr>
              </a:p>
              <a:p>
                <a:pPr algn="ctr">
                  <a:lnSpc>
                    <a:spcPts val="2419"/>
                  </a:lnSpc>
                </a:pPr>
                <a:r>
                  <a:rPr lang="en-US" b="true" sz="1999">
                    <a:solidFill>
                      <a:srgbClr val="8B5F05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Food structure and formulation technology</a:t>
                </a:r>
              </a:p>
            </p:txBody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655569" y="191871"/>
              <a:ext cx="1038594" cy="1176322"/>
            </a:xfrm>
            <a:custGeom>
              <a:avLst/>
              <a:gdLst/>
              <a:ahLst/>
              <a:cxnLst/>
              <a:rect r="r" b="b" t="t" l="l"/>
              <a:pathLst>
                <a:path h="1176322" w="1038594">
                  <a:moveTo>
                    <a:pt x="0" y="0"/>
                  </a:moveTo>
                  <a:lnTo>
                    <a:pt x="1038594" y="0"/>
                  </a:lnTo>
                  <a:lnTo>
                    <a:pt x="1038594" y="1176322"/>
                  </a:lnTo>
                  <a:lnTo>
                    <a:pt x="0" y="1176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476381" y="1419406"/>
            <a:ext cx="2697796" cy="2632947"/>
            <a:chOff x="0" y="0"/>
            <a:chExt cx="3597061" cy="3510596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1221360" y="0"/>
              <a:ext cx="2375701" cy="2302352"/>
              <a:chOff x="0" y="0"/>
              <a:chExt cx="411741" cy="399029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411741" cy="399029"/>
              </a:xfrm>
              <a:custGeom>
                <a:avLst/>
                <a:gdLst/>
                <a:ahLst/>
                <a:cxnLst/>
                <a:rect r="r" b="b" t="t" l="l"/>
                <a:pathLst>
                  <a:path h="399029" w="411741">
                    <a:moveTo>
                      <a:pt x="104281" y="0"/>
                    </a:moveTo>
                    <a:lnTo>
                      <a:pt x="307460" y="0"/>
                    </a:lnTo>
                    <a:cubicBezTo>
                      <a:pt x="335117" y="0"/>
                      <a:pt x="361641" y="10987"/>
                      <a:pt x="381198" y="30543"/>
                    </a:cubicBezTo>
                    <a:cubicBezTo>
                      <a:pt x="400754" y="50100"/>
                      <a:pt x="411741" y="76624"/>
                      <a:pt x="411741" y="104281"/>
                    </a:cubicBezTo>
                    <a:lnTo>
                      <a:pt x="411741" y="294747"/>
                    </a:lnTo>
                    <a:cubicBezTo>
                      <a:pt x="411741" y="322404"/>
                      <a:pt x="400754" y="348929"/>
                      <a:pt x="381198" y="368485"/>
                    </a:cubicBezTo>
                    <a:cubicBezTo>
                      <a:pt x="361641" y="388042"/>
                      <a:pt x="335117" y="399029"/>
                      <a:pt x="307460" y="399029"/>
                    </a:cubicBezTo>
                    <a:lnTo>
                      <a:pt x="104281" y="399029"/>
                    </a:lnTo>
                    <a:cubicBezTo>
                      <a:pt x="76624" y="399029"/>
                      <a:pt x="50100" y="388042"/>
                      <a:pt x="30543" y="368485"/>
                    </a:cubicBezTo>
                    <a:cubicBezTo>
                      <a:pt x="10987" y="348929"/>
                      <a:pt x="0" y="322404"/>
                      <a:pt x="0" y="294747"/>
                    </a:cubicBezTo>
                    <a:lnTo>
                      <a:pt x="0" y="104281"/>
                    </a:lnTo>
                    <a:cubicBezTo>
                      <a:pt x="0" y="76624"/>
                      <a:pt x="10987" y="50100"/>
                      <a:pt x="30543" y="30543"/>
                    </a:cubicBezTo>
                    <a:cubicBezTo>
                      <a:pt x="50100" y="10987"/>
                      <a:pt x="76624" y="0"/>
                      <a:pt x="104281" y="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19050"/>
                <a:ext cx="411741" cy="37997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925"/>
                  </a:lnSpc>
                </a:pPr>
                <a:r>
                  <a:rPr lang="en-US" b="true" sz="1799">
                    <a:solidFill>
                      <a:srgbClr val="8B5F05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Products and their health-related applications from emerging technologies</a:t>
                </a: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0" y="0"/>
              <a:ext cx="1154340" cy="1135308"/>
              <a:chOff x="0" y="0"/>
              <a:chExt cx="216335" cy="212768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216335" cy="212768"/>
              </a:xfrm>
              <a:custGeom>
                <a:avLst/>
                <a:gdLst/>
                <a:ahLst/>
                <a:cxnLst/>
                <a:rect r="r" b="b" t="t" l="l"/>
                <a:pathLst>
                  <a:path h="212768" w="216335">
                    <a:moveTo>
                      <a:pt x="106384" y="0"/>
                    </a:moveTo>
                    <a:lnTo>
                      <a:pt x="109951" y="0"/>
                    </a:lnTo>
                    <a:cubicBezTo>
                      <a:pt x="168705" y="0"/>
                      <a:pt x="216335" y="47630"/>
                      <a:pt x="216335" y="106384"/>
                    </a:cubicBezTo>
                    <a:lnTo>
                      <a:pt x="216335" y="106384"/>
                    </a:lnTo>
                    <a:cubicBezTo>
                      <a:pt x="216335" y="165138"/>
                      <a:pt x="168705" y="212768"/>
                      <a:pt x="109951" y="212768"/>
                    </a:cubicBezTo>
                    <a:lnTo>
                      <a:pt x="106384" y="212768"/>
                    </a:lnTo>
                    <a:cubicBezTo>
                      <a:pt x="47630" y="212768"/>
                      <a:pt x="0" y="165138"/>
                      <a:pt x="0" y="106384"/>
                    </a:cubicBezTo>
                    <a:lnTo>
                      <a:pt x="0" y="106384"/>
                    </a:lnTo>
                    <a:cubicBezTo>
                      <a:pt x="0" y="47630"/>
                      <a:pt x="47630" y="0"/>
                      <a:pt x="106384" y="0"/>
                    </a:cubicBezTo>
                    <a:close/>
                  </a:path>
                </a:pathLst>
              </a:custGeom>
              <a:solidFill>
                <a:srgbClr val="FFFBFB">
                  <a:alpha val="90980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28575"/>
                <a:ext cx="216335" cy="1841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386"/>
                  </a:lnSpc>
                </a:pPr>
                <a:r>
                  <a:rPr lang="en-US" b="true" sz="1400">
                    <a:solidFill>
                      <a:srgbClr val="8B5F05">
                        <a:alpha val="90980"/>
                      </a:srgbClr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Fruit and vegetable products</a:t>
                </a: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0" y="1189180"/>
              <a:ext cx="1154340" cy="1135308"/>
              <a:chOff x="0" y="0"/>
              <a:chExt cx="216335" cy="212768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216335" cy="212768"/>
              </a:xfrm>
              <a:custGeom>
                <a:avLst/>
                <a:gdLst/>
                <a:ahLst/>
                <a:cxnLst/>
                <a:rect r="r" b="b" t="t" l="l"/>
                <a:pathLst>
                  <a:path h="212768" w="216335">
                    <a:moveTo>
                      <a:pt x="106384" y="0"/>
                    </a:moveTo>
                    <a:lnTo>
                      <a:pt x="109951" y="0"/>
                    </a:lnTo>
                    <a:cubicBezTo>
                      <a:pt x="168705" y="0"/>
                      <a:pt x="216335" y="47630"/>
                      <a:pt x="216335" y="106384"/>
                    </a:cubicBezTo>
                    <a:lnTo>
                      <a:pt x="216335" y="106384"/>
                    </a:lnTo>
                    <a:cubicBezTo>
                      <a:pt x="216335" y="165138"/>
                      <a:pt x="168705" y="212768"/>
                      <a:pt x="109951" y="212768"/>
                    </a:cubicBezTo>
                    <a:lnTo>
                      <a:pt x="106384" y="212768"/>
                    </a:lnTo>
                    <a:cubicBezTo>
                      <a:pt x="47630" y="212768"/>
                      <a:pt x="0" y="165138"/>
                      <a:pt x="0" y="106384"/>
                    </a:cubicBezTo>
                    <a:lnTo>
                      <a:pt x="0" y="106384"/>
                    </a:lnTo>
                    <a:cubicBezTo>
                      <a:pt x="0" y="47630"/>
                      <a:pt x="47630" y="0"/>
                      <a:pt x="106384" y="0"/>
                    </a:cubicBezTo>
                    <a:close/>
                  </a:path>
                </a:pathLst>
              </a:custGeom>
              <a:solidFill>
                <a:srgbClr val="FFFBFB">
                  <a:alpha val="90980"/>
                </a:srgbClr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9525"/>
                <a:ext cx="216335" cy="2032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568"/>
                  </a:lnSpc>
                </a:pPr>
                <a:r>
                  <a:rPr lang="en-US" b="true" sz="1400">
                    <a:solidFill>
                      <a:srgbClr val="8B5F05">
                        <a:alpha val="90980"/>
                      </a:srgbClr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Fishery Product</a:t>
                </a: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2375288"/>
              <a:ext cx="1154340" cy="1135308"/>
              <a:chOff x="0" y="0"/>
              <a:chExt cx="216335" cy="212768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216335" cy="212768"/>
              </a:xfrm>
              <a:custGeom>
                <a:avLst/>
                <a:gdLst/>
                <a:ahLst/>
                <a:cxnLst/>
                <a:rect r="r" b="b" t="t" l="l"/>
                <a:pathLst>
                  <a:path h="212768" w="216335">
                    <a:moveTo>
                      <a:pt x="106384" y="0"/>
                    </a:moveTo>
                    <a:lnTo>
                      <a:pt x="109951" y="0"/>
                    </a:lnTo>
                    <a:cubicBezTo>
                      <a:pt x="168705" y="0"/>
                      <a:pt x="216335" y="47630"/>
                      <a:pt x="216335" y="106384"/>
                    </a:cubicBezTo>
                    <a:lnTo>
                      <a:pt x="216335" y="106384"/>
                    </a:lnTo>
                    <a:cubicBezTo>
                      <a:pt x="216335" y="165138"/>
                      <a:pt x="168705" y="212768"/>
                      <a:pt x="109951" y="212768"/>
                    </a:cubicBezTo>
                    <a:lnTo>
                      <a:pt x="106384" y="212768"/>
                    </a:lnTo>
                    <a:cubicBezTo>
                      <a:pt x="47630" y="212768"/>
                      <a:pt x="0" y="165138"/>
                      <a:pt x="0" y="106384"/>
                    </a:cubicBezTo>
                    <a:lnTo>
                      <a:pt x="0" y="106384"/>
                    </a:lnTo>
                    <a:cubicBezTo>
                      <a:pt x="0" y="47630"/>
                      <a:pt x="47630" y="0"/>
                      <a:pt x="106384" y="0"/>
                    </a:cubicBezTo>
                    <a:close/>
                  </a:path>
                </a:pathLst>
              </a:custGeom>
              <a:solidFill>
                <a:srgbClr val="FFFBFB">
                  <a:alpha val="90980"/>
                </a:srgbClr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9525"/>
                <a:ext cx="216335" cy="2032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568"/>
                  </a:lnSpc>
                </a:pPr>
                <a:r>
                  <a:rPr lang="en-US" b="true" sz="1400">
                    <a:solidFill>
                      <a:srgbClr val="8B5F05">
                        <a:alpha val="90980"/>
                      </a:srgbClr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Plant-based meat</a:t>
                </a: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2437441" y="2375288"/>
              <a:ext cx="1154340" cy="1135308"/>
              <a:chOff x="0" y="0"/>
              <a:chExt cx="216335" cy="212768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216335" cy="212768"/>
              </a:xfrm>
              <a:custGeom>
                <a:avLst/>
                <a:gdLst/>
                <a:ahLst/>
                <a:cxnLst/>
                <a:rect r="r" b="b" t="t" l="l"/>
                <a:pathLst>
                  <a:path h="212768" w="216335">
                    <a:moveTo>
                      <a:pt x="106384" y="0"/>
                    </a:moveTo>
                    <a:lnTo>
                      <a:pt x="109951" y="0"/>
                    </a:lnTo>
                    <a:cubicBezTo>
                      <a:pt x="168705" y="0"/>
                      <a:pt x="216335" y="47630"/>
                      <a:pt x="216335" y="106384"/>
                    </a:cubicBezTo>
                    <a:lnTo>
                      <a:pt x="216335" y="106384"/>
                    </a:lnTo>
                    <a:cubicBezTo>
                      <a:pt x="216335" y="165138"/>
                      <a:pt x="168705" y="212768"/>
                      <a:pt x="109951" y="212768"/>
                    </a:cubicBezTo>
                    <a:lnTo>
                      <a:pt x="106384" y="212768"/>
                    </a:lnTo>
                    <a:cubicBezTo>
                      <a:pt x="47630" y="212768"/>
                      <a:pt x="0" y="165138"/>
                      <a:pt x="0" y="106384"/>
                    </a:cubicBezTo>
                    <a:lnTo>
                      <a:pt x="0" y="106384"/>
                    </a:lnTo>
                    <a:cubicBezTo>
                      <a:pt x="0" y="47630"/>
                      <a:pt x="47630" y="0"/>
                      <a:pt x="106384" y="0"/>
                    </a:cubicBezTo>
                    <a:close/>
                  </a:path>
                </a:pathLst>
              </a:custGeom>
              <a:solidFill>
                <a:srgbClr val="FFFBFB">
                  <a:alpha val="90980"/>
                </a:srgbClr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9525"/>
                <a:ext cx="216335" cy="2032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568"/>
                  </a:lnSpc>
                </a:pPr>
                <a:r>
                  <a:rPr lang="en-US" b="true" sz="1400">
                    <a:solidFill>
                      <a:srgbClr val="8B5F05">
                        <a:alpha val="90980"/>
                      </a:srgbClr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Plant and marine extracts</a:t>
                </a: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1219600" y="2375288"/>
              <a:ext cx="1154340" cy="1135308"/>
              <a:chOff x="0" y="0"/>
              <a:chExt cx="216335" cy="212768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216335" cy="212768"/>
              </a:xfrm>
              <a:custGeom>
                <a:avLst/>
                <a:gdLst/>
                <a:ahLst/>
                <a:cxnLst/>
                <a:rect r="r" b="b" t="t" l="l"/>
                <a:pathLst>
                  <a:path h="212768" w="216335">
                    <a:moveTo>
                      <a:pt x="106384" y="0"/>
                    </a:moveTo>
                    <a:lnTo>
                      <a:pt x="109951" y="0"/>
                    </a:lnTo>
                    <a:cubicBezTo>
                      <a:pt x="168705" y="0"/>
                      <a:pt x="216335" y="47630"/>
                      <a:pt x="216335" y="106384"/>
                    </a:cubicBezTo>
                    <a:lnTo>
                      <a:pt x="216335" y="106384"/>
                    </a:lnTo>
                    <a:cubicBezTo>
                      <a:pt x="216335" y="165138"/>
                      <a:pt x="168705" y="212768"/>
                      <a:pt x="109951" y="212768"/>
                    </a:cubicBezTo>
                    <a:lnTo>
                      <a:pt x="106384" y="212768"/>
                    </a:lnTo>
                    <a:cubicBezTo>
                      <a:pt x="47630" y="212768"/>
                      <a:pt x="0" y="165138"/>
                      <a:pt x="0" y="106384"/>
                    </a:cubicBezTo>
                    <a:lnTo>
                      <a:pt x="0" y="106384"/>
                    </a:lnTo>
                    <a:cubicBezTo>
                      <a:pt x="0" y="47630"/>
                      <a:pt x="47630" y="0"/>
                      <a:pt x="106384" y="0"/>
                    </a:cubicBezTo>
                    <a:close/>
                  </a:path>
                </a:pathLst>
              </a:custGeom>
              <a:solidFill>
                <a:srgbClr val="FFFBFB">
                  <a:alpha val="90980"/>
                </a:srgbClr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9525"/>
                <a:ext cx="216335" cy="2032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568"/>
                  </a:lnSpc>
                </a:pPr>
                <a:r>
                  <a:rPr lang="en-US" b="true" sz="1400">
                    <a:solidFill>
                      <a:srgbClr val="8B5F05">
                        <a:alpha val="90980"/>
                      </a:srgbClr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Alternative proteins</a:t>
                </a:r>
              </a:p>
            </p:txBody>
          </p:sp>
        </p:grpSp>
      </p:grpSp>
      <p:grpSp>
        <p:nvGrpSpPr>
          <p:cNvPr name="Group 51" id="51"/>
          <p:cNvGrpSpPr/>
          <p:nvPr/>
        </p:nvGrpSpPr>
        <p:grpSpPr>
          <a:xfrm rot="0">
            <a:off x="9475073" y="1375207"/>
            <a:ext cx="1603418" cy="2678287"/>
            <a:chOff x="0" y="0"/>
            <a:chExt cx="370525" cy="618911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370525" cy="618911"/>
            </a:xfrm>
            <a:custGeom>
              <a:avLst/>
              <a:gdLst/>
              <a:ahLst/>
              <a:cxnLst/>
              <a:rect r="r" b="b" t="t" l="l"/>
              <a:pathLst>
                <a:path h="618911" w="370525">
                  <a:moveTo>
                    <a:pt x="115881" y="0"/>
                  </a:moveTo>
                  <a:lnTo>
                    <a:pt x="254644" y="0"/>
                  </a:lnTo>
                  <a:cubicBezTo>
                    <a:pt x="318644" y="0"/>
                    <a:pt x="370525" y="51882"/>
                    <a:pt x="370525" y="115881"/>
                  </a:cubicBezTo>
                  <a:lnTo>
                    <a:pt x="370525" y="503030"/>
                  </a:lnTo>
                  <a:cubicBezTo>
                    <a:pt x="370525" y="567029"/>
                    <a:pt x="318644" y="618911"/>
                    <a:pt x="254644" y="618911"/>
                  </a:cubicBezTo>
                  <a:lnTo>
                    <a:pt x="115881" y="618911"/>
                  </a:lnTo>
                  <a:cubicBezTo>
                    <a:pt x="51882" y="618911"/>
                    <a:pt x="0" y="567029"/>
                    <a:pt x="0" y="503030"/>
                  </a:cubicBezTo>
                  <a:lnTo>
                    <a:pt x="0" y="115881"/>
                  </a:lnTo>
                  <a:cubicBezTo>
                    <a:pt x="0" y="51882"/>
                    <a:pt x="51882" y="0"/>
                    <a:pt x="115881" y="0"/>
                  </a:cubicBezTo>
                  <a:close/>
                </a:path>
              </a:pathLst>
            </a:custGeom>
            <a:solidFill>
              <a:srgbClr val="F1D8B3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9525"/>
              <a:ext cx="370525" cy="628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  <a:p>
              <a:pPr algn="ctr">
                <a:lnSpc>
                  <a:spcPts val="1573"/>
                </a:lnSpc>
              </a:pPr>
            </a:p>
            <a:p>
              <a:pPr algn="ctr">
                <a:lnSpc>
                  <a:spcPts val="2239"/>
                </a:lnSpc>
              </a:pPr>
              <a:r>
                <a:rPr lang="en-US" b="true" sz="1999">
                  <a:solidFill>
                    <a:srgbClr val="8B5F05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Sustainable food innovation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11196573" y="1361236"/>
            <a:ext cx="1603418" cy="2678287"/>
            <a:chOff x="0" y="0"/>
            <a:chExt cx="370525" cy="618911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370525" cy="618911"/>
            </a:xfrm>
            <a:custGeom>
              <a:avLst/>
              <a:gdLst/>
              <a:ahLst/>
              <a:cxnLst/>
              <a:rect r="r" b="b" t="t" l="l"/>
              <a:pathLst>
                <a:path h="618911" w="370525">
                  <a:moveTo>
                    <a:pt x="115881" y="0"/>
                  </a:moveTo>
                  <a:lnTo>
                    <a:pt x="254644" y="0"/>
                  </a:lnTo>
                  <a:cubicBezTo>
                    <a:pt x="318644" y="0"/>
                    <a:pt x="370525" y="51882"/>
                    <a:pt x="370525" y="115881"/>
                  </a:cubicBezTo>
                  <a:lnTo>
                    <a:pt x="370525" y="503030"/>
                  </a:lnTo>
                  <a:cubicBezTo>
                    <a:pt x="370525" y="567029"/>
                    <a:pt x="318644" y="618911"/>
                    <a:pt x="254644" y="618911"/>
                  </a:cubicBezTo>
                  <a:lnTo>
                    <a:pt x="115881" y="618911"/>
                  </a:lnTo>
                  <a:cubicBezTo>
                    <a:pt x="51882" y="618911"/>
                    <a:pt x="0" y="567029"/>
                    <a:pt x="0" y="503030"/>
                  </a:cubicBezTo>
                  <a:lnTo>
                    <a:pt x="0" y="115881"/>
                  </a:lnTo>
                  <a:cubicBezTo>
                    <a:pt x="0" y="51882"/>
                    <a:pt x="51882" y="0"/>
                    <a:pt x="115881" y="0"/>
                  </a:cubicBezTo>
                  <a:close/>
                </a:path>
              </a:pathLst>
            </a:custGeom>
            <a:solidFill>
              <a:srgbClr val="F1D8B3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9525"/>
              <a:ext cx="370525" cy="609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  <a:r>
                <a:rPr lang="en-US" sz="1999" b="true">
                  <a:solidFill>
                    <a:srgbClr val="8B5F05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Brand marketing, </a:t>
              </a:r>
            </a:p>
            <a:p>
              <a:pPr algn="ctr">
                <a:lnSpc>
                  <a:spcPts val="2279"/>
                </a:lnSpc>
              </a:pPr>
              <a:r>
                <a:rPr lang="en-US" sz="1999" b="true">
                  <a:solidFill>
                    <a:srgbClr val="8B5F05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and strategic frameworks</a:t>
              </a:r>
            </a:p>
            <a:p>
              <a:pPr algn="ctr">
                <a:lnSpc>
                  <a:spcPts val="1711"/>
                </a:lnSpc>
              </a:pPr>
              <a:r>
                <a:rPr lang="en-US" sz="1599">
                  <a:solidFill>
                    <a:srgbClr val="8B5F05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that foster stakeholder engagements and entrepreneurship</a:t>
              </a: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12914291" y="1375207"/>
            <a:ext cx="1603418" cy="2678287"/>
            <a:chOff x="0" y="0"/>
            <a:chExt cx="370525" cy="618911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370525" cy="618911"/>
            </a:xfrm>
            <a:custGeom>
              <a:avLst/>
              <a:gdLst/>
              <a:ahLst/>
              <a:cxnLst/>
              <a:rect r="r" b="b" t="t" l="l"/>
              <a:pathLst>
                <a:path h="618911" w="370525">
                  <a:moveTo>
                    <a:pt x="115881" y="0"/>
                  </a:moveTo>
                  <a:lnTo>
                    <a:pt x="254644" y="0"/>
                  </a:lnTo>
                  <a:cubicBezTo>
                    <a:pt x="318644" y="0"/>
                    <a:pt x="370525" y="51882"/>
                    <a:pt x="370525" y="115881"/>
                  </a:cubicBezTo>
                  <a:lnTo>
                    <a:pt x="370525" y="503030"/>
                  </a:lnTo>
                  <a:cubicBezTo>
                    <a:pt x="370525" y="567029"/>
                    <a:pt x="318644" y="618911"/>
                    <a:pt x="254644" y="618911"/>
                  </a:cubicBezTo>
                  <a:lnTo>
                    <a:pt x="115881" y="618911"/>
                  </a:lnTo>
                  <a:cubicBezTo>
                    <a:pt x="51882" y="618911"/>
                    <a:pt x="0" y="567029"/>
                    <a:pt x="0" y="503030"/>
                  </a:cubicBezTo>
                  <a:lnTo>
                    <a:pt x="0" y="115881"/>
                  </a:lnTo>
                  <a:cubicBezTo>
                    <a:pt x="0" y="51882"/>
                    <a:pt x="51882" y="0"/>
                    <a:pt x="115881" y="0"/>
                  </a:cubicBezTo>
                  <a:close/>
                </a:path>
              </a:pathLst>
            </a:custGeom>
            <a:solidFill>
              <a:srgbClr val="F1D8B3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9525"/>
              <a:ext cx="370525" cy="628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  <a:p>
              <a:pPr algn="ctr">
                <a:lnSpc>
                  <a:spcPts val="2419"/>
                </a:lnSpc>
              </a:pPr>
            </a:p>
            <a:p>
              <a:pPr algn="ctr">
                <a:lnSpc>
                  <a:spcPts val="2419"/>
                </a:lnSpc>
              </a:pPr>
              <a:r>
                <a:rPr lang="en-US" b="true" sz="1999">
                  <a:solidFill>
                    <a:srgbClr val="8B5F05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Business process management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14633900" y="1353679"/>
            <a:ext cx="1603418" cy="2678287"/>
            <a:chOff x="0" y="0"/>
            <a:chExt cx="370525" cy="618911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370525" cy="618911"/>
            </a:xfrm>
            <a:custGeom>
              <a:avLst/>
              <a:gdLst/>
              <a:ahLst/>
              <a:cxnLst/>
              <a:rect r="r" b="b" t="t" l="l"/>
              <a:pathLst>
                <a:path h="618911" w="370525">
                  <a:moveTo>
                    <a:pt x="115881" y="0"/>
                  </a:moveTo>
                  <a:lnTo>
                    <a:pt x="254644" y="0"/>
                  </a:lnTo>
                  <a:cubicBezTo>
                    <a:pt x="318644" y="0"/>
                    <a:pt x="370525" y="51882"/>
                    <a:pt x="370525" y="115881"/>
                  </a:cubicBezTo>
                  <a:lnTo>
                    <a:pt x="370525" y="503030"/>
                  </a:lnTo>
                  <a:cubicBezTo>
                    <a:pt x="370525" y="567029"/>
                    <a:pt x="318644" y="618911"/>
                    <a:pt x="254644" y="618911"/>
                  </a:cubicBezTo>
                  <a:lnTo>
                    <a:pt x="115881" y="618911"/>
                  </a:lnTo>
                  <a:cubicBezTo>
                    <a:pt x="51882" y="618911"/>
                    <a:pt x="0" y="567029"/>
                    <a:pt x="0" y="503030"/>
                  </a:cubicBezTo>
                  <a:lnTo>
                    <a:pt x="0" y="115881"/>
                  </a:lnTo>
                  <a:cubicBezTo>
                    <a:pt x="0" y="51882"/>
                    <a:pt x="51882" y="0"/>
                    <a:pt x="115881" y="0"/>
                  </a:cubicBezTo>
                  <a:close/>
                </a:path>
              </a:pathLst>
            </a:custGeom>
            <a:solidFill>
              <a:srgbClr val="F1D8B3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9525"/>
              <a:ext cx="370525" cy="628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  <a:p>
              <a:pPr algn="ctr">
                <a:lnSpc>
                  <a:spcPts val="2419"/>
                </a:lnSpc>
              </a:pPr>
              <a:r>
                <a:rPr lang="en-US" b="true" sz="1999">
                  <a:solidFill>
                    <a:srgbClr val="8B5F05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Decision Analytic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6353509" y="1375207"/>
            <a:ext cx="1603418" cy="2678287"/>
            <a:chOff x="0" y="0"/>
            <a:chExt cx="370525" cy="618911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370525" cy="618911"/>
            </a:xfrm>
            <a:custGeom>
              <a:avLst/>
              <a:gdLst/>
              <a:ahLst/>
              <a:cxnLst/>
              <a:rect r="r" b="b" t="t" l="l"/>
              <a:pathLst>
                <a:path h="618911" w="370525">
                  <a:moveTo>
                    <a:pt x="115881" y="0"/>
                  </a:moveTo>
                  <a:lnTo>
                    <a:pt x="254644" y="0"/>
                  </a:lnTo>
                  <a:cubicBezTo>
                    <a:pt x="318644" y="0"/>
                    <a:pt x="370525" y="51882"/>
                    <a:pt x="370525" y="115881"/>
                  </a:cubicBezTo>
                  <a:lnTo>
                    <a:pt x="370525" y="503030"/>
                  </a:lnTo>
                  <a:cubicBezTo>
                    <a:pt x="370525" y="567029"/>
                    <a:pt x="318644" y="618911"/>
                    <a:pt x="254644" y="618911"/>
                  </a:cubicBezTo>
                  <a:lnTo>
                    <a:pt x="115881" y="618911"/>
                  </a:lnTo>
                  <a:cubicBezTo>
                    <a:pt x="51882" y="618911"/>
                    <a:pt x="0" y="567029"/>
                    <a:pt x="0" y="503030"/>
                  </a:cubicBezTo>
                  <a:lnTo>
                    <a:pt x="0" y="115881"/>
                  </a:lnTo>
                  <a:cubicBezTo>
                    <a:pt x="0" y="51882"/>
                    <a:pt x="51882" y="0"/>
                    <a:pt x="115881" y="0"/>
                  </a:cubicBezTo>
                  <a:close/>
                </a:path>
              </a:pathLst>
            </a:custGeom>
            <a:solidFill>
              <a:srgbClr val="F1D8B3"/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0" y="0"/>
              <a:ext cx="370525" cy="618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77"/>
                </a:lnSpc>
              </a:pPr>
            </a:p>
            <a:p>
              <a:pPr algn="ctr">
                <a:lnSpc>
                  <a:spcPts val="2419"/>
                </a:lnSpc>
              </a:pPr>
            </a:p>
            <a:p>
              <a:pPr algn="ctr">
                <a:lnSpc>
                  <a:spcPts val="2419"/>
                </a:lnSpc>
              </a:pPr>
              <a:r>
                <a:rPr lang="en-US" b="true" sz="1999">
                  <a:solidFill>
                    <a:srgbClr val="8B5F05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Logistics and supply chain management</a:t>
              </a:r>
            </a:p>
          </p:txBody>
        </p:sp>
      </p:grpSp>
      <p:sp>
        <p:nvSpPr>
          <p:cNvPr name="Freeform 66" id="66"/>
          <p:cNvSpPr/>
          <p:nvPr/>
        </p:nvSpPr>
        <p:spPr>
          <a:xfrm flipH="false" flipV="false" rot="0">
            <a:off x="13333258" y="1518820"/>
            <a:ext cx="765483" cy="850537"/>
          </a:xfrm>
          <a:custGeom>
            <a:avLst/>
            <a:gdLst/>
            <a:ahLst/>
            <a:cxnLst/>
            <a:rect r="r" b="b" t="t" l="l"/>
            <a:pathLst>
              <a:path h="850537" w="765483">
                <a:moveTo>
                  <a:pt x="0" y="0"/>
                </a:moveTo>
                <a:lnTo>
                  <a:pt x="765484" y="0"/>
                </a:lnTo>
                <a:lnTo>
                  <a:pt x="765484" y="850537"/>
                </a:lnTo>
                <a:lnTo>
                  <a:pt x="0" y="850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5092301" y="1518820"/>
            <a:ext cx="686615" cy="850537"/>
          </a:xfrm>
          <a:custGeom>
            <a:avLst/>
            <a:gdLst/>
            <a:ahLst/>
            <a:cxnLst/>
            <a:rect r="r" b="b" t="t" l="l"/>
            <a:pathLst>
              <a:path h="850537" w="686615">
                <a:moveTo>
                  <a:pt x="0" y="0"/>
                </a:moveTo>
                <a:lnTo>
                  <a:pt x="686615" y="0"/>
                </a:lnTo>
                <a:lnTo>
                  <a:pt x="686615" y="850537"/>
                </a:lnTo>
                <a:lnTo>
                  <a:pt x="0" y="850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6823508" y="1518820"/>
            <a:ext cx="663419" cy="850537"/>
          </a:xfrm>
          <a:custGeom>
            <a:avLst/>
            <a:gdLst/>
            <a:ahLst/>
            <a:cxnLst/>
            <a:rect r="r" b="b" t="t" l="l"/>
            <a:pathLst>
              <a:path h="850537" w="663419">
                <a:moveTo>
                  <a:pt x="0" y="0"/>
                </a:moveTo>
                <a:lnTo>
                  <a:pt x="663419" y="0"/>
                </a:lnTo>
                <a:lnTo>
                  <a:pt x="663419" y="850537"/>
                </a:lnTo>
                <a:lnTo>
                  <a:pt x="0" y="8505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9981221" y="1518820"/>
            <a:ext cx="591123" cy="850537"/>
          </a:xfrm>
          <a:custGeom>
            <a:avLst/>
            <a:gdLst/>
            <a:ahLst/>
            <a:cxnLst/>
            <a:rect r="r" b="b" t="t" l="l"/>
            <a:pathLst>
              <a:path h="850537" w="591123">
                <a:moveTo>
                  <a:pt x="0" y="0"/>
                </a:moveTo>
                <a:lnTo>
                  <a:pt x="591123" y="0"/>
                </a:lnTo>
                <a:lnTo>
                  <a:pt x="591123" y="850537"/>
                </a:lnTo>
                <a:lnTo>
                  <a:pt x="0" y="850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476381" y="266032"/>
            <a:ext cx="715090" cy="891492"/>
          </a:xfrm>
          <a:custGeom>
            <a:avLst/>
            <a:gdLst/>
            <a:ahLst/>
            <a:cxnLst/>
            <a:rect r="r" b="b" t="t" l="l"/>
            <a:pathLst>
              <a:path h="891492" w="715090">
                <a:moveTo>
                  <a:pt x="0" y="0"/>
                </a:moveTo>
                <a:lnTo>
                  <a:pt x="715091" y="0"/>
                </a:lnTo>
                <a:lnTo>
                  <a:pt x="715091" y="891491"/>
                </a:lnTo>
                <a:lnTo>
                  <a:pt x="0" y="8914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9561692" y="266032"/>
            <a:ext cx="715090" cy="891492"/>
          </a:xfrm>
          <a:custGeom>
            <a:avLst/>
            <a:gdLst/>
            <a:ahLst/>
            <a:cxnLst/>
            <a:rect r="r" b="b" t="t" l="l"/>
            <a:pathLst>
              <a:path h="891492" w="715090">
                <a:moveTo>
                  <a:pt x="0" y="0"/>
                </a:moveTo>
                <a:lnTo>
                  <a:pt x="715090" y="0"/>
                </a:lnTo>
                <a:lnTo>
                  <a:pt x="715090" y="891491"/>
                </a:lnTo>
                <a:lnTo>
                  <a:pt x="0" y="8914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2" id="72"/>
          <p:cNvGrpSpPr/>
          <p:nvPr/>
        </p:nvGrpSpPr>
        <p:grpSpPr>
          <a:xfrm rot="0">
            <a:off x="135039" y="4936138"/>
            <a:ext cx="5826444" cy="3724741"/>
            <a:chOff x="0" y="0"/>
            <a:chExt cx="7768592" cy="4966322"/>
          </a:xfrm>
        </p:grpSpPr>
        <p:grpSp>
          <p:nvGrpSpPr>
            <p:cNvPr name="Group 73" id="73"/>
            <p:cNvGrpSpPr/>
            <p:nvPr/>
          </p:nvGrpSpPr>
          <p:grpSpPr>
            <a:xfrm rot="0">
              <a:off x="0" y="0"/>
              <a:ext cx="2453676" cy="2418770"/>
              <a:chOff x="0" y="0"/>
              <a:chExt cx="389855" cy="384308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75" id="75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Packaging design</a:t>
                </a:r>
              </a:p>
            </p:txBody>
          </p:sp>
        </p:grpSp>
        <p:grpSp>
          <p:nvGrpSpPr>
            <p:cNvPr name="Group 76" id="76"/>
            <p:cNvGrpSpPr/>
            <p:nvPr/>
          </p:nvGrpSpPr>
          <p:grpSpPr>
            <a:xfrm rot="0">
              <a:off x="2631920" y="0"/>
              <a:ext cx="2453676" cy="2418770"/>
              <a:chOff x="0" y="0"/>
              <a:chExt cx="389855" cy="384308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78" id="78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Biodegradable and active packaging for food shelf-life extension</a:t>
                </a:r>
              </a:p>
            </p:txBody>
          </p:sp>
        </p:grpSp>
        <p:grpSp>
          <p:nvGrpSpPr>
            <p:cNvPr name="Group 79" id="79"/>
            <p:cNvGrpSpPr/>
            <p:nvPr/>
          </p:nvGrpSpPr>
          <p:grpSpPr>
            <a:xfrm rot="0">
              <a:off x="5263396" y="0"/>
              <a:ext cx="2453676" cy="2418770"/>
              <a:chOff x="0" y="0"/>
              <a:chExt cx="389855" cy="384308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81" id="81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Modified Atmosphere Packaging</a:t>
                </a:r>
              </a:p>
            </p:txBody>
          </p:sp>
        </p:grpSp>
        <p:grpSp>
          <p:nvGrpSpPr>
            <p:cNvPr name="Group 82" id="82"/>
            <p:cNvGrpSpPr/>
            <p:nvPr/>
          </p:nvGrpSpPr>
          <p:grpSpPr>
            <a:xfrm rot="0">
              <a:off x="51519" y="2547552"/>
              <a:ext cx="2453676" cy="2418770"/>
              <a:chOff x="0" y="0"/>
              <a:chExt cx="389855" cy="384308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84" id="84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Smart Polymeric Films and Coatings</a:t>
                </a:r>
              </a:p>
            </p:txBody>
          </p:sp>
        </p:grpSp>
        <p:grpSp>
          <p:nvGrpSpPr>
            <p:cNvPr name="Group 85" id="85"/>
            <p:cNvGrpSpPr/>
            <p:nvPr/>
          </p:nvGrpSpPr>
          <p:grpSpPr>
            <a:xfrm rot="0">
              <a:off x="2683440" y="2547552"/>
              <a:ext cx="2453676" cy="2418770"/>
              <a:chOff x="0" y="0"/>
              <a:chExt cx="389855" cy="384308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87" id="87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On-package indicator films</a:t>
                </a:r>
              </a:p>
            </p:txBody>
          </p:sp>
        </p:grpSp>
        <p:grpSp>
          <p:nvGrpSpPr>
            <p:cNvPr name="Group 88" id="88"/>
            <p:cNvGrpSpPr/>
            <p:nvPr/>
          </p:nvGrpSpPr>
          <p:grpSpPr>
            <a:xfrm rot="0">
              <a:off x="5314916" y="2547552"/>
              <a:ext cx="2453676" cy="2418770"/>
              <a:chOff x="0" y="0"/>
              <a:chExt cx="389855" cy="384308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90" id="90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Biomaterial development using nanotechnology</a:t>
                </a:r>
              </a:p>
            </p:txBody>
          </p:sp>
        </p:grpSp>
      </p:grpSp>
      <p:grpSp>
        <p:nvGrpSpPr>
          <p:cNvPr name="Group 91" id="91"/>
          <p:cNvGrpSpPr/>
          <p:nvPr/>
        </p:nvGrpSpPr>
        <p:grpSpPr>
          <a:xfrm rot="0">
            <a:off x="6267972" y="6050539"/>
            <a:ext cx="1840257" cy="2226949"/>
            <a:chOff x="0" y="0"/>
            <a:chExt cx="389855" cy="471774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389855" cy="471774"/>
            </a:xfrm>
            <a:custGeom>
              <a:avLst/>
              <a:gdLst/>
              <a:ahLst/>
              <a:cxnLst/>
              <a:rect r="r" b="b" t="t" l="l"/>
              <a:pathLst>
                <a:path h="471774" w="389855">
                  <a:moveTo>
                    <a:pt x="100967" y="0"/>
                  </a:moveTo>
                  <a:lnTo>
                    <a:pt x="288887" y="0"/>
                  </a:lnTo>
                  <a:cubicBezTo>
                    <a:pt x="344650" y="0"/>
                    <a:pt x="389855" y="45205"/>
                    <a:pt x="389855" y="100967"/>
                  </a:cubicBezTo>
                  <a:lnTo>
                    <a:pt x="389855" y="370807"/>
                  </a:lnTo>
                  <a:cubicBezTo>
                    <a:pt x="389855" y="426570"/>
                    <a:pt x="344650" y="471774"/>
                    <a:pt x="288887" y="471774"/>
                  </a:cubicBezTo>
                  <a:lnTo>
                    <a:pt x="100967" y="471774"/>
                  </a:lnTo>
                  <a:cubicBezTo>
                    <a:pt x="45205" y="471774"/>
                    <a:pt x="0" y="426570"/>
                    <a:pt x="0" y="370807"/>
                  </a:cubicBezTo>
                  <a:lnTo>
                    <a:pt x="0" y="100967"/>
                  </a:lnTo>
                  <a:cubicBezTo>
                    <a:pt x="0" y="45205"/>
                    <a:pt x="45205" y="0"/>
                    <a:pt x="1009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3" id="93"/>
            <p:cNvSpPr txBox="true"/>
            <p:nvPr/>
          </p:nvSpPr>
          <p:spPr>
            <a:xfrm>
              <a:off x="0" y="9525"/>
              <a:ext cx="389855" cy="462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  <a:r>
                <a:rPr lang="en-US" b="true" sz="1999">
                  <a:solidFill>
                    <a:srgbClr val="002F42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Functional, healthy foods and nutraceutical products</a:t>
              </a:r>
            </a:p>
          </p:txBody>
        </p:sp>
      </p:grpSp>
      <p:grpSp>
        <p:nvGrpSpPr>
          <p:cNvPr name="Group 94" id="94"/>
          <p:cNvGrpSpPr/>
          <p:nvPr/>
        </p:nvGrpSpPr>
        <p:grpSpPr>
          <a:xfrm rot="0">
            <a:off x="8223872" y="6050539"/>
            <a:ext cx="1840257" cy="2226949"/>
            <a:chOff x="0" y="0"/>
            <a:chExt cx="389855" cy="471774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389855" cy="471774"/>
            </a:xfrm>
            <a:custGeom>
              <a:avLst/>
              <a:gdLst/>
              <a:ahLst/>
              <a:cxnLst/>
              <a:rect r="r" b="b" t="t" l="l"/>
              <a:pathLst>
                <a:path h="471774" w="389855">
                  <a:moveTo>
                    <a:pt x="100967" y="0"/>
                  </a:moveTo>
                  <a:lnTo>
                    <a:pt x="288887" y="0"/>
                  </a:lnTo>
                  <a:cubicBezTo>
                    <a:pt x="344650" y="0"/>
                    <a:pt x="389855" y="45205"/>
                    <a:pt x="389855" y="100967"/>
                  </a:cubicBezTo>
                  <a:lnTo>
                    <a:pt x="389855" y="370807"/>
                  </a:lnTo>
                  <a:cubicBezTo>
                    <a:pt x="389855" y="426570"/>
                    <a:pt x="344650" y="471774"/>
                    <a:pt x="288887" y="471774"/>
                  </a:cubicBezTo>
                  <a:lnTo>
                    <a:pt x="100967" y="471774"/>
                  </a:lnTo>
                  <a:cubicBezTo>
                    <a:pt x="45205" y="471774"/>
                    <a:pt x="0" y="426570"/>
                    <a:pt x="0" y="370807"/>
                  </a:cubicBezTo>
                  <a:lnTo>
                    <a:pt x="0" y="100967"/>
                  </a:lnTo>
                  <a:cubicBezTo>
                    <a:pt x="0" y="45205"/>
                    <a:pt x="45205" y="0"/>
                    <a:pt x="1009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6" id="96"/>
            <p:cNvSpPr txBox="true"/>
            <p:nvPr/>
          </p:nvSpPr>
          <p:spPr>
            <a:xfrm>
              <a:off x="0" y="9525"/>
              <a:ext cx="389855" cy="462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  <a:r>
                <a:rPr lang="en-US" sz="1999" b="true">
                  <a:solidFill>
                    <a:srgbClr val="002F42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Culinary arts </a:t>
              </a:r>
            </a:p>
            <a:p>
              <a:pPr algn="ctr">
                <a:lnSpc>
                  <a:spcPts val="2239"/>
                </a:lnSpc>
              </a:pPr>
              <a:r>
                <a:rPr lang="en-US" b="true" sz="1999">
                  <a:solidFill>
                    <a:srgbClr val="002F42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and gastronomy</a:t>
              </a:r>
            </a:p>
          </p:txBody>
        </p:sp>
      </p:grpSp>
      <p:grpSp>
        <p:nvGrpSpPr>
          <p:cNvPr name="Group 97" id="97"/>
          <p:cNvGrpSpPr/>
          <p:nvPr/>
        </p:nvGrpSpPr>
        <p:grpSpPr>
          <a:xfrm rot="0">
            <a:off x="10178428" y="6050539"/>
            <a:ext cx="1840257" cy="2226949"/>
            <a:chOff x="0" y="0"/>
            <a:chExt cx="389855" cy="471774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389855" cy="471774"/>
            </a:xfrm>
            <a:custGeom>
              <a:avLst/>
              <a:gdLst/>
              <a:ahLst/>
              <a:cxnLst/>
              <a:rect r="r" b="b" t="t" l="l"/>
              <a:pathLst>
                <a:path h="471774" w="389855">
                  <a:moveTo>
                    <a:pt x="100967" y="0"/>
                  </a:moveTo>
                  <a:lnTo>
                    <a:pt x="288887" y="0"/>
                  </a:lnTo>
                  <a:cubicBezTo>
                    <a:pt x="344650" y="0"/>
                    <a:pt x="389855" y="45205"/>
                    <a:pt x="389855" y="100967"/>
                  </a:cubicBezTo>
                  <a:lnTo>
                    <a:pt x="389855" y="370807"/>
                  </a:lnTo>
                  <a:cubicBezTo>
                    <a:pt x="389855" y="426570"/>
                    <a:pt x="344650" y="471774"/>
                    <a:pt x="288887" y="471774"/>
                  </a:cubicBezTo>
                  <a:lnTo>
                    <a:pt x="100967" y="471774"/>
                  </a:lnTo>
                  <a:cubicBezTo>
                    <a:pt x="45205" y="471774"/>
                    <a:pt x="0" y="426570"/>
                    <a:pt x="0" y="370807"/>
                  </a:cubicBezTo>
                  <a:lnTo>
                    <a:pt x="0" y="100967"/>
                  </a:lnTo>
                  <a:cubicBezTo>
                    <a:pt x="0" y="45205"/>
                    <a:pt x="45205" y="0"/>
                    <a:pt x="1009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0" y="9525"/>
              <a:ext cx="389855" cy="462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  <a:r>
                <a:rPr lang="en-US" b="true" sz="1999">
                  <a:solidFill>
                    <a:srgbClr val="002F42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Consumer behavior consumer testing and cultural insights</a:t>
              </a:r>
            </a:p>
          </p:txBody>
        </p:sp>
      </p:grpSp>
      <p:sp>
        <p:nvSpPr>
          <p:cNvPr name="Freeform 100" id="100"/>
          <p:cNvSpPr/>
          <p:nvPr/>
        </p:nvSpPr>
        <p:spPr>
          <a:xfrm flipH="false" flipV="false" rot="0">
            <a:off x="6769147" y="7922715"/>
            <a:ext cx="837905" cy="815296"/>
          </a:xfrm>
          <a:custGeom>
            <a:avLst/>
            <a:gdLst/>
            <a:ahLst/>
            <a:cxnLst/>
            <a:rect r="r" b="b" t="t" l="l"/>
            <a:pathLst>
              <a:path h="815296" w="837905">
                <a:moveTo>
                  <a:pt x="0" y="0"/>
                </a:moveTo>
                <a:lnTo>
                  <a:pt x="837906" y="0"/>
                </a:lnTo>
                <a:lnTo>
                  <a:pt x="83790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1" id="101"/>
          <p:cNvSpPr/>
          <p:nvPr/>
        </p:nvSpPr>
        <p:spPr>
          <a:xfrm flipH="false" flipV="false" rot="0">
            <a:off x="8865271" y="7922715"/>
            <a:ext cx="557458" cy="815296"/>
          </a:xfrm>
          <a:custGeom>
            <a:avLst/>
            <a:gdLst/>
            <a:ahLst/>
            <a:cxnLst/>
            <a:rect r="r" b="b" t="t" l="l"/>
            <a:pathLst>
              <a:path h="815296" w="557458">
                <a:moveTo>
                  <a:pt x="0" y="0"/>
                </a:moveTo>
                <a:lnTo>
                  <a:pt x="557458" y="0"/>
                </a:lnTo>
                <a:lnTo>
                  <a:pt x="557458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2" id="102"/>
          <p:cNvSpPr/>
          <p:nvPr/>
        </p:nvSpPr>
        <p:spPr>
          <a:xfrm flipH="false" flipV="false" rot="0">
            <a:off x="10788531" y="7922715"/>
            <a:ext cx="678546" cy="897116"/>
          </a:xfrm>
          <a:custGeom>
            <a:avLst/>
            <a:gdLst/>
            <a:ahLst/>
            <a:cxnLst/>
            <a:rect r="r" b="b" t="t" l="l"/>
            <a:pathLst>
              <a:path h="897116" w="678546">
                <a:moveTo>
                  <a:pt x="0" y="0"/>
                </a:moveTo>
                <a:lnTo>
                  <a:pt x="678545" y="0"/>
                </a:lnTo>
                <a:lnTo>
                  <a:pt x="678545" y="897116"/>
                </a:lnTo>
                <a:lnTo>
                  <a:pt x="0" y="89711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3" id="103"/>
          <p:cNvGrpSpPr/>
          <p:nvPr/>
        </p:nvGrpSpPr>
        <p:grpSpPr>
          <a:xfrm rot="0">
            <a:off x="12389449" y="4936138"/>
            <a:ext cx="5700580" cy="3724741"/>
            <a:chOff x="0" y="0"/>
            <a:chExt cx="7600773" cy="4966322"/>
          </a:xfrm>
        </p:grpSpPr>
        <p:grpSp>
          <p:nvGrpSpPr>
            <p:cNvPr name="Group 104" id="104"/>
            <p:cNvGrpSpPr/>
            <p:nvPr/>
          </p:nvGrpSpPr>
          <p:grpSpPr>
            <a:xfrm rot="0">
              <a:off x="3859981" y="0"/>
              <a:ext cx="3740792" cy="2418770"/>
              <a:chOff x="0" y="0"/>
              <a:chExt cx="594359" cy="384308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594359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594359">
                    <a:moveTo>
                      <a:pt x="66227" y="0"/>
                    </a:moveTo>
                    <a:lnTo>
                      <a:pt x="528132" y="0"/>
                    </a:lnTo>
                    <a:cubicBezTo>
                      <a:pt x="545697" y="0"/>
                      <a:pt x="562542" y="6977"/>
                      <a:pt x="574962" y="19397"/>
                    </a:cubicBezTo>
                    <a:cubicBezTo>
                      <a:pt x="587382" y="31817"/>
                      <a:pt x="594359" y="48663"/>
                      <a:pt x="594359" y="66227"/>
                    </a:cubicBezTo>
                    <a:lnTo>
                      <a:pt x="594359" y="318081"/>
                    </a:lnTo>
                    <a:cubicBezTo>
                      <a:pt x="594359" y="354658"/>
                      <a:pt x="564708" y="384308"/>
                      <a:pt x="528132" y="384308"/>
                    </a:cubicBezTo>
                    <a:lnTo>
                      <a:pt x="66227" y="384308"/>
                    </a:lnTo>
                    <a:cubicBezTo>
                      <a:pt x="29651" y="384308"/>
                      <a:pt x="0" y="354658"/>
                      <a:pt x="0" y="318081"/>
                    </a:cubicBezTo>
                    <a:lnTo>
                      <a:pt x="0" y="66227"/>
                    </a:lnTo>
                    <a:cubicBezTo>
                      <a:pt x="0" y="29651"/>
                      <a:pt x="29651" y="0"/>
                      <a:pt x="6622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106" id="106"/>
              <p:cNvSpPr txBox="true"/>
              <p:nvPr/>
            </p:nvSpPr>
            <p:spPr>
              <a:xfrm>
                <a:off x="0" y="9525"/>
                <a:ext cx="594359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sz="1999" b="true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Gut microbiome </a:t>
                </a:r>
              </a:p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and metabolome associated with lifestyle related disease</a:t>
                </a:r>
              </a:p>
            </p:txBody>
          </p:sp>
        </p:grpSp>
        <p:grpSp>
          <p:nvGrpSpPr>
            <p:cNvPr name="Group 107" id="107"/>
            <p:cNvGrpSpPr/>
            <p:nvPr/>
          </p:nvGrpSpPr>
          <p:grpSpPr>
            <a:xfrm rot="0">
              <a:off x="0" y="2547552"/>
              <a:ext cx="2453676" cy="2418770"/>
              <a:chOff x="0" y="0"/>
              <a:chExt cx="389855" cy="384308"/>
            </a:xfrm>
          </p:grpSpPr>
          <p:sp>
            <p:nvSpPr>
              <p:cNvPr name="Freeform 108" id="108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109" id="109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Biofuel production</a:t>
                </a:r>
              </a:p>
            </p:txBody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2573548" y="2547552"/>
              <a:ext cx="2453676" cy="2418770"/>
              <a:chOff x="0" y="0"/>
              <a:chExt cx="389855" cy="384308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112" id="112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Microbial Innovation</a:t>
                </a:r>
              </a:p>
            </p:txBody>
          </p:sp>
        </p:grpSp>
        <p:grpSp>
          <p:nvGrpSpPr>
            <p:cNvPr name="Group 113" id="113"/>
            <p:cNvGrpSpPr/>
            <p:nvPr/>
          </p:nvGrpSpPr>
          <p:grpSpPr>
            <a:xfrm rot="0">
              <a:off x="5147097" y="2547552"/>
              <a:ext cx="2453676" cy="2418770"/>
              <a:chOff x="0" y="0"/>
              <a:chExt cx="389855" cy="384308"/>
            </a:xfrm>
          </p:grpSpPr>
          <p:sp>
            <p:nvSpPr>
              <p:cNvPr name="Freeform 114" id="114"/>
              <p:cNvSpPr/>
              <p:nvPr/>
            </p:nvSpPr>
            <p:spPr>
              <a:xfrm flipH="false" flipV="false" rot="0">
                <a:off x="0" y="0"/>
                <a:ext cx="389855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389855">
                    <a:moveTo>
                      <a:pt x="100967" y="0"/>
                    </a:moveTo>
                    <a:lnTo>
                      <a:pt x="288887" y="0"/>
                    </a:lnTo>
                    <a:cubicBezTo>
                      <a:pt x="344650" y="0"/>
                      <a:pt x="389855" y="45205"/>
                      <a:pt x="389855" y="100967"/>
                    </a:cubicBezTo>
                    <a:lnTo>
                      <a:pt x="389855" y="283341"/>
                    </a:lnTo>
                    <a:cubicBezTo>
                      <a:pt x="389855" y="339104"/>
                      <a:pt x="344650" y="384308"/>
                      <a:pt x="288887" y="384308"/>
                    </a:cubicBezTo>
                    <a:lnTo>
                      <a:pt x="100967" y="384308"/>
                    </a:lnTo>
                    <a:cubicBezTo>
                      <a:pt x="45205" y="384308"/>
                      <a:pt x="0" y="339104"/>
                      <a:pt x="0" y="283341"/>
                    </a:cubicBezTo>
                    <a:lnTo>
                      <a:pt x="0" y="100967"/>
                    </a:lnTo>
                    <a:cubicBezTo>
                      <a:pt x="0" y="45205"/>
                      <a:pt x="45205" y="0"/>
                      <a:pt x="10096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115" id="115"/>
              <p:cNvSpPr txBox="true"/>
              <p:nvPr/>
            </p:nvSpPr>
            <p:spPr>
              <a:xfrm>
                <a:off x="0" y="9525"/>
                <a:ext cx="389855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Air pollution treatment using biofilter technology</a:t>
                </a:r>
              </a:p>
            </p:txBody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0" y="0"/>
              <a:ext cx="3740792" cy="2418770"/>
              <a:chOff x="0" y="0"/>
              <a:chExt cx="594359" cy="384308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594359" cy="384308"/>
              </a:xfrm>
              <a:custGeom>
                <a:avLst/>
                <a:gdLst/>
                <a:ahLst/>
                <a:cxnLst/>
                <a:rect r="r" b="b" t="t" l="l"/>
                <a:pathLst>
                  <a:path h="384308" w="594359">
                    <a:moveTo>
                      <a:pt x="66227" y="0"/>
                    </a:moveTo>
                    <a:lnTo>
                      <a:pt x="528132" y="0"/>
                    </a:lnTo>
                    <a:cubicBezTo>
                      <a:pt x="545697" y="0"/>
                      <a:pt x="562542" y="6977"/>
                      <a:pt x="574962" y="19397"/>
                    </a:cubicBezTo>
                    <a:cubicBezTo>
                      <a:pt x="587382" y="31817"/>
                      <a:pt x="594359" y="48663"/>
                      <a:pt x="594359" y="66227"/>
                    </a:cubicBezTo>
                    <a:lnTo>
                      <a:pt x="594359" y="318081"/>
                    </a:lnTo>
                    <a:cubicBezTo>
                      <a:pt x="594359" y="354658"/>
                      <a:pt x="564708" y="384308"/>
                      <a:pt x="528132" y="384308"/>
                    </a:cubicBezTo>
                    <a:lnTo>
                      <a:pt x="66227" y="384308"/>
                    </a:lnTo>
                    <a:cubicBezTo>
                      <a:pt x="29651" y="384308"/>
                      <a:pt x="0" y="354658"/>
                      <a:pt x="0" y="318081"/>
                    </a:cubicBezTo>
                    <a:lnTo>
                      <a:pt x="0" y="66227"/>
                    </a:lnTo>
                    <a:cubicBezTo>
                      <a:pt x="0" y="29651"/>
                      <a:pt x="29651" y="0"/>
                      <a:pt x="66227" y="0"/>
                    </a:cubicBezTo>
                    <a:close/>
                  </a:path>
                </a:pathLst>
              </a:custGeom>
              <a:solidFill>
                <a:srgbClr val="C0D2D8"/>
              </a:solidFill>
            </p:spPr>
          </p:sp>
          <p:sp>
            <p:nvSpPr>
              <p:cNvPr name="TextBox 118" id="118"/>
              <p:cNvSpPr txBox="true"/>
              <p:nvPr/>
            </p:nvSpPr>
            <p:spPr>
              <a:xfrm>
                <a:off x="0" y="9525"/>
                <a:ext cx="594359" cy="37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  <a:r>
                  <a:rPr lang="en-US" sz="1999" b="true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Functional ingredients </a:t>
                </a:r>
              </a:p>
              <a:p>
                <a:pPr algn="ctr">
                  <a:lnSpc>
                    <a:spcPts val="2239"/>
                  </a:lnSpc>
                </a:pPr>
                <a:r>
                  <a:rPr lang="en-US" b="true" sz="1999">
                    <a:solidFill>
                      <a:srgbClr val="002F42"/>
                    </a:solidFill>
                    <a:latin typeface="Anantason Condensed Bold"/>
                    <a:ea typeface="Anantason Condensed Bold"/>
                    <a:cs typeface="Anantason Condensed Bold"/>
                    <a:sym typeface="Anantason Condensed Bold"/>
                  </a:rPr>
                  <a:t>and products from fermentation and enzyme technologies</a:t>
                </a:r>
              </a:p>
            </p:txBody>
          </p:sp>
        </p:grpSp>
      </p:grpSp>
      <p:grpSp>
        <p:nvGrpSpPr>
          <p:cNvPr name="Group 119" id="119"/>
          <p:cNvGrpSpPr/>
          <p:nvPr/>
        </p:nvGrpSpPr>
        <p:grpSpPr>
          <a:xfrm rot="0">
            <a:off x="155905" y="8838881"/>
            <a:ext cx="5701709" cy="1150361"/>
            <a:chOff x="0" y="0"/>
            <a:chExt cx="7602279" cy="1533815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0" y="172580"/>
              <a:ext cx="953454" cy="1188656"/>
            </a:xfrm>
            <a:custGeom>
              <a:avLst/>
              <a:gdLst/>
              <a:ahLst/>
              <a:cxnLst/>
              <a:rect r="r" b="b" t="t" l="l"/>
              <a:pathLst>
                <a:path h="1188656" w="953454">
                  <a:moveTo>
                    <a:pt x="0" y="0"/>
                  </a:moveTo>
                  <a:lnTo>
                    <a:pt x="953454" y="0"/>
                  </a:lnTo>
                  <a:lnTo>
                    <a:pt x="953454" y="1188655"/>
                  </a:lnTo>
                  <a:lnTo>
                    <a:pt x="0" y="1188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1" id="121"/>
            <p:cNvSpPr/>
            <p:nvPr/>
          </p:nvSpPr>
          <p:spPr>
            <a:xfrm flipH="false" flipV="false" rot="0">
              <a:off x="5466586" y="0"/>
              <a:ext cx="2135692" cy="1533815"/>
            </a:xfrm>
            <a:custGeom>
              <a:avLst/>
              <a:gdLst/>
              <a:ahLst/>
              <a:cxnLst/>
              <a:rect r="r" b="b" t="t" l="l"/>
              <a:pathLst>
                <a:path h="1533815" w="2135692">
                  <a:moveTo>
                    <a:pt x="0" y="0"/>
                  </a:moveTo>
                  <a:lnTo>
                    <a:pt x="2135693" y="0"/>
                  </a:lnTo>
                  <a:lnTo>
                    <a:pt x="2135693" y="1533815"/>
                  </a:lnTo>
                  <a:lnTo>
                    <a:pt x="0" y="153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2" id="122"/>
            <p:cNvSpPr txBox="true"/>
            <p:nvPr/>
          </p:nvSpPr>
          <p:spPr>
            <a:xfrm rot="0">
              <a:off x="1293783" y="503510"/>
              <a:ext cx="5850653" cy="5458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3"/>
                </a:lnSpc>
              </a:pPr>
              <a:r>
                <a:rPr lang="en-US" sz="2799" b="true">
                  <a:solidFill>
                    <a:srgbClr val="002F42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Food packaging</a:t>
              </a:r>
            </a:p>
          </p:txBody>
        </p:sp>
      </p:grpSp>
      <p:grpSp>
        <p:nvGrpSpPr>
          <p:cNvPr name="Group 123" id="123"/>
          <p:cNvGrpSpPr/>
          <p:nvPr/>
        </p:nvGrpSpPr>
        <p:grpSpPr>
          <a:xfrm rot="0">
            <a:off x="6432869" y="8968316"/>
            <a:ext cx="5758609" cy="891492"/>
            <a:chOff x="0" y="0"/>
            <a:chExt cx="7678145" cy="1188656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0" y="0"/>
              <a:ext cx="953454" cy="1188656"/>
            </a:xfrm>
            <a:custGeom>
              <a:avLst/>
              <a:gdLst/>
              <a:ahLst/>
              <a:cxnLst/>
              <a:rect r="r" b="b" t="t" l="l"/>
              <a:pathLst>
                <a:path h="1188656" w="953454">
                  <a:moveTo>
                    <a:pt x="0" y="0"/>
                  </a:moveTo>
                  <a:lnTo>
                    <a:pt x="953454" y="0"/>
                  </a:lnTo>
                  <a:lnTo>
                    <a:pt x="953454" y="1188656"/>
                  </a:ln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5" id="125"/>
            <p:cNvSpPr txBox="true"/>
            <p:nvPr/>
          </p:nvSpPr>
          <p:spPr>
            <a:xfrm rot="0">
              <a:off x="1084417" y="330930"/>
              <a:ext cx="6593728" cy="5458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3"/>
                </a:lnSpc>
              </a:pPr>
              <a:r>
                <a:rPr lang="en-US" sz="2799" b="true">
                  <a:solidFill>
                    <a:srgbClr val="FFFFFF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Food product development</a:t>
              </a:r>
            </a:p>
          </p:txBody>
        </p:sp>
      </p:grpSp>
      <p:grpSp>
        <p:nvGrpSpPr>
          <p:cNvPr name="Group 126" id="126"/>
          <p:cNvGrpSpPr/>
          <p:nvPr/>
        </p:nvGrpSpPr>
        <p:grpSpPr>
          <a:xfrm rot="0">
            <a:off x="12525636" y="8478848"/>
            <a:ext cx="5400181" cy="1510395"/>
            <a:chOff x="0" y="0"/>
            <a:chExt cx="7200241" cy="2013859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0" y="695049"/>
              <a:ext cx="953454" cy="1188656"/>
            </a:xfrm>
            <a:custGeom>
              <a:avLst/>
              <a:gdLst/>
              <a:ahLst/>
              <a:cxnLst/>
              <a:rect r="r" b="b" t="t" l="l"/>
              <a:pathLst>
                <a:path h="1188656" w="953454">
                  <a:moveTo>
                    <a:pt x="0" y="0"/>
                  </a:moveTo>
                  <a:lnTo>
                    <a:pt x="953454" y="0"/>
                  </a:lnTo>
                  <a:lnTo>
                    <a:pt x="953454" y="1188656"/>
                  </a:lnTo>
                  <a:lnTo>
                    <a:pt x="0" y="1188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8" id="128"/>
            <p:cNvSpPr/>
            <p:nvPr/>
          </p:nvSpPr>
          <p:spPr>
            <a:xfrm flipH="false" flipV="false" rot="0">
              <a:off x="5531801" y="0"/>
              <a:ext cx="1668440" cy="2013859"/>
            </a:xfrm>
            <a:custGeom>
              <a:avLst/>
              <a:gdLst/>
              <a:ahLst/>
              <a:cxnLst/>
              <a:rect r="r" b="b" t="t" l="l"/>
              <a:pathLst>
                <a:path h="2013859" w="1668440">
                  <a:moveTo>
                    <a:pt x="0" y="0"/>
                  </a:moveTo>
                  <a:lnTo>
                    <a:pt x="1668440" y="0"/>
                  </a:lnTo>
                  <a:lnTo>
                    <a:pt x="1668440" y="2013859"/>
                  </a:lnTo>
                  <a:lnTo>
                    <a:pt x="0" y="201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9" id="129"/>
            <p:cNvSpPr txBox="true"/>
            <p:nvPr/>
          </p:nvSpPr>
          <p:spPr>
            <a:xfrm rot="0">
              <a:off x="1270954" y="771980"/>
              <a:ext cx="5929288" cy="10538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23"/>
                </a:lnSpc>
              </a:pPr>
              <a:r>
                <a:rPr lang="en-US" sz="2799" b="true">
                  <a:solidFill>
                    <a:srgbClr val="002F42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Bioprocessing of </a:t>
              </a:r>
            </a:p>
            <a:p>
              <a:pPr algn="l">
                <a:lnSpc>
                  <a:spcPts val="3023"/>
                </a:lnSpc>
              </a:pPr>
              <a:r>
                <a:rPr lang="en-US" sz="2799" b="true">
                  <a:solidFill>
                    <a:srgbClr val="002F42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agri-food wastes</a:t>
              </a:r>
            </a:p>
          </p:txBody>
        </p:sp>
      </p:grpSp>
      <p:grpSp>
        <p:nvGrpSpPr>
          <p:cNvPr name="Group 130" id="130"/>
          <p:cNvGrpSpPr/>
          <p:nvPr/>
        </p:nvGrpSpPr>
        <p:grpSpPr>
          <a:xfrm rot="0">
            <a:off x="7664332" y="3191366"/>
            <a:ext cx="2959336" cy="2735568"/>
            <a:chOff x="0" y="0"/>
            <a:chExt cx="3945781" cy="3647425"/>
          </a:xfrm>
        </p:grpSpPr>
        <p:grpSp>
          <p:nvGrpSpPr>
            <p:cNvPr name="Group 131" id="131"/>
            <p:cNvGrpSpPr/>
            <p:nvPr/>
          </p:nvGrpSpPr>
          <p:grpSpPr>
            <a:xfrm rot="0">
              <a:off x="149178" y="0"/>
              <a:ext cx="3647425" cy="3647425"/>
              <a:chOff x="0" y="0"/>
              <a:chExt cx="812800" cy="812800"/>
            </a:xfrm>
          </p:grpSpPr>
          <p:sp>
            <p:nvSpPr>
              <p:cNvPr name="Freeform 132" id="1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69AD"/>
              </a:solidFill>
              <a:ln w="857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33" id="13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Freeform 134" id="134"/>
            <p:cNvSpPr/>
            <p:nvPr/>
          </p:nvSpPr>
          <p:spPr>
            <a:xfrm flipH="false" flipV="false" rot="0">
              <a:off x="1015892" y="512286"/>
              <a:ext cx="1913998" cy="867976"/>
            </a:xfrm>
            <a:custGeom>
              <a:avLst/>
              <a:gdLst/>
              <a:ahLst/>
              <a:cxnLst/>
              <a:rect r="r" b="b" t="t" l="l"/>
              <a:pathLst>
                <a:path h="867976" w="1913998">
                  <a:moveTo>
                    <a:pt x="0" y="0"/>
                  </a:moveTo>
                  <a:lnTo>
                    <a:pt x="1913998" y="0"/>
                  </a:lnTo>
                  <a:lnTo>
                    <a:pt x="1913998" y="867976"/>
                  </a:lnTo>
                  <a:lnTo>
                    <a:pt x="0" y="867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l="-62716" t="-464369" r="-574123" b="-140399"/>
              </a:stretch>
            </a:blipFill>
          </p:spPr>
        </p:sp>
        <p:sp>
          <p:nvSpPr>
            <p:cNvPr name="TextBox 135" id="135"/>
            <p:cNvSpPr txBox="true"/>
            <p:nvPr/>
          </p:nvSpPr>
          <p:spPr>
            <a:xfrm rot="0">
              <a:off x="0" y="849611"/>
              <a:ext cx="3945781" cy="2035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3"/>
                </a:lnSpc>
              </a:pPr>
            </a:p>
            <a:p>
              <a:pPr algn="ctr">
                <a:lnSpc>
                  <a:spcPts val="3913"/>
                </a:lnSpc>
              </a:pPr>
              <a:r>
                <a:rPr lang="en-US" b="true" sz="3762">
                  <a:solidFill>
                    <a:srgbClr val="FFFFFF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Research Areas</a:t>
              </a:r>
            </a:p>
          </p:txBody>
        </p:sp>
      </p:grpSp>
      <p:sp>
        <p:nvSpPr>
          <p:cNvPr name="TextBox 136" id="136"/>
          <p:cNvSpPr txBox="true"/>
          <p:nvPr/>
        </p:nvSpPr>
        <p:spPr>
          <a:xfrm rot="0">
            <a:off x="1431327" y="328492"/>
            <a:ext cx="7389845" cy="785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3"/>
              </a:lnSpc>
            </a:pPr>
            <a:r>
              <a:rPr lang="en-US" b="true" sz="2799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Optimization and innovation of food processing and preservation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10567082" y="328492"/>
            <a:ext cx="7389845" cy="785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3"/>
              </a:lnSpc>
            </a:pPr>
            <a:r>
              <a:rPr lang="en-US" sz="2799" b="true">
                <a:solidFill>
                  <a:srgbClr val="8B5F05"/>
                </a:solidFill>
                <a:latin typeface="Helios Bold"/>
                <a:ea typeface="Helios Bold"/>
                <a:cs typeface="Helios Bold"/>
                <a:sym typeface="Helios Bold"/>
              </a:rPr>
              <a:t>Agro-industrial entrepreneurship and logistics management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0047" y="922410"/>
            <a:ext cx="15827906" cy="8903197"/>
          </a:xfrm>
          <a:custGeom>
            <a:avLst/>
            <a:gdLst/>
            <a:ahLst/>
            <a:cxnLst/>
            <a:rect r="r" b="b" t="t" l="l"/>
            <a:pathLst>
              <a:path h="8903197" w="15827906">
                <a:moveTo>
                  <a:pt x="0" y="0"/>
                </a:moveTo>
                <a:lnTo>
                  <a:pt x="15827906" y="0"/>
                </a:lnTo>
                <a:lnTo>
                  <a:pt x="15827906" y="8903197"/>
                </a:lnTo>
                <a:lnTo>
                  <a:pt x="0" y="8903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48541" y="-409575"/>
            <a:ext cx="10425801" cy="2103161"/>
            <a:chOff x="0" y="0"/>
            <a:chExt cx="2745890" cy="5539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45890" cy="553919"/>
            </a:xfrm>
            <a:custGeom>
              <a:avLst/>
              <a:gdLst/>
              <a:ahLst/>
              <a:cxnLst/>
              <a:rect r="r" b="b" t="t" l="l"/>
              <a:pathLst>
                <a:path h="553919" w="2745890">
                  <a:moveTo>
                    <a:pt x="0" y="0"/>
                  </a:moveTo>
                  <a:lnTo>
                    <a:pt x="2745890" y="0"/>
                  </a:lnTo>
                  <a:lnTo>
                    <a:pt x="2745890" y="553919"/>
                  </a:lnTo>
                  <a:lnTo>
                    <a:pt x="0" y="553919"/>
                  </a:lnTo>
                  <a:close/>
                </a:path>
              </a:pathLst>
            </a:custGeom>
            <a:solidFill>
              <a:srgbClr val="F5F5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45890" cy="5920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835905" y="925121"/>
            <a:ext cx="8279690" cy="63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1"/>
              </a:lnSpc>
            </a:pPr>
            <a:r>
              <a:rPr lang="en-US" b="true" sz="7001">
                <a:solidFill>
                  <a:srgbClr val="6869AD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“BCG” </a:t>
            </a:r>
            <a:r>
              <a:rPr lang="en-US" sz="7001">
                <a:solidFill>
                  <a:srgbClr val="6869AD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Research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4060" y="1560904"/>
            <a:ext cx="14959880" cy="8414933"/>
          </a:xfrm>
          <a:custGeom>
            <a:avLst/>
            <a:gdLst/>
            <a:ahLst/>
            <a:cxnLst/>
            <a:rect r="r" b="b" t="t" l="l"/>
            <a:pathLst>
              <a:path h="8414933" w="14959880">
                <a:moveTo>
                  <a:pt x="0" y="0"/>
                </a:moveTo>
                <a:lnTo>
                  <a:pt x="14959880" y="0"/>
                </a:lnTo>
                <a:lnTo>
                  <a:pt x="14959880" y="8414932"/>
                </a:lnTo>
                <a:lnTo>
                  <a:pt x="0" y="8414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31394" y="739125"/>
            <a:ext cx="15425212" cy="63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1"/>
              </a:lnSpc>
            </a:pPr>
            <a:r>
              <a:rPr lang="en-US" b="true" sz="7001">
                <a:solidFill>
                  <a:srgbClr val="6869AD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“Thai rice and plants for health” </a:t>
            </a:r>
            <a:r>
              <a:rPr lang="en-US" sz="7001">
                <a:solidFill>
                  <a:srgbClr val="6869AD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Research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3086100"/>
            <a:chOff x="0" y="0"/>
            <a:chExt cx="4816593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812800"/>
            </a:xfrm>
            <a:custGeom>
              <a:avLst/>
              <a:gdLst/>
              <a:ahLst/>
              <a:cxnLst/>
              <a:rect r="r" b="b" t="t" l="l"/>
              <a:pathLst>
                <a:path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86068" y="-1808676"/>
            <a:ext cx="3172137" cy="4114800"/>
          </a:xfrm>
          <a:custGeom>
            <a:avLst/>
            <a:gdLst/>
            <a:ahLst/>
            <a:cxnLst/>
            <a:rect r="r" b="b" t="t" l="l"/>
            <a:pathLst>
              <a:path h="4114800" w="3172137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74585" y="9258300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84715" y="-413585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39037" y="3600552"/>
            <a:ext cx="3335428" cy="5877423"/>
            <a:chOff x="0" y="0"/>
            <a:chExt cx="4447238" cy="783656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4447238" cy="7836564"/>
              <a:chOff x="0" y="0"/>
              <a:chExt cx="878467" cy="1547963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78467" cy="1547963"/>
              </a:xfrm>
              <a:custGeom>
                <a:avLst/>
                <a:gdLst/>
                <a:ahLst/>
                <a:cxnLst/>
                <a:rect r="r" b="b" t="t" l="l"/>
                <a:pathLst>
                  <a:path h="1547963" w="878467">
                    <a:moveTo>
                      <a:pt x="118377" y="0"/>
                    </a:moveTo>
                    <a:lnTo>
                      <a:pt x="760090" y="0"/>
                    </a:lnTo>
                    <a:cubicBezTo>
                      <a:pt x="791485" y="0"/>
                      <a:pt x="821595" y="12472"/>
                      <a:pt x="843795" y="34672"/>
                    </a:cubicBezTo>
                    <a:cubicBezTo>
                      <a:pt x="865995" y="56872"/>
                      <a:pt x="878467" y="86981"/>
                      <a:pt x="878467" y="118377"/>
                    </a:cubicBezTo>
                    <a:lnTo>
                      <a:pt x="878467" y="1429586"/>
                    </a:lnTo>
                    <a:cubicBezTo>
                      <a:pt x="878467" y="1460982"/>
                      <a:pt x="865995" y="1491091"/>
                      <a:pt x="843795" y="1513291"/>
                    </a:cubicBezTo>
                    <a:cubicBezTo>
                      <a:pt x="821595" y="1535491"/>
                      <a:pt x="791485" y="1547963"/>
                      <a:pt x="760090" y="1547963"/>
                    </a:cubicBezTo>
                    <a:lnTo>
                      <a:pt x="118377" y="1547963"/>
                    </a:lnTo>
                    <a:cubicBezTo>
                      <a:pt x="86981" y="1547963"/>
                      <a:pt x="56872" y="1535491"/>
                      <a:pt x="34672" y="1513291"/>
                    </a:cubicBezTo>
                    <a:cubicBezTo>
                      <a:pt x="12472" y="1491091"/>
                      <a:pt x="0" y="1460982"/>
                      <a:pt x="0" y="1429586"/>
                    </a:cubicBezTo>
                    <a:lnTo>
                      <a:pt x="0" y="118377"/>
                    </a:lnTo>
                    <a:cubicBezTo>
                      <a:pt x="0" y="86981"/>
                      <a:pt x="12472" y="56872"/>
                      <a:pt x="34672" y="34672"/>
                    </a:cubicBezTo>
                    <a:cubicBezTo>
                      <a:pt x="56872" y="12472"/>
                      <a:pt x="86981" y="0"/>
                      <a:pt x="118377" y="0"/>
                    </a:cubicBezTo>
                    <a:close/>
                  </a:path>
                </a:pathLst>
              </a:custGeom>
              <a:solidFill>
                <a:srgbClr val="6869AD">
                  <a:alpha val="60000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878467" cy="15860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258631" y="4669318"/>
              <a:ext cx="3929975" cy="2362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1"/>
                </a:lnSpc>
              </a:pPr>
              <a:r>
                <a:rPr lang="en-US" b="true" sz="3926" spc="43">
                  <a:solidFill>
                    <a:srgbClr val="FFFBFB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Consultation of Agro-industry</a:t>
              </a:r>
            </a:p>
          </p:txBody>
        </p: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419156" y="323453"/>
              <a:ext cx="3608926" cy="3594829"/>
              <a:chOff x="0" y="0"/>
              <a:chExt cx="6502400" cy="6477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223" t="-50272" r="223" b="0"/>
                </a:stretch>
              </a:blip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</p:grpSp>
      </p:grpSp>
      <p:sp>
        <p:nvSpPr>
          <p:cNvPr name="TextBox 17" id="17"/>
          <p:cNvSpPr txBox="true"/>
          <p:nvPr/>
        </p:nvSpPr>
        <p:spPr>
          <a:xfrm rot="0">
            <a:off x="3386000" y="1030484"/>
            <a:ext cx="11516000" cy="1160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04"/>
              </a:lnSpc>
              <a:spcBef>
                <a:spcPct val="0"/>
              </a:spcBef>
            </a:pPr>
            <a:r>
              <a:rPr lang="en-US" b="true" sz="8691" spc="304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Academic Services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4007201" y="3600552"/>
            <a:ext cx="3335428" cy="5877423"/>
            <a:chOff x="0" y="0"/>
            <a:chExt cx="4447238" cy="783656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4447238" cy="7836564"/>
              <a:chOff x="0" y="0"/>
              <a:chExt cx="878467" cy="154796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78467" cy="1547963"/>
              </a:xfrm>
              <a:custGeom>
                <a:avLst/>
                <a:gdLst/>
                <a:ahLst/>
                <a:cxnLst/>
                <a:rect r="r" b="b" t="t" l="l"/>
                <a:pathLst>
                  <a:path h="1547963" w="878467">
                    <a:moveTo>
                      <a:pt x="118377" y="0"/>
                    </a:moveTo>
                    <a:lnTo>
                      <a:pt x="760090" y="0"/>
                    </a:lnTo>
                    <a:cubicBezTo>
                      <a:pt x="791485" y="0"/>
                      <a:pt x="821595" y="12472"/>
                      <a:pt x="843795" y="34672"/>
                    </a:cubicBezTo>
                    <a:cubicBezTo>
                      <a:pt x="865995" y="56872"/>
                      <a:pt x="878467" y="86981"/>
                      <a:pt x="878467" y="118377"/>
                    </a:cubicBezTo>
                    <a:lnTo>
                      <a:pt x="878467" y="1429586"/>
                    </a:lnTo>
                    <a:cubicBezTo>
                      <a:pt x="878467" y="1460982"/>
                      <a:pt x="865995" y="1491091"/>
                      <a:pt x="843795" y="1513291"/>
                    </a:cubicBezTo>
                    <a:cubicBezTo>
                      <a:pt x="821595" y="1535491"/>
                      <a:pt x="791485" y="1547963"/>
                      <a:pt x="760090" y="1547963"/>
                    </a:cubicBezTo>
                    <a:lnTo>
                      <a:pt x="118377" y="1547963"/>
                    </a:lnTo>
                    <a:cubicBezTo>
                      <a:pt x="86981" y="1547963"/>
                      <a:pt x="56872" y="1535491"/>
                      <a:pt x="34672" y="1513291"/>
                    </a:cubicBezTo>
                    <a:cubicBezTo>
                      <a:pt x="12472" y="1491091"/>
                      <a:pt x="0" y="1460982"/>
                      <a:pt x="0" y="1429586"/>
                    </a:cubicBezTo>
                    <a:lnTo>
                      <a:pt x="0" y="118377"/>
                    </a:lnTo>
                    <a:cubicBezTo>
                      <a:pt x="0" y="86981"/>
                      <a:pt x="12472" y="56872"/>
                      <a:pt x="34672" y="34672"/>
                    </a:cubicBezTo>
                    <a:cubicBezTo>
                      <a:pt x="56872" y="12472"/>
                      <a:pt x="86981" y="0"/>
                      <a:pt x="118377" y="0"/>
                    </a:cubicBezTo>
                    <a:close/>
                  </a:path>
                </a:pathLst>
              </a:custGeom>
              <a:solidFill>
                <a:srgbClr val="6869AD">
                  <a:alpha val="80000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878467" cy="15860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258631" y="4669318"/>
              <a:ext cx="3929975" cy="2362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1"/>
                </a:lnSpc>
              </a:pPr>
              <a:r>
                <a:rPr lang="en-US" b="true" sz="3926" spc="43">
                  <a:solidFill>
                    <a:srgbClr val="FFFBFB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Laboratory analysis service </a:t>
              </a:r>
            </a:p>
          </p:txBody>
        </p: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419156" y="323453"/>
              <a:ext cx="3608926" cy="3594829"/>
              <a:chOff x="0" y="0"/>
              <a:chExt cx="6502400" cy="6477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223" t="-42968" r="223" b="-7066"/>
                </a:stretch>
              </a:blip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</p:grpSp>
      </p:grpSp>
      <p:grpSp>
        <p:nvGrpSpPr>
          <p:cNvPr name="Group 26" id="26"/>
          <p:cNvGrpSpPr/>
          <p:nvPr/>
        </p:nvGrpSpPr>
        <p:grpSpPr>
          <a:xfrm rot="0">
            <a:off x="7475979" y="3600552"/>
            <a:ext cx="3335428" cy="5877423"/>
            <a:chOff x="0" y="0"/>
            <a:chExt cx="4447238" cy="783656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4447238" cy="7836564"/>
              <a:chOff x="0" y="0"/>
              <a:chExt cx="878467" cy="154796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78467" cy="1547963"/>
              </a:xfrm>
              <a:custGeom>
                <a:avLst/>
                <a:gdLst/>
                <a:ahLst/>
                <a:cxnLst/>
                <a:rect r="r" b="b" t="t" l="l"/>
                <a:pathLst>
                  <a:path h="1547963" w="878467">
                    <a:moveTo>
                      <a:pt x="118377" y="0"/>
                    </a:moveTo>
                    <a:lnTo>
                      <a:pt x="760090" y="0"/>
                    </a:lnTo>
                    <a:cubicBezTo>
                      <a:pt x="791485" y="0"/>
                      <a:pt x="821595" y="12472"/>
                      <a:pt x="843795" y="34672"/>
                    </a:cubicBezTo>
                    <a:cubicBezTo>
                      <a:pt x="865995" y="56872"/>
                      <a:pt x="878467" y="86981"/>
                      <a:pt x="878467" y="118377"/>
                    </a:cubicBezTo>
                    <a:lnTo>
                      <a:pt x="878467" y="1429586"/>
                    </a:lnTo>
                    <a:cubicBezTo>
                      <a:pt x="878467" y="1460982"/>
                      <a:pt x="865995" y="1491091"/>
                      <a:pt x="843795" y="1513291"/>
                    </a:cubicBezTo>
                    <a:cubicBezTo>
                      <a:pt x="821595" y="1535491"/>
                      <a:pt x="791485" y="1547963"/>
                      <a:pt x="760090" y="1547963"/>
                    </a:cubicBezTo>
                    <a:lnTo>
                      <a:pt x="118377" y="1547963"/>
                    </a:lnTo>
                    <a:cubicBezTo>
                      <a:pt x="86981" y="1547963"/>
                      <a:pt x="56872" y="1535491"/>
                      <a:pt x="34672" y="1513291"/>
                    </a:cubicBezTo>
                    <a:cubicBezTo>
                      <a:pt x="12472" y="1491091"/>
                      <a:pt x="0" y="1460982"/>
                      <a:pt x="0" y="1429586"/>
                    </a:cubicBezTo>
                    <a:lnTo>
                      <a:pt x="0" y="118377"/>
                    </a:lnTo>
                    <a:cubicBezTo>
                      <a:pt x="0" y="86981"/>
                      <a:pt x="12472" y="56872"/>
                      <a:pt x="34672" y="34672"/>
                    </a:cubicBezTo>
                    <a:cubicBezTo>
                      <a:pt x="56872" y="12472"/>
                      <a:pt x="86981" y="0"/>
                      <a:pt x="118377" y="0"/>
                    </a:cubicBezTo>
                    <a:close/>
                  </a:path>
                </a:pathLst>
              </a:custGeom>
              <a:solidFill>
                <a:srgbClr val="6869AD">
                  <a:alpha val="89804"/>
                </a:srgbClr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38100"/>
                <a:ext cx="878467" cy="15860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258631" y="4669318"/>
              <a:ext cx="3929975" cy="2362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1"/>
                </a:lnSpc>
              </a:pPr>
              <a:r>
                <a:rPr lang="en-US" b="true" sz="3926" spc="43">
                  <a:solidFill>
                    <a:srgbClr val="FFFBFB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Processing equipment for prototyping</a:t>
              </a:r>
            </a:p>
          </p:txBody>
        </p: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419156" y="323453"/>
              <a:ext cx="3608926" cy="3594829"/>
              <a:chOff x="0" y="0"/>
              <a:chExt cx="6502400" cy="6477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8443" t="0" r="-18443" b="0"/>
                </a:stretch>
              </a:blip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</p:grpSp>
      </p:grpSp>
      <p:grpSp>
        <p:nvGrpSpPr>
          <p:cNvPr name="Group 34" id="34"/>
          <p:cNvGrpSpPr/>
          <p:nvPr/>
        </p:nvGrpSpPr>
        <p:grpSpPr>
          <a:xfrm rot="0">
            <a:off x="10944757" y="3600552"/>
            <a:ext cx="3335428" cy="5877423"/>
            <a:chOff x="0" y="0"/>
            <a:chExt cx="4447238" cy="7836564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4447238" cy="7836564"/>
              <a:chOff x="0" y="0"/>
              <a:chExt cx="878467" cy="1547963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78467" cy="1547963"/>
              </a:xfrm>
              <a:custGeom>
                <a:avLst/>
                <a:gdLst/>
                <a:ahLst/>
                <a:cxnLst/>
                <a:rect r="r" b="b" t="t" l="l"/>
                <a:pathLst>
                  <a:path h="1547963" w="878467">
                    <a:moveTo>
                      <a:pt x="118377" y="0"/>
                    </a:moveTo>
                    <a:lnTo>
                      <a:pt x="760090" y="0"/>
                    </a:lnTo>
                    <a:cubicBezTo>
                      <a:pt x="791485" y="0"/>
                      <a:pt x="821595" y="12472"/>
                      <a:pt x="843795" y="34672"/>
                    </a:cubicBezTo>
                    <a:cubicBezTo>
                      <a:pt x="865995" y="56872"/>
                      <a:pt x="878467" y="86981"/>
                      <a:pt x="878467" y="118377"/>
                    </a:cubicBezTo>
                    <a:lnTo>
                      <a:pt x="878467" y="1429586"/>
                    </a:lnTo>
                    <a:cubicBezTo>
                      <a:pt x="878467" y="1460982"/>
                      <a:pt x="865995" y="1491091"/>
                      <a:pt x="843795" y="1513291"/>
                    </a:cubicBezTo>
                    <a:cubicBezTo>
                      <a:pt x="821595" y="1535491"/>
                      <a:pt x="791485" y="1547963"/>
                      <a:pt x="760090" y="1547963"/>
                    </a:cubicBezTo>
                    <a:lnTo>
                      <a:pt x="118377" y="1547963"/>
                    </a:lnTo>
                    <a:cubicBezTo>
                      <a:pt x="86981" y="1547963"/>
                      <a:pt x="56872" y="1535491"/>
                      <a:pt x="34672" y="1513291"/>
                    </a:cubicBezTo>
                    <a:cubicBezTo>
                      <a:pt x="12472" y="1491091"/>
                      <a:pt x="0" y="1460982"/>
                      <a:pt x="0" y="1429586"/>
                    </a:cubicBezTo>
                    <a:lnTo>
                      <a:pt x="0" y="118377"/>
                    </a:lnTo>
                    <a:cubicBezTo>
                      <a:pt x="0" y="86981"/>
                      <a:pt x="12472" y="56872"/>
                      <a:pt x="34672" y="34672"/>
                    </a:cubicBezTo>
                    <a:cubicBezTo>
                      <a:pt x="56872" y="12472"/>
                      <a:pt x="86981" y="0"/>
                      <a:pt x="118377" y="0"/>
                    </a:cubicBezTo>
                    <a:close/>
                  </a:path>
                </a:pathLst>
              </a:custGeom>
              <a:solidFill>
                <a:srgbClr val="6869AD">
                  <a:alpha val="80000"/>
                </a:srgbClr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38100"/>
                <a:ext cx="878467" cy="15860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258631" y="4669318"/>
              <a:ext cx="3929975" cy="2362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1"/>
                </a:lnSpc>
              </a:pPr>
              <a:r>
                <a:rPr lang="en-US" b="true" sz="3926" spc="43">
                  <a:solidFill>
                    <a:srgbClr val="FFFBFB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Organize training courses</a:t>
              </a:r>
            </a:p>
          </p:txBody>
        </p: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0">
              <a:off x="419156" y="323453"/>
              <a:ext cx="3608926" cy="3594829"/>
              <a:chOff x="0" y="0"/>
              <a:chExt cx="6502400" cy="6477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r="r" b="b" t="t" l="l"/>
                <a:pathLst>
                  <a:path h="6244242" w="6542159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43466" t="-15999" r="-29757" b="0"/>
                </a:stretch>
              </a:blipFill>
            </p:spPr>
          </p:sp>
          <p:sp>
            <p:nvSpPr>
              <p:cNvPr name="Freeform 41" id="41"/>
              <p:cNvSpPr/>
              <p:nvPr/>
            </p:nvSpPr>
            <p:spPr>
              <a:xfrm flipH="false" flipV="false" rot="0"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r="r" b="b" t="t" l="l"/>
                <a:pathLst>
                  <a:path h="6349987" w="6350000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BFB"/>
              </a:solidFill>
            </p:spPr>
          </p:sp>
        </p:grpSp>
      </p:grpSp>
      <p:grpSp>
        <p:nvGrpSpPr>
          <p:cNvPr name="Group 42" id="42"/>
          <p:cNvGrpSpPr/>
          <p:nvPr/>
        </p:nvGrpSpPr>
        <p:grpSpPr>
          <a:xfrm rot="0">
            <a:off x="14413535" y="3600552"/>
            <a:ext cx="3335428" cy="5877423"/>
            <a:chOff x="0" y="0"/>
            <a:chExt cx="878467" cy="1547963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78467" cy="1547963"/>
            </a:xfrm>
            <a:custGeom>
              <a:avLst/>
              <a:gdLst/>
              <a:ahLst/>
              <a:cxnLst/>
              <a:rect r="r" b="b" t="t" l="l"/>
              <a:pathLst>
                <a:path h="1547963" w="878467">
                  <a:moveTo>
                    <a:pt x="118377" y="0"/>
                  </a:moveTo>
                  <a:lnTo>
                    <a:pt x="760090" y="0"/>
                  </a:lnTo>
                  <a:cubicBezTo>
                    <a:pt x="791485" y="0"/>
                    <a:pt x="821595" y="12472"/>
                    <a:pt x="843795" y="34672"/>
                  </a:cubicBezTo>
                  <a:cubicBezTo>
                    <a:pt x="865995" y="56872"/>
                    <a:pt x="878467" y="86981"/>
                    <a:pt x="878467" y="118377"/>
                  </a:cubicBezTo>
                  <a:lnTo>
                    <a:pt x="878467" y="1429586"/>
                  </a:lnTo>
                  <a:cubicBezTo>
                    <a:pt x="878467" y="1460982"/>
                    <a:pt x="865995" y="1491091"/>
                    <a:pt x="843795" y="1513291"/>
                  </a:cubicBezTo>
                  <a:cubicBezTo>
                    <a:pt x="821595" y="1535491"/>
                    <a:pt x="791485" y="1547963"/>
                    <a:pt x="760090" y="1547963"/>
                  </a:cubicBezTo>
                  <a:lnTo>
                    <a:pt x="118377" y="1547963"/>
                  </a:lnTo>
                  <a:cubicBezTo>
                    <a:pt x="86981" y="1547963"/>
                    <a:pt x="56872" y="1535491"/>
                    <a:pt x="34672" y="1513291"/>
                  </a:cubicBezTo>
                  <a:cubicBezTo>
                    <a:pt x="12472" y="1491091"/>
                    <a:pt x="0" y="1460982"/>
                    <a:pt x="0" y="1429586"/>
                  </a:cubicBezTo>
                  <a:lnTo>
                    <a:pt x="0" y="118377"/>
                  </a:lnTo>
                  <a:cubicBezTo>
                    <a:pt x="0" y="86981"/>
                    <a:pt x="12472" y="56872"/>
                    <a:pt x="34672" y="34672"/>
                  </a:cubicBezTo>
                  <a:cubicBezTo>
                    <a:pt x="56872" y="12472"/>
                    <a:pt x="86981" y="0"/>
                    <a:pt x="118377" y="0"/>
                  </a:cubicBezTo>
                  <a:close/>
                </a:path>
              </a:pathLst>
            </a:custGeom>
            <a:solidFill>
              <a:srgbClr val="6869AD">
                <a:alpha val="60000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38100"/>
              <a:ext cx="878467" cy="1586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14607509" y="6896100"/>
            <a:ext cx="2947481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b="true" sz="3926" spc="43">
                <a:solidFill>
                  <a:srgbClr val="FFFBFB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Services for public and private projects</a:t>
            </a:r>
          </a:p>
        </p:txBody>
      </p:sp>
      <p:grpSp>
        <p:nvGrpSpPr>
          <p:cNvPr name="Group 46" id="46"/>
          <p:cNvGrpSpPr>
            <a:grpSpLocks noChangeAspect="true"/>
          </p:cNvGrpSpPr>
          <p:nvPr/>
        </p:nvGrpSpPr>
        <p:grpSpPr>
          <a:xfrm rot="0">
            <a:off x="14727902" y="3843141"/>
            <a:ext cx="2706695" cy="2696122"/>
            <a:chOff x="0" y="0"/>
            <a:chExt cx="6502400" cy="64770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3"/>
              <a:stretch>
                <a:fillRect l="223" t="-46447" r="223" b="-3823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00704" cy="10294146"/>
          </a:xfrm>
          <a:custGeom>
            <a:avLst/>
            <a:gdLst/>
            <a:ahLst/>
            <a:cxnLst/>
            <a:rect r="r" b="b" t="t" l="l"/>
            <a:pathLst>
              <a:path h="10294146" w="18300704">
                <a:moveTo>
                  <a:pt x="0" y="0"/>
                </a:moveTo>
                <a:lnTo>
                  <a:pt x="18300704" y="0"/>
                </a:lnTo>
                <a:lnTo>
                  <a:pt x="18300704" y="10294146"/>
                </a:lnTo>
                <a:lnTo>
                  <a:pt x="0" y="10294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8061" y="4943196"/>
            <a:ext cx="9708331" cy="4926505"/>
            <a:chOff x="0" y="0"/>
            <a:chExt cx="12944441" cy="656867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8646" t="17882" r="11401" b="21149"/>
            <a:stretch>
              <a:fillRect/>
            </a:stretch>
          </p:blipFill>
          <p:spPr>
            <a:xfrm flipH="false" flipV="false">
              <a:off x="0" y="0"/>
              <a:ext cx="12944441" cy="6568673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7176423" y="560383"/>
            <a:ext cx="4261045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Biotechnology</a:t>
            </a:r>
          </a:p>
          <a:p>
            <a:pPr algn="l" marL="474979" indent="-237490" lvl="1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Food Processing</a:t>
            </a:r>
          </a:p>
          <a:p>
            <a:pPr algn="l" marL="474979" indent="-237490" lvl="1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Packaging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79961" y="1035923"/>
            <a:ext cx="6566558" cy="63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1"/>
              </a:lnSpc>
            </a:pPr>
            <a:r>
              <a:rPr lang="en-US" b="true" sz="7001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LABORATORY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449685" y="4943196"/>
            <a:ext cx="3949198" cy="2580339"/>
            <a:chOff x="0" y="0"/>
            <a:chExt cx="5265597" cy="344045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996" r="0" b="996"/>
            <a:stretch>
              <a:fillRect/>
            </a:stretch>
          </p:blipFill>
          <p:spPr>
            <a:xfrm flipH="false" flipV="false">
              <a:off x="0" y="0"/>
              <a:ext cx="5265597" cy="3440453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4522708" y="4943196"/>
            <a:ext cx="3147231" cy="4926505"/>
            <a:chOff x="0" y="0"/>
            <a:chExt cx="4196308" cy="6568673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2075" t="0" r="2075" b="0"/>
            <a:stretch>
              <a:fillRect/>
            </a:stretch>
          </p:blipFill>
          <p:spPr>
            <a:xfrm flipH="false" flipV="false">
              <a:off x="0" y="0"/>
              <a:ext cx="4196308" cy="6568673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0449685" y="7580686"/>
            <a:ext cx="3949198" cy="2289015"/>
            <a:chOff x="0" y="0"/>
            <a:chExt cx="5265597" cy="3052021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0" t="6498" r="0" b="6498"/>
            <a:stretch>
              <a:fillRect/>
            </a:stretch>
          </p:blipFill>
          <p:spPr>
            <a:xfrm flipH="false" flipV="false">
              <a:off x="0" y="0"/>
              <a:ext cx="5265597" cy="3052021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618061" y="2134216"/>
            <a:ext cx="4009093" cy="2715663"/>
            <a:chOff x="0" y="0"/>
            <a:chExt cx="5345457" cy="362088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6"/>
            <a:srcRect l="879" t="0" r="879" b="0"/>
            <a:stretch>
              <a:fillRect/>
            </a:stretch>
          </p:blipFill>
          <p:spPr>
            <a:xfrm flipH="false" flipV="false">
              <a:off x="0" y="0"/>
              <a:ext cx="5345457" cy="3620885"/>
            </a:xfrm>
            <a:prstGeom prst="rect">
              <a:avLst/>
            </a:prstGeom>
          </p:spPr>
        </p:pic>
      </p:grpSp>
      <p:sp>
        <p:nvSpPr>
          <p:cNvPr name="TextBox 14" id="14"/>
          <p:cNvSpPr txBox="true"/>
          <p:nvPr/>
        </p:nvSpPr>
        <p:spPr>
          <a:xfrm rot="0">
            <a:off x="10344910" y="560383"/>
            <a:ext cx="5380772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9" indent="-237490" lvl="1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NICE-Cell culture room</a:t>
            </a:r>
          </a:p>
          <a:p>
            <a:pPr algn="just" marL="474979" indent="-237490" lvl="1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Nutrition Innovation Center</a:t>
            </a:r>
          </a:p>
          <a:p>
            <a:pPr algn="just" marL="474979" indent="-237490" lvl="1">
              <a:lnSpc>
                <a:spcPts val="285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Sensory Evaluation Unit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1418418" y="2149244"/>
            <a:ext cx="2748406" cy="2700636"/>
            <a:chOff x="0" y="0"/>
            <a:chExt cx="3664541" cy="3600848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7"/>
            <a:srcRect l="23725" t="0" r="23725" b="0"/>
            <a:stretch>
              <a:fillRect/>
            </a:stretch>
          </p:blipFill>
          <p:spPr>
            <a:xfrm flipH="false" flipV="false">
              <a:off x="0" y="0"/>
              <a:ext cx="3664541" cy="3600848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4233499" y="2149244"/>
            <a:ext cx="3436440" cy="2700636"/>
            <a:chOff x="0" y="0"/>
            <a:chExt cx="4581920" cy="3600848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8"/>
            <a:srcRect l="17203" t="0" r="17203" b="0"/>
            <a:stretch>
              <a:fillRect/>
            </a:stretch>
          </p:blipFill>
          <p:spPr>
            <a:xfrm flipH="false" flipV="false">
              <a:off x="0" y="0"/>
              <a:ext cx="4581920" cy="3600848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4694376" y="2134216"/>
            <a:ext cx="3501931" cy="2715663"/>
            <a:chOff x="0" y="0"/>
            <a:chExt cx="4669241" cy="3620885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9"/>
            <a:srcRect l="8590" t="7074" r="1516" b="0"/>
            <a:stretch>
              <a:fillRect/>
            </a:stretch>
          </p:blipFill>
          <p:spPr>
            <a:xfrm flipH="false" flipV="false">
              <a:off x="0" y="0"/>
              <a:ext cx="4669241" cy="3620885"/>
            </a:xfrm>
            <a:prstGeom prst="rect">
              <a:avLst/>
            </a:prstGeom>
          </p:spPr>
        </p:pic>
      </p:grpSp>
      <p:grpSp>
        <p:nvGrpSpPr>
          <p:cNvPr name="Group 21" id="21"/>
          <p:cNvGrpSpPr/>
          <p:nvPr/>
        </p:nvGrpSpPr>
        <p:grpSpPr>
          <a:xfrm rot="0">
            <a:off x="8262982" y="2134216"/>
            <a:ext cx="3088761" cy="2715663"/>
            <a:chOff x="0" y="0"/>
            <a:chExt cx="4118348" cy="3620885"/>
          </a:xfrm>
        </p:grpSpPr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10"/>
            <a:srcRect l="23170" t="4841" r="5472" b="0"/>
            <a:stretch>
              <a:fillRect/>
            </a:stretch>
          </p:blipFill>
          <p:spPr>
            <a:xfrm flipH="false" flipV="false">
              <a:off x="0" y="0"/>
              <a:ext cx="4118348" cy="36208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8351" y="-258351"/>
            <a:ext cx="18804702" cy="2655546"/>
            <a:chOff x="0" y="0"/>
            <a:chExt cx="4952679" cy="6994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52679" cy="699403"/>
            </a:xfrm>
            <a:custGeom>
              <a:avLst/>
              <a:gdLst/>
              <a:ahLst/>
              <a:cxnLst/>
              <a:rect r="r" b="b" t="t" l="l"/>
              <a:pathLst>
                <a:path h="699403" w="4952679">
                  <a:moveTo>
                    <a:pt x="0" y="0"/>
                  </a:moveTo>
                  <a:lnTo>
                    <a:pt x="4952679" y="0"/>
                  </a:lnTo>
                  <a:lnTo>
                    <a:pt x="4952679" y="699403"/>
                  </a:lnTo>
                  <a:lnTo>
                    <a:pt x="0" y="699403"/>
                  </a:lnTo>
                  <a:close/>
                </a:path>
              </a:pathLst>
            </a:custGeom>
            <a:solidFill>
              <a:srgbClr val="6869A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952679" cy="747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31310" y="3013668"/>
            <a:ext cx="4177984" cy="6672259"/>
            <a:chOff x="0" y="0"/>
            <a:chExt cx="5570645" cy="8896345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47699" t="0" r="10631" b="0"/>
            <a:stretch>
              <a:fillRect/>
            </a:stretch>
          </p:blipFill>
          <p:spPr>
            <a:xfrm flipH="false" flipV="false">
              <a:off x="0" y="0"/>
              <a:ext cx="5570645" cy="8896345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5104569" y="3013668"/>
            <a:ext cx="4349924" cy="4013804"/>
            <a:chOff x="0" y="0"/>
            <a:chExt cx="5799899" cy="5351739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13940" t="0" r="13940" b="0"/>
            <a:stretch>
              <a:fillRect/>
            </a:stretch>
          </p:blipFill>
          <p:spPr>
            <a:xfrm flipH="false" flipV="false">
              <a:off x="0" y="0"/>
              <a:ext cx="5799899" cy="5351739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5104569" y="7322747"/>
            <a:ext cx="4349924" cy="2363180"/>
            <a:chOff x="0" y="0"/>
            <a:chExt cx="5799899" cy="3150906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0" t="1650" r="0" b="1650"/>
            <a:stretch>
              <a:fillRect/>
            </a:stretch>
          </p:blipFill>
          <p:spPr>
            <a:xfrm flipH="false" flipV="false">
              <a:off x="0" y="0"/>
              <a:ext cx="5799899" cy="3150906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9749768" y="5965022"/>
            <a:ext cx="2338206" cy="3720905"/>
            <a:chOff x="0" y="0"/>
            <a:chExt cx="3117608" cy="4961206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/>
            <a:srcRect l="16634" t="14246" r="2387" b="0"/>
            <a:stretch>
              <a:fillRect/>
            </a:stretch>
          </p:blipFill>
          <p:spPr>
            <a:xfrm flipH="false" flipV="false">
              <a:off x="0" y="0"/>
              <a:ext cx="3117608" cy="4961206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9749768" y="3013668"/>
            <a:ext cx="3819451" cy="2656079"/>
            <a:chOff x="0" y="0"/>
            <a:chExt cx="5092601" cy="3541439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6"/>
            <a:srcRect l="0" t="7985" r="0" b="7985"/>
            <a:stretch>
              <a:fillRect/>
            </a:stretch>
          </p:blipFill>
          <p:spPr>
            <a:xfrm flipH="false" flipV="false">
              <a:off x="0" y="0"/>
              <a:ext cx="5092601" cy="3541439"/>
            </a:xfrm>
            <a:prstGeom prst="rect">
              <a:avLst/>
            </a:prstGeom>
          </p:spPr>
        </p:pic>
      </p:grpSp>
      <p:sp>
        <p:nvSpPr>
          <p:cNvPr name="Freeform 15" id="15"/>
          <p:cNvSpPr/>
          <p:nvPr/>
        </p:nvSpPr>
        <p:spPr>
          <a:xfrm flipH="false" flipV="false" rot="0">
            <a:off x="13864493" y="3013668"/>
            <a:ext cx="3792196" cy="2656079"/>
          </a:xfrm>
          <a:custGeom>
            <a:avLst/>
            <a:gdLst/>
            <a:ahLst/>
            <a:cxnLst/>
            <a:rect r="r" b="b" t="t" l="l"/>
            <a:pathLst>
              <a:path h="2656079" w="3792196">
                <a:moveTo>
                  <a:pt x="0" y="0"/>
                </a:moveTo>
                <a:lnTo>
                  <a:pt x="3792197" y="0"/>
                </a:lnTo>
                <a:lnTo>
                  <a:pt x="3792197" y="2656079"/>
                </a:lnTo>
                <a:lnTo>
                  <a:pt x="0" y="26560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540" r="0" b="-354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383249" y="5965022"/>
            <a:ext cx="2480293" cy="3720905"/>
          </a:xfrm>
          <a:custGeom>
            <a:avLst/>
            <a:gdLst/>
            <a:ahLst/>
            <a:cxnLst/>
            <a:rect r="r" b="b" t="t" l="l"/>
            <a:pathLst>
              <a:path h="3720905" w="2480293">
                <a:moveTo>
                  <a:pt x="0" y="0"/>
                </a:moveTo>
                <a:lnTo>
                  <a:pt x="2480292" y="0"/>
                </a:lnTo>
                <a:lnTo>
                  <a:pt x="2480292" y="3720905"/>
                </a:lnTo>
                <a:lnTo>
                  <a:pt x="0" y="372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584" t="-11588" r="-10357" b="-1241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158816" y="5965022"/>
            <a:ext cx="2497873" cy="1751821"/>
          </a:xfrm>
          <a:custGeom>
            <a:avLst/>
            <a:gdLst/>
            <a:ahLst/>
            <a:cxnLst/>
            <a:rect r="r" b="b" t="t" l="l"/>
            <a:pathLst>
              <a:path h="1751821" w="2497873">
                <a:moveTo>
                  <a:pt x="0" y="0"/>
                </a:moveTo>
                <a:lnTo>
                  <a:pt x="2497874" y="0"/>
                </a:lnTo>
                <a:lnTo>
                  <a:pt x="2497874" y="1751821"/>
                </a:lnTo>
                <a:lnTo>
                  <a:pt x="0" y="17518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645" t="-38679" r="-40902" b="-2188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58816" y="8012118"/>
            <a:ext cx="2497873" cy="1673809"/>
          </a:xfrm>
          <a:custGeom>
            <a:avLst/>
            <a:gdLst/>
            <a:ahLst/>
            <a:cxnLst/>
            <a:rect r="r" b="b" t="t" l="l"/>
            <a:pathLst>
              <a:path h="1673809" w="2497873">
                <a:moveTo>
                  <a:pt x="0" y="0"/>
                </a:moveTo>
                <a:lnTo>
                  <a:pt x="2497874" y="0"/>
                </a:lnTo>
                <a:lnTo>
                  <a:pt x="2497874" y="1673809"/>
                </a:lnTo>
                <a:lnTo>
                  <a:pt x="0" y="1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315" t="-8685" r="-8697" b="-368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31310" y="1114847"/>
            <a:ext cx="9127731" cy="1057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11600" b="true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Pilot Plant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303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504950"/>
            <a:ext cx="18288000" cy="3086100"/>
            <a:chOff x="0" y="0"/>
            <a:chExt cx="4816593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812800"/>
            </a:xfrm>
            <a:custGeom>
              <a:avLst/>
              <a:gdLst/>
              <a:ahLst/>
              <a:cxnLst/>
              <a:rect r="r" b="b" t="t" l="l"/>
              <a:pathLst>
                <a:path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9176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9026" y="1790271"/>
            <a:ext cx="7773862" cy="2515458"/>
          </a:xfrm>
          <a:custGeom>
            <a:avLst/>
            <a:gdLst/>
            <a:ahLst/>
            <a:cxnLst/>
            <a:rect r="r" b="b" t="t" l="l"/>
            <a:pathLst>
              <a:path h="2515458" w="7773862">
                <a:moveTo>
                  <a:pt x="0" y="0"/>
                </a:moveTo>
                <a:lnTo>
                  <a:pt x="7773862" y="0"/>
                </a:lnTo>
                <a:lnTo>
                  <a:pt x="7773862" y="2515458"/>
                </a:lnTo>
                <a:lnTo>
                  <a:pt x="0" y="2515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6" t="0" r="0" b="-69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1996895"/>
            <a:ext cx="612184" cy="612184"/>
          </a:xfrm>
          <a:custGeom>
            <a:avLst/>
            <a:gdLst/>
            <a:ahLst/>
            <a:cxnLst/>
            <a:rect r="r" b="b" t="t" l="l"/>
            <a:pathLst>
              <a:path h="612184" w="612184">
                <a:moveTo>
                  <a:pt x="0" y="0"/>
                </a:moveTo>
                <a:lnTo>
                  <a:pt x="612184" y="0"/>
                </a:lnTo>
                <a:lnTo>
                  <a:pt x="612184" y="612184"/>
                </a:lnTo>
                <a:lnTo>
                  <a:pt x="0" y="61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072722" y="1824784"/>
            <a:ext cx="7667625" cy="2480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>
                <a:solidFill>
                  <a:srgbClr val="6869AD"/>
                </a:solidFill>
                <a:latin typeface="Arimo"/>
                <a:ea typeface="Arimo"/>
                <a:cs typeface="Arimo"/>
                <a:sym typeface="Arimo"/>
              </a:rPr>
              <a:t>founded in 1964</a:t>
            </a:r>
          </a:p>
          <a:p>
            <a:pPr algn="l">
              <a:lnSpc>
                <a:spcPts val="6580"/>
              </a:lnSpc>
            </a:pPr>
            <a:r>
              <a:rPr lang="en-US" sz="4700">
                <a:solidFill>
                  <a:srgbClr val="6869AD"/>
                </a:solidFill>
                <a:latin typeface="Arimo"/>
                <a:ea typeface="Arimo"/>
                <a:cs typeface="Arimo"/>
                <a:sym typeface="Arimo"/>
              </a:rPr>
              <a:t>the first provincial university in Thailand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144000" y="2835364"/>
            <a:ext cx="612184" cy="612184"/>
          </a:xfrm>
          <a:custGeom>
            <a:avLst/>
            <a:gdLst/>
            <a:ahLst/>
            <a:cxnLst/>
            <a:rect r="r" b="b" t="t" l="l"/>
            <a:pathLst>
              <a:path h="612184" w="612184">
                <a:moveTo>
                  <a:pt x="0" y="0"/>
                </a:moveTo>
                <a:lnTo>
                  <a:pt x="612184" y="0"/>
                </a:lnTo>
                <a:lnTo>
                  <a:pt x="612184" y="612185"/>
                </a:lnTo>
                <a:lnTo>
                  <a:pt x="0" y="61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8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2812" y="3506646"/>
            <a:ext cx="2743496" cy="3703537"/>
            <a:chOff x="0" y="0"/>
            <a:chExt cx="835468" cy="11278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5468" cy="1127827"/>
            </a:xfrm>
            <a:custGeom>
              <a:avLst/>
              <a:gdLst/>
              <a:ahLst/>
              <a:cxnLst/>
              <a:rect r="r" b="b" t="t" l="l"/>
              <a:pathLst>
                <a:path h="1127827" w="835468">
                  <a:moveTo>
                    <a:pt x="0" y="0"/>
                  </a:moveTo>
                  <a:lnTo>
                    <a:pt x="835468" y="0"/>
                  </a:lnTo>
                  <a:lnTo>
                    <a:pt x="835468" y="1127827"/>
                  </a:lnTo>
                  <a:lnTo>
                    <a:pt x="0" y="1127827"/>
                  </a:lnTo>
                  <a:close/>
                </a:path>
              </a:pathLst>
            </a:custGeom>
            <a:solidFill>
              <a:srgbClr val="CC9A3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35468" cy="1165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36251" y="4424103"/>
            <a:ext cx="9284453" cy="1600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22"/>
              </a:lnSpc>
            </a:pPr>
            <a:r>
              <a:rPr lang="en-US" sz="11602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994376" y="-559016"/>
            <a:ext cx="6532806" cy="11369735"/>
            <a:chOff x="0" y="0"/>
            <a:chExt cx="1720574" cy="29944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0574" cy="2994498"/>
            </a:xfrm>
            <a:custGeom>
              <a:avLst/>
              <a:gdLst/>
              <a:ahLst/>
              <a:cxnLst/>
              <a:rect r="r" b="b" t="t" l="l"/>
              <a:pathLst>
                <a:path h="2994498" w="1720574">
                  <a:moveTo>
                    <a:pt x="28442" y="0"/>
                  </a:moveTo>
                  <a:lnTo>
                    <a:pt x="1692132" y="0"/>
                  </a:lnTo>
                  <a:cubicBezTo>
                    <a:pt x="1707841" y="0"/>
                    <a:pt x="1720574" y="12734"/>
                    <a:pt x="1720574" y="28442"/>
                  </a:cubicBezTo>
                  <a:lnTo>
                    <a:pt x="1720574" y="2966056"/>
                  </a:lnTo>
                  <a:cubicBezTo>
                    <a:pt x="1720574" y="2981764"/>
                    <a:pt x="1707841" y="2994498"/>
                    <a:pt x="1692132" y="2994498"/>
                  </a:cubicBezTo>
                  <a:lnTo>
                    <a:pt x="28442" y="2994498"/>
                  </a:lnTo>
                  <a:cubicBezTo>
                    <a:pt x="20899" y="2994498"/>
                    <a:pt x="13664" y="2991502"/>
                    <a:pt x="8330" y="2986168"/>
                  </a:cubicBezTo>
                  <a:cubicBezTo>
                    <a:pt x="2997" y="2980834"/>
                    <a:pt x="0" y="2973599"/>
                    <a:pt x="0" y="2966056"/>
                  </a:cubicBezTo>
                  <a:lnTo>
                    <a:pt x="0" y="28442"/>
                  </a:lnTo>
                  <a:cubicBezTo>
                    <a:pt x="0" y="20899"/>
                    <a:pt x="2997" y="13664"/>
                    <a:pt x="8330" y="8330"/>
                  </a:cubicBezTo>
                  <a:cubicBezTo>
                    <a:pt x="13664" y="2997"/>
                    <a:pt x="20899" y="0"/>
                    <a:pt x="284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720574" cy="303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901481" y="6213748"/>
            <a:ext cx="4357819" cy="530862"/>
          </a:xfrm>
          <a:custGeom>
            <a:avLst/>
            <a:gdLst/>
            <a:ahLst/>
            <a:cxnLst/>
            <a:rect r="r" b="b" t="t" l="l"/>
            <a:pathLst>
              <a:path h="530862" w="4357819">
                <a:moveTo>
                  <a:pt x="0" y="0"/>
                </a:moveTo>
                <a:lnTo>
                  <a:pt x="4357819" y="0"/>
                </a:lnTo>
                <a:lnTo>
                  <a:pt x="4357819" y="530862"/>
                </a:lnTo>
                <a:lnTo>
                  <a:pt x="0" y="53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901481" y="7018538"/>
            <a:ext cx="4357819" cy="530862"/>
          </a:xfrm>
          <a:custGeom>
            <a:avLst/>
            <a:gdLst/>
            <a:ahLst/>
            <a:cxnLst/>
            <a:rect r="r" b="b" t="t" l="l"/>
            <a:pathLst>
              <a:path h="530862" w="4357819">
                <a:moveTo>
                  <a:pt x="0" y="0"/>
                </a:moveTo>
                <a:lnTo>
                  <a:pt x="4357819" y="0"/>
                </a:lnTo>
                <a:lnTo>
                  <a:pt x="4357819" y="530861"/>
                </a:lnTo>
                <a:lnTo>
                  <a:pt x="0" y="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01481" y="7825624"/>
            <a:ext cx="4357819" cy="530862"/>
          </a:xfrm>
          <a:custGeom>
            <a:avLst/>
            <a:gdLst/>
            <a:ahLst/>
            <a:cxnLst/>
            <a:rect r="r" b="b" t="t" l="l"/>
            <a:pathLst>
              <a:path h="530862" w="4357819">
                <a:moveTo>
                  <a:pt x="0" y="0"/>
                </a:moveTo>
                <a:lnTo>
                  <a:pt x="4357819" y="0"/>
                </a:lnTo>
                <a:lnTo>
                  <a:pt x="4357819" y="530862"/>
                </a:lnTo>
                <a:lnTo>
                  <a:pt x="0" y="53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18936" y="9143758"/>
            <a:ext cx="12013312" cy="3703537"/>
            <a:chOff x="0" y="0"/>
            <a:chExt cx="3658377" cy="112782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58377" cy="1127827"/>
            </a:xfrm>
            <a:custGeom>
              <a:avLst/>
              <a:gdLst/>
              <a:ahLst/>
              <a:cxnLst/>
              <a:rect r="r" b="b" t="t" l="l"/>
              <a:pathLst>
                <a:path h="1127827" w="3658377">
                  <a:moveTo>
                    <a:pt x="0" y="0"/>
                  </a:moveTo>
                  <a:lnTo>
                    <a:pt x="3658377" y="0"/>
                  </a:lnTo>
                  <a:lnTo>
                    <a:pt x="3658377" y="1127827"/>
                  </a:lnTo>
                  <a:lnTo>
                    <a:pt x="0" y="1127827"/>
                  </a:lnTo>
                  <a:close/>
                </a:path>
              </a:pathLst>
            </a:custGeom>
            <a:solidFill>
              <a:srgbClr val="CC9A3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658377" cy="1165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4837758" y="1114544"/>
            <a:ext cx="2676738" cy="1505665"/>
          </a:xfrm>
          <a:custGeom>
            <a:avLst/>
            <a:gdLst/>
            <a:ahLst/>
            <a:cxnLst/>
            <a:rect r="r" b="b" t="t" l="l"/>
            <a:pathLst>
              <a:path h="1505665" w="2676738">
                <a:moveTo>
                  <a:pt x="0" y="0"/>
                </a:moveTo>
                <a:lnTo>
                  <a:pt x="2676737" y="0"/>
                </a:lnTo>
                <a:lnTo>
                  <a:pt x="2676737" y="1505665"/>
                </a:lnTo>
                <a:lnTo>
                  <a:pt x="0" y="1505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988299" y="4807563"/>
            <a:ext cx="4344657" cy="550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8"/>
              </a:lnSpc>
              <a:spcBef>
                <a:spcPct val="0"/>
              </a:spcBef>
            </a:pPr>
            <a:r>
              <a:rPr lang="en-US" b="true" sz="3062">
                <a:solidFill>
                  <a:srgbClr val="CC9A34"/>
                </a:solidFill>
                <a:latin typeface="Poppins Bold"/>
                <a:ea typeface="Poppins Bold"/>
                <a:cs typeface="Poppins Bold"/>
                <a:sym typeface="Poppins Bold"/>
              </a:rPr>
              <a:t>Get in touch with us..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470865" y="6294193"/>
            <a:ext cx="3219050" cy="308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7"/>
              </a:lnSpc>
              <a:spcBef>
                <a:spcPct val="0"/>
              </a:spcBef>
            </a:pPr>
            <a:r>
              <a:rPr lang="en-US" b="true" sz="171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www.agro.cmu.ac.th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470865" y="7098982"/>
            <a:ext cx="3219050" cy="308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7"/>
              </a:lnSpc>
              <a:spcBef>
                <a:spcPct val="0"/>
              </a:spcBef>
            </a:pPr>
            <a:r>
              <a:rPr lang="en-US" b="true" sz="171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  <a:hlinkClick r:id="rId5" tooltip="mailto:saraban_agro@cmu.ac.th"/>
              </a:rPr>
              <a:t>saraban_agro@cmu.ac.th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470865" y="7906069"/>
            <a:ext cx="3219050" cy="312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7"/>
              </a:lnSpc>
              <a:spcBef>
                <a:spcPct val="0"/>
              </a:spcBef>
            </a:pPr>
            <a:r>
              <a:rPr lang="en-US" b="true" sz="171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+66 5394 8206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2806760" y="1415162"/>
            <a:ext cx="2030998" cy="904429"/>
          </a:xfrm>
          <a:custGeom>
            <a:avLst/>
            <a:gdLst/>
            <a:ahLst/>
            <a:cxnLst/>
            <a:rect r="r" b="b" t="t" l="l"/>
            <a:pathLst>
              <a:path h="904429" w="2030998">
                <a:moveTo>
                  <a:pt x="0" y="0"/>
                </a:moveTo>
                <a:lnTo>
                  <a:pt x="2030998" y="0"/>
                </a:lnTo>
                <a:lnTo>
                  <a:pt x="2030998" y="904429"/>
                </a:lnTo>
                <a:lnTo>
                  <a:pt x="0" y="90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680610" cy="10287000"/>
            <a:chOff x="0" y="0"/>
            <a:chExt cx="123275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3275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32753">
                  <a:moveTo>
                    <a:pt x="0" y="0"/>
                  </a:moveTo>
                  <a:lnTo>
                    <a:pt x="1232753" y="0"/>
                  </a:lnTo>
                  <a:lnTo>
                    <a:pt x="12327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869AD">
                <a:alpha val="2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3275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47039" y="3112251"/>
            <a:ext cx="3186532" cy="6431928"/>
            <a:chOff x="0" y="0"/>
            <a:chExt cx="839251" cy="16940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39251" cy="1694006"/>
            </a:xfrm>
            <a:custGeom>
              <a:avLst/>
              <a:gdLst/>
              <a:ahLst/>
              <a:cxnLst/>
              <a:rect r="r" b="b" t="t" l="l"/>
              <a:pathLst>
                <a:path h="1694006" w="839251">
                  <a:moveTo>
                    <a:pt x="46162" y="0"/>
                  </a:moveTo>
                  <a:lnTo>
                    <a:pt x="793089" y="0"/>
                  </a:lnTo>
                  <a:cubicBezTo>
                    <a:pt x="805332" y="0"/>
                    <a:pt x="817074" y="4863"/>
                    <a:pt x="825731" y="13521"/>
                  </a:cubicBezTo>
                  <a:cubicBezTo>
                    <a:pt x="834388" y="22178"/>
                    <a:pt x="839251" y="33919"/>
                    <a:pt x="839251" y="46162"/>
                  </a:cubicBezTo>
                  <a:lnTo>
                    <a:pt x="839251" y="1647844"/>
                  </a:lnTo>
                  <a:cubicBezTo>
                    <a:pt x="839251" y="1660087"/>
                    <a:pt x="834388" y="1671828"/>
                    <a:pt x="825731" y="1680485"/>
                  </a:cubicBezTo>
                  <a:cubicBezTo>
                    <a:pt x="817074" y="1689142"/>
                    <a:pt x="805332" y="1694006"/>
                    <a:pt x="793089" y="1694006"/>
                  </a:cubicBezTo>
                  <a:lnTo>
                    <a:pt x="46162" y="1694006"/>
                  </a:lnTo>
                  <a:cubicBezTo>
                    <a:pt x="33919" y="1694006"/>
                    <a:pt x="22178" y="1689142"/>
                    <a:pt x="13521" y="1680485"/>
                  </a:cubicBezTo>
                  <a:cubicBezTo>
                    <a:pt x="4863" y="1671828"/>
                    <a:pt x="0" y="1660087"/>
                    <a:pt x="0" y="1647844"/>
                  </a:cubicBezTo>
                  <a:lnTo>
                    <a:pt x="0" y="46162"/>
                  </a:lnTo>
                  <a:cubicBezTo>
                    <a:pt x="0" y="33919"/>
                    <a:pt x="4863" y="22178"/>
                    <a:pt x="13521" y="13521"/>
                  </a:cubicBezTo>
                  <a:cubicBezTo>
                    <a:pt x="22178" y="4863"/>
                    <a:pt x="33919" y="0"/>
                    <a:pt x="46162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39251" cy="17321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63058" y="3808550"/>
            <a:ext cx="2854163" cy="911911"/>
          </a:xfrm>
          <a:custGeom>
            <a:avLst/>
            <a:gdLst/>
            <a:ahLst/>
            <a:cxnLst/>
            <a:rect r="r" b="b" t="t" l="l"/>
            <a:pathLst>
              <a:path h="911911" w="2854163">
                <a:moveTo>
                  <a:pt x="0" y="0"/>
                </a:moveTo>
                <a:lnTo>
                  <a:pt x="2854162" y="0"/>
                </a:lnTo>
                <a:lnTo>
                  <a:pt x="2854162" y="911911"/>
                </a:lnTo>
                <a:lnTo>
                  <a:pt x="0" y="91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99" t="-45644" r="-2568" b="-4355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63058" y="6656473"/>
            <a:ext cx="2854163" cy="894949"/>
          </a:xfrm>
          <a:custGeom>
            <a:avLst/>
            <a:gdLst/>
            <a:ahLst/>
            <a:cxnLst/>
            <a:rect r="r" b="b" t="t" l="l"/>
            <a:pathLst>
              <a:path h="894949" w="2854163">
                <a:moveTo>
                  <a:pt x="0" y="0"/>
                </a:moveTo>
                <a:lnTo>
                  <a:pt x="2854162" y="0"/>
                </a:lnTo>
                <a:lnTo>
                  <a:pt x="2854162" y="894949"/>
                </a:lnTo>
                <a:lnTo>
                  <a:pt x="0" y="89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28" t="-35135" r="-1813" b="-3739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426679" y="0"/>
            <a:ext cx="2861321" cy="5332154"/>
            <a:chOff x="0" y="0"/>
            <a:chExt cx="753599" cy="14043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53599" cy="1404353"/>
            </a:xfrm>
            <a:custGeom>
              <a:avLst/>
              <a:gdLst/>
              <a:ahLst/>
              <a:cxnLst/>
              <a:rect r="r" b="b" t="t" l="l"/>
              <a:pathLst>
                <a:path h="1404353" w="753599">
                  <a:moveTo>
                    <a:pt x="0" y="0"/>
                  </a:moveTo>
                  <a:lnTo>
                    <a:pt x="753599" y="0"/>
                  </a:lnTo>
                  <a:lnTo>
                    <a:pt x="753599" y="1404353"/>
                  </a:lnTo>
                  <a:lnTo>
                    <a:pt x="0" y="1404353"/>
                  </a:lnTo>
                  <a:close/>
                </a:path>
              </a:pathLst>
            </a:custGeom>
            <a:solidFill>
              <a:srgbClr val="6869AD">
                <a:alpha val="27843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753599" cy="1451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47039" y="659134"/>
            <a:ext cx="3186532" cy="1987845"/>
            <a:chOff x="0" y="0"/>
            <a:chExt cx="4248709" cy="26504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803142"/>
              <a:ext cx="4148364" cy="1847318"/>
            </a:xfrm>
            <a:custGeom>
              <a:avLst/>
              <a:gdLst/>
              <a:ahLst/>
              <a:cxnLst/>
              <a:rect r="r" b="b" t="t" l="l"/>
              <a:pathLst>
                <a:path h="1847318" w="4148364">
                  <a:moveTo>
                    <a:pt x="0" y="0"/>
                  </a:moveTo>
                  <a:lnTo>
                    <a:pt x="4148364" y="0"/>
                  </a:lnTo>
                  <a:lnTo>
                    <a:pt x="4148364" y="1847318"/>
                  </a:lnTo>
                  <a:lnTo>
                    <a:pt x="0" y="1847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-76200"/>
              <a:ext cx="4248709" cy="8805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6869AD"/>
                  </a:solidFill>
                  <a:latin typeface="Mitr Bold"/>
                  <a:ea typeface="Mitr Bold"/>
                  <a:cs typeface="Mitr Bold"/>
                  <a:sym typeface="Mitr Bold"/>
                </a:rPr>
                <a:t>FACT</a:t>
              </a:r>
              <a:r>
                <a:rPr lang="en-US" b="true" sz="3999">
                  <a:solidFill>
                    <a:srgbClr val="900EB5"/>
                  </a:solidFill>
                  <a:latin typeface="Mitr Bold"/>
                  <a:ea typeface="Mitr Bold"/>
                  <a:cs typeface="Mitr Bold"/>
                  <a:sym typeface="Mitr Bold"/>
                </a:rPr>
                <a:t> </a:t>
              </a:r>
              <a:r>
                <a:rPr lang="en-US" sz="3999">
                  <a:solidFill>
                    <a:srgbClr val="FBAB1E"/>
                  </a:solidFill>
                  <a:latin typeface="Mitr"/>
                  <a:ea typeface="Mitr"/>
                  <a:cs typeface="Mitr"/>
                  <a:sym typeface="Mitr"/>
                </a:rPr>
                <a:t>SHEET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984087" y="1464580"/>
            <a:ext cx="1941385" cy="1423938"/>
            <a:chOff x="0" y="0"/>
            <a:chExt cx="812800" cy="5961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596160"/>
            </a:xfrm>
            <a:custGeom>
              <a:avLst/>
              <a:gdLst/>
              <a:ahLst/>
              <a:cxnLst/>
              <a:rect r="r" b="b" t="t" l="l"/>
              <a:pathLst>
                <a:path h="596160" w="812800">
                  <a:moveTo>
                    <a:pt x="91720" y="0"/>
                  </a:moveTo>
                  <a:lnTo>
                    <a:pt x="721080" y="0"/>
                  </a:lnTo>
                  <a:cubicBezTo>
                    <a:pt x="745406" y="0"/>
                    <a:pt x="768735" y="9663"/>
                    <a:pt x="785936" y="26864"/>
                  </a:cubicBezTo>
                  <a:cubicBezTo>
                    <a:pt x="803137" y="44065"/>
                    <a:pt x="812800" y="67394"/>
                    <a:pt x="812800" y="91720"/>
                  </a:cubicBezTo>
                  <a:lnTo>
                    <a:pt x="812800" y="504440"/>
                  </a:lnTo>
                  <a:cubicBezTo>
                    <a:pt x="812800" y="528766"/>
                    <a:pt x="803137" y="552095"/>
                    <a:pt x="785936" y="569296"/>
                  </a:cubicBezTo>
                  <a:cubicBezTo>
                    <a:pt x="768735" y="586497"/>
                    <a:pt x="745406" y="596160"/>
                    <a:pt x="721080" y="596160"/>
                  </a:cubicBezTo>
                  <a:lnTo>
                    <a:pt x="91720" y="596160"/>
                  </a:lnTo>
                  <a:cubicBezTo>
                    <a:pt x="67394" y="596160"/>
                    <a:pt x="44065" y="586497"/>
                    <a:pt x="26864" y="569296"/>
                  </a:cubicBezTo>
                  <a:cubicBezTo>
                    <a:pt x="9663" y="552095"/>
                    <a:pt x="0" y="528766"/>
                    <a:pt x="0" y="504440"/>
                  </a:cubicBezTo>
                  <a:lnTo>
                    <a:pt x="0" y="91720"/>
                  </a:lnTo>
                  <a:cubicBezTo>
                    <a:pt x="0" y="67394"/>
                    <a:pt x="9663" y="44065"/>
                    <a:pt x="26864" y="26864"/>
                  </a:cubicBezTo>
                  <a:cubicBezTo>
                    <a:pt x="44065" y="9663"/>
                    <a:pt x="67394" y="0"/>
                    <a:pt x="91720" y="0"/>
                  </a:cubicBezTo>
                  <a:close/>
                </a:path>
              </a:pathLst>
            </a:custGeom>
            <a:blipFill>
              <a:blip r:embed="rId6"/>
              <a:stretch>
                <a:fillRect l="-19763" t="-12322" r="-27024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042013" y="1464580"/>
            <a:ext cx="1941385" cy="1423938"/>
            <a:chOff x="0" y="0"/>
            <a:chExt cx="812800" cy="5961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596160"/>
            </a:xfrm>
            <a:custGeom>
              <a:avLst/>
              <a:gdLst/>
              <a:ahLst/>
              <a:cxnLst/>
              <a:rect r="r" b="b" t="t" l="l"/>
              <a:pathLst>
                <a:path h="596160" w="812800">
                  <a:moveTo>
                    <a:pt x="91720" y="0"/>
                  </a:moveTo>
                  <a:lnTo>
                    <a:pt x="721080" y="0"/>
                  </a:lnTo>
                  <a:cubicBezTo>
                    <a:pt x="745406" y="0"/>
                    <a:pt x="768735" y="9663"/>
                    <a:pt x="785936" y="26864"/>
                  </a:cubicBezTo>
                  <a:cubicBezTo>
                    <a:pt x="803137" y="44065"/>
                    <a:pt x="812800" y="67394"/>
                    <a:pt x="812800" y="91720"/>
                  </a:cubicBezTo>
                  <a:lnTo>
                    <a:pt x="812800" y="504440"/>
                  </a:lnTo>
                  <a:cubicBezTo>
                    <a:pt x="812800" y="528766"/>
                    <a:pt x="803137" y="552095"/>
                    <a:pt x="785936" y="569296"/>
                  </a:cubicBezTo>
                  <a:cubicBezTo>
                    <a:pt x="768735" y="586497"/>
                    <a:pt x="745406" y="596160"/>
                    <a:pt x="721080" y="596160"/>
                  </a:cubicBezTo>
                  <a:lnTo>
                    <a:pt x="91720" y="596160"/>
                  </a:lnTo>
                  <a:cubicBezTo>
                    <a:pt x="67394" y="596160"/>
                    <a:pt x="44065" y="586497"/>
                    <a:pt x="26864" y="569296"/>
                  </a:cubicBezTo>
                  <a:cubicBezTo>
                    <a:pt x="9663" y="552095"/>
                    <a:pt x="0" y="528766"/>
                    <a:pt x="0" y="504440"/>
                  </a:cubicBezTo>
                  <a:lnTo>
                    <a:pt x="0" y="91720"/>
                  </a:lnTo>
                  <a:cubicBezTo>
                    <a:pt x="0" y="67394"/>
                    <a:pt x="9663" y="44065"/>
                    <a:pt x="26864" y="26864"/>
                  </a:cubicBezTo>
                  <a:cubicBezTo>
                    <a:pt x="44065" y="9663"/>
                    <a:pt x="67394" y="0"/>
                    <a:pt x="9172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4174" r="0" b="-4174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097699" y="1464580"/>
            <a:ext cx="1941385" cy="1423938"/>
            <a:chOff x="0" y="0"/>
            <a:chExt cx="812800" cy="59616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596160"/>
            </a:xfrm>
            <a:custGeom>
              <a:avLst/>
              <a:gdLst/>
              <a:ahLst/>
              <a:cxnLst/>
              <a:rect r="r" b="b" t="t" l="l"/>
              <a:pathLst>
                <a:path h="596160" w="812800">
                  <a:moveTo>
                    <a:pt x="91720" y="0"/>
                  </a:moveTo>
                  <a:lnTo>
                    <a:pt x="721080" y="0"/>
                  </a:lnTo>
                  <a:cubicBezTo>
                    <a:pt x="745406" y="0"/>
                    <a:pt x="768735" y="9663"/>
                    <a:pt x="785936" y="26864"/>
                  </a:cubicBezTo>
                  <a:cubicBezTo>
                    <a:pt x="803137" y="44065"/>
                    <a:pt x="812800" y="67394"/>
                    <a:pt x="812800" y="91720"/>
                  </a:cubicBezTo>
                  <a:lnTo>
                    <a:pt x="812800" y="504440"/>
                  </a:lnTo>
                  <a:cubicBezTo>
                    <a:pt x="812800" y="528766"/>
                    <a:pt x="803137" y="552095"/>
                    <a:pt x="785936" y="569296"/>
                  </a:cubicBezTo>
                  <a:cubicBezTo>
                    <a:pt x="768735" y="586497"/>
                    <a:pt x="745406" y="596160"/>
                    <a:pt x="721080" y="596160"/>
                  </a:cubicBezTo>
                  <a:lnTo>
                    <a:pt x="91720" y="596160"/>
                  </a:lnTo>
                  <a:cubicBezTo>
                    <a:pt x="67394" y="596160"/>
                    <a:pt x="44065" y="586497"/>
                    <a:pt x="26864" y="569296"/>
                  </a:cubicBezTo>
                  <a:cubicBezTo>
                    <a:pt x="9663" y="552095"/>
                    <a:pt x="0" y="528766"/>
                    <a:pt x="0" y="504440"/>
                  </a:cubicBezTo>
                  <a:lnTo>
                    <a:pt x="0" y="91720"/>
                  </a:lnTo>
                  <a:cubicBezTo>
                    <a:pt x="0" y="67394"/>
                    <a:pt x="9663" y="44065"/>
                    <a:pt x="26864" y="26864"/>
                  </a:cubicBezTo>
                  <a:cubicBezTo>
                    <a:pt x="44065" y="9663"/>
                    <a:pt x="67394" y="0"/>
                    <a:pt x="91720" y="0"/>
                  </a:cubicBezTo>
                  <a:close/>
                </a:path>
              </a:pathLst>
            </a:custGeom>
            <a:blipFill>
              <a:blip r:embed="rId8"/>
              <a:stretch>
                <a:fillRect l="-21319" t="0" r="-25741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1153384" y="1464580"/>
            <a:ext cx="1941385" cy="1423938"/>
            <a:chOff x="0" y="0"/>
            <a:chExt cx="812800" cy="5961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596160"/>
            </a:xfrm>
            <a:custGeom>
              <a:avLst/>
              <a:gdLst/>
              <a:ahLst/>
              <a:cxnLst/>
              <a:rect r="r" b="b" t="t" l="l"/>
              <a:pathLst>
                <a:path h="596160" w="812800">
                  <a:moveTo>
                    <a:pt x="91720" y="0"/>
                  </a:moveTo>
                  <a:lnTo>
                    <a:pt x="721080" y="0"/>
                  </a:lnTo>
                  <a:cubicBezTo>
                    <a:pt x="745406" y="0"/>
                    <a:pt x="768735" y="9663"/>
                    <a:pt x="785936" y="26864"/>
                  </a:cubicBezTo>
                  <a:cubicBezTo>
                    <a:pt x="803137" y="44065"/>
                    <a:pt x="812800" y="67394"/>
                    <a:pt x="812800" y="91720"/>
                  </a:cubicBezTo>
                  <a:lnTo>
                    <a:pt x="812800" y="504440"/>
                  </a:lnTo>
                  <a:cubicBezTo>
                    <a:pt x="812800" y="528766"/>
                    <a:pt x="803137" y="552095"/>
                    <a:pt x="785936" y="569296"/>
                  </a:cubicBezTo>
                  <a:cubicBezTo>
                    <a:pt x="768735" y="586497"/>
                    <a:pt x="745406" y="596160"/>
                    <a:pt x="721080" y="596160"/>
                  </a:cubicBezTo>
                  <a:lnTo>
                    <a:pt x="91720" y="596160"/>
                  </a:lnTo>
                  <a:cubicBezTo>
                    <a:pt x="67394" y="596160"/>
                    <a:pt x="44065" y="586497"/>
                    <a:pt x="26864" y="569296"/>
                  </a:cubicBezTo>
                  <a:cubicBezTo>
                    <a:pt x="9663" y="552095"/>
                    <a:pt x="0" y="528766"/>
                    <a:pt x="0" y="504440"/>
                  </a:cubicBezTo>
                  <a:lnTo>
                    <a:pt x="0" y="91720"/>
                  </a:lnTo>
                  <a:cubicBezTo>
                    <a:pt x="0" y="67394"/>
                    <a:pt x="9663" y="44065"/>
                    <a:pt x="26864" y="26864"/>
                  </a:cubicBezTo>
                  <a:cubicBezTo>
                    <a:pt x="44065" y="9663"/>
                    <a:pt x="67394" y="0"/>
                    <a:pt x="91720" y="0"/>
                  </a:cubicBezTo>
                  <a:close/>
                </a:path>
              </a:pathLst>
            </a:custGeom>
            <a:blipFill>
              <a:blip r:embed="rId9"/>
              <a:stretch>
                <a:fillRect l="-15196" t="0" r="-1519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3209069" y="1464580"/>
            <a:ext cx="1941385" cy="1423938"/>
            <a:chOff x="0" y="0"/>
            <a:chExt cx="812800" cy="5961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596160"/>
            </a:xfrm>
            <a:custGeom>
              <a:avLst/>
              <a:gdLst/>
              <a:ahLst/>
              <a:cxnLst/>
              <a:rect r="r" b="b" t="t" l="l"/>
              <a:pathLst>
                <a:path h="596160" w="812800">
                  <a:moveTo>
                    <a:pt x="91720" y="0"/>
                  </a:moveTo>
                  <a:lnTo>
                    <a:pt x="721080" y="0"/>
                  </a:lnTo>
                  <a:cubicBezTo>
                    <a:pt x="745406" y="0"/>
                    <a:pt x="768735" y="9663"/>
                    <a:pt x="785936" y="26864"/>
                  </a:cubicBezTo>
                  <a:cubicBezTo>
                    <a:pt x="803137" y="44065"/>
                    <a:pt x="812800" y="67394"/>
                    <a:pt x="812800" y="91720"/>
                  </a:cubicBezTo>
                  <a:lnTo>
                    <a:pt x="812800" y="504440"/>
                  </a:lnTo>
                  <a:cubicBezTo>
                    <a:pt x="812800" y="528766"/>
                    <a:pt x="803137" y="552095"/>
                    <a:pt x="785936" y="569296"/>
                  </a:cubicBezTo>
                  <a:cubicBezTo>
                    <a:pt x="768735" y="586497"/>
                    <a:pt x="745406" y="596160"/>
                    <a:pt x="721080" y="596160"/>
                  </a:cubicBezTo>
                  <a:lnTo>
                    <a:pt x="91720" y="596160"/>
                  </a:lnTo>
                  <a:cubicBezTo>
                    <a:pt x="67394" y="596160"/>
                    <a:pt x="44065" y="586497"/>
                    <a:pt x="26864" y="569296"/>
                  </a:cubicBezTo>
                  <a:cubicBezTo>
                    <a:pt x="9663" y="552095"/>
                    <a:pt x="0" y="528766"/>
                    <a:pt x="0" y="504440"/>
                  </a:cubicBezTo>
                  <a:lnTo>
                    <a:pt x="0" y="91720"/>
                  </a:lnTo>
                  <a:cubicBezTo>
                    <a:pt x="0" y="67394"/>
                    <a:pt x="9663" y="44065"/>
                    <a:pt x="26864" y="26864"/>
                  </a:cubicBezTo>
                  <a:cubicBezTo>
                    <a:pt x="44065" y="9663"/>
                    <a:pt x="67394" y="0"/>
                    <a:pt x="91720" y="0"/>
                  </a:cubicBezTo>
                  <a:close/>
                </a:path>
              </a:pathLst>
            </a:custGeom>
            <a:blipFill>
              <a:blip r:embed="rId10"/>
              <a:stretch>
                <a:fillRect l="-33900" t="-21316" r="-38146" b="-106506"/>
              </a:stretch>
            </a:blipFill>
          </p:spPr>
        </p:sp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5964286" y="1661774"/>
            <a:ext cx="1813714" cy="2312824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 rot="0">
            <a:off x="4987280" y="7316985"/>
            <a:ext cx="3865235" cy="795842"/>
            <a:chOff x="0" y="0"/>
            <a:chExt cx="1018004" cy="20960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018004" cy="209605"/>
            </a:xfrm>
            <a:custGeom>
              <a:avLst/>
              <a:gdLst/>
              <a:ahLst/>
              <a:cxnLst/>
              <a:rect r="r" b="b" t="t" l="l"/>
              <a:pathLst>
                <a:path h="209605" w="1018004">
                  <a:moveTo>
                    <a:pt x="0" y="0"/>
                  </a:moveTo>
                  <a:lnTo>
                    <a:pt x="1018004" y="0"/>
                  </a:lnTo>
                  <a:lnTo>
                    <a:pt x="1018004" y="209605"/>
                  </a:lnTo>
                  <a:lnTo>
                    <a:pt x="0" y="209605"/>
                  </a:lnTo>
                  <a:close/>
                </a:path>
              </a:pathLst>
            </a:custGeom>
            <a:solidFill>
              <a:srgbClr val="6869AD">
                <a:alpha val="65882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018004" cy="247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852515" y="7316985"/>
            <a:ext cx="3865235" cy="795842"/>
            <a:chOff x="0" y="0"/>
            <a:chExt cx="1018004" cy="20960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018004" cy="209605"/>
            </a:xfrm>
            <a:custGeom>
              <a:avLst/>
              <a:gdLst/>
              <a:ahLst/>
              <a:cxnLst/>
              <a:rect r="r" b="b" t="t" l="l"/>
              <a:pathLst>
                <a:path h="209605" w="1018004">
                  <a:moveTo>
                    <a:pt x="0" y="0"/>
                  </a:moveTo>
                  <a:lnTo>
                    <a:pt x="1018004" y="0"/>
                  </a:lnTo>
                  <a:lnTo>
                    <a:pt x="1018004" y="209605"/>
                  </a:lnTo>
                  <a:lnTo>
                    <a:pt x="0" y="209605"/>
                  </a:lnTo>
                  <a:close/>
                </a:path>
              </a:pathLst>
            </a:custGeom>
            <a:solidFill>
              <a:srgbClr val="3C3DA8">
                <a:alpha val="65882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1018004" cy="247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717749" y="7316985"/>
            <a:ext cx="2435898" cy="795842"/>
            <a:chOff x="0" y="0"/>
            <a:chExt cx="641553" cy="209605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41553" cy="209605"/>
            </a:xfrm>
            <a:custGeom>
              <a:avLst/>
              <a:gdLst/>
              <a:ahLst/>
              <a:cxnLst/>
              <a:rect r="r" b="b" t="t" l="l"/>
              <a:pathLst>
                <a:path h="209605" w="641553">
                  <a:moveTo>
                    <a:pt x="0" y="0"/>
                  </a:moveTo>
                  <a:lnTo>
                    <a:pt x="641553" y="0"/>
                  </a:lnTo>
                  <a:lnTo>
                    <a:pt x="641553" y="209605"/>
                  </a:lnTo>
                  <a:lnTo>
                    <a:pt x="0" y="209605"/>
                  </a:lnTo>
                  <a:close/>
                </a:path>
              </a:pathLst>
            </a:custGeom>
            <a:solidFill>
              <a:srgbClr val="3C3DA8">
                <a:alpha val="76863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641553" cy="247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5426679" y="5332154"/>
            <a:ext cx="2956588" cy="4954846"/>
            <a:chOff x="0" y="0"/>
            <a:chExt cx="778690" cy="130498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78690" cy="1304980"/>
            </a:xfrm>
            <a:custGeom>
              <a:avLst/>
              <a:gdLst/>
              <a:ahLst/>
              <a:cxnLst/>
              <a:rect r="r" b="b" t="t" l="l"/>
              <a:pathLst>
                <a:path h="1304980" w="778690">
                  <a:moveTo>
                    <a:pt x="0" y="0"/>
                  </a:moveTo>
                  <a:lnTo>
                    <a:pt x="778690" y="0"/>
                  </a:lnTo>
                  <a:lnTo>
                    <a:pt x="778690" y="1304980"/>
                  </a:lnTo>
                  <a:lnTo>
                    <a:pt x="0" y="1304980"/>
                  </a:lnTo>
                  <a:close/>
                </a:path>
              </a:pathLst>
            </a:custGeom>
            <a:solidFill>
              <a:srgbClr val="D9D9D9">
                <a:alpha val="27843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47625"/>
              <a:ext cx="778690" cy="13526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5597445" y="3842051"/>
            <a:ext cx="2580066" cy="974595"/>
            <a:chOff x="0" y="0"/>
            <a:chExt cx="679524" cy="25668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79524" cy="256683"/>
            </a:xfrm>
            <a:custGeom>
              <a:avLst/>
              <a:gdLst/>
              <a:ahLst/>
              <a:cxnLst/>
              <a:rect r="r" b="b" t="t" l="l"/>
              <a:pathLst>
                <a:path h="256683" w="679524">
                  <a:moveTo>
                    <a:pt x="57013" y="0"/>
                  </a:moveTo>
                  <a:lnTo>
                    <a:pt x="622511" y="0"/>
                  </a:lnTo>
                  <a:cubicBezTo>
                    <a:pt x="637632" y="0"/>
                    <a:pt x="652133" y="6007"/>
                    <a:pt x="662825" y="16699"/>
                  </a:cubicBezTo>
                  <a:cubicBezTo>
                    <a:pt x="673517" y="27391"/>
                    <a:pt x="679524" y="41892"/>
                    <a:pt x="679524" y="57013"/>
                  </a:cubicBezTo>
                  <a:lnTo>
                    <a:pt x="679524" y="199671"/>
                  </a:lnTo>
                  <a:cubicBezTo>
                    <a:pt x="679524" y="231158"/>
                    <a:pt x="653998" y="256683"/>
                    <a:pt x="622511" y="256683"/>
                  </a:cubicBezTo>
                  <a:lnTo>
                    <a:pt x="57013" y="256683"/>
                  </a:lnTo>
                  <a:cubicBezTo>
                    <a:pt x="41892" y="256683"/>
                    <a:pt x="27391" y="250677"/>
                    <a:pt x="16699" y="239985"/>
                  </a:cubicBezTo>
                  <a:cubicBezTo>
                    <a:pt x="6007" y="229293"/>
                    <a:pt x="0" y="214791"/>
                    <a:pt x="0" y="199671"/>
                  </a:cubicBezTo>
                  <a:lnTo>
                    <a:pt x="0" y="57013"/>
                  </a:lnTo>
                  <a:cubicBezTo>
                    <a:pt x="0" y="41892"/>
                    <a:pt x="6007" y="27391"/>
                    <a:pt x="16699" y="16699"/>
                  </a:cubicBezTo>
                  <a:cubicBezTo>
                    <a:pt x="27391" y="6007"/>
                    <a:pt x="41892" y="0"/>
                    <a:pt x="57013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679524" cy="2947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7914088" y="933853"/>
            <a:ext cx="787417" cy="316399"/>
          </a:xfrm>
          <a:custGeom>
            <a:avLst/>
            <a:gdLst/>
            <a:ahLst/>
            <a:cxnLst/>
            <a:rect r="r" b="b" t="t" l="l"/>
            <a:pathLst>
              <a:path h="316399" w="787417">
                <a:moveTo>
                  <a:pt x="0" y="0"/>
                </a:moveTo>
                <a:lnTo>
                  <a:pt x="787417" y="0"/>
                </a:lnTo>
                <a:lnTo>
                  <a:pt x="787417" y="316399"/>
                </a:lnTo>
                <a:lnTo>
                  <a:pt x="0" y="316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10800000">
            <a:off x="9813151" y="6684996"/>
            <a:ext cx="863765" cy="347076"/>
          </a:xfrm>
          <a:custGeom>
            <a:avLst/>
            <a:gdLst/>
            <a:ahLst/>
            <a:cxnLst/>
            <a:rect r="r" b="b" t="t" l="l"/>
            <a:pathLst>
              <a:path h="347076" w="863765">
                <a:moveTo>
                  <a:pt x="0" y="0"/>
                </a:moveTo>
                <a:lnTo>
                  <a:pt x="863765" y="0"/>
                </a:lnTo>
                <a:lnTo>
                  <a:pt x="863765" y="347076"/>
                </a:lnTo>
                <a:lnTo>
                  <a:pt x="0" y="347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0943616" y="6494653"/>
            <a:ext cx="4214079" cy="65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5"/>
              </a:lnSpc>
              <a:spcBef>
                <a:spcPct val="0"/>
              </a:spcBef>
            </a:pPr>
            <a:r>
              <a:rPr lang="en-US" sz="3775">
                <a:solidFill>
                  <a:srgbClr val="670783"/>
                </a:solidFill>
                <a:latin typeface="Helios"/>
                <a:ea typeface="Helios"/>
                <a:cs typeface="Helios"/>
                <a:sym typeface="Helios"/>
              </a:rPr>
              <a:t>Academic Calendar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126300" y="7350355"/>
            <a:ext cx="1605165" cy="363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1"/>
              </a:lnSpc>
              <a:spcBef>
                <a:spcPct val="0"/>
              </a:spcBef>
            </a:pPr>
            <a:r>
              <a:rPr lang="en-US" sz="2136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1st Semester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026937" y="7367236"/>
            <a:ext cx="1699022" cy="355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5"/>
              </a:lnSpc>
              <a:spcBef>
                <a:spcPct val="0"/>
              </a:spcBef>
            </a:pPr>
            <a:r>
              <a:rPr lang="en-US" sz="213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2nd Semester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3035502" y="7358848"/>
            <a:ext cx="1791146" cy="355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5"/>
              </a:lnSpc>
              <a:spcBef>
                <a:spcPct val="0"/>
              </a:spcBef>
            </a:pPr>
            <a:r>
              <a:rPr lang="en-US" sz="213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Summer break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154307" y="7695017"/>
            <a:ext cx="1549152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i="true">
                <a:solidFill>
                  <a:srgbClr val="FFFFFF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(June-October)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911446" y="7695017"/>
            <a:ext cx="1930003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i="true">
                <a:solidFill>
                  <a:srgbClr val="FFFFFF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(November-March)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337921" y="7674830"/>
            <a:ext cx="1186309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i="true">
                <a:solidFill>
                  <a:srgbClr val="D9D9D9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(April-June)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984555" y="662245"/>
            <a:ext cx="2710309" cy="614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b="true" sz="3575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5 Campuses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78576" y="4932019"/>
            <a:ext cx="2323458" cy="1046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2"/>
              </a:lnSpc>
            </a:pPr>
            <a:r>
              <a:rPr lang="en-US" sz="4517" b="true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#75</a:t>
            </a:r>
          </a:p>
          <a:p>
            <a:pPr algn="ctr">
              <a:lnSpc>
                <a:spcPts val="3595"/>
              </a:lnSpc>
            </a:pPr>
            <a:r>
              <a:rPr lang="en-US" sz="355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in the world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78244" y="7741922"/>
            <a:ext cx="2223790" cy="1096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6"/>
              </a:lnSpc>
            </a:pPr>
            <a:r>
              <a:rPr lang="en-US" sz="4520" b="true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#2</a:t>
            </a:r>
          </a:p>
          <a:p>
            <a:pPr algn="ctr">
              <a:lnSpc>
                <a:spcPts val="3738"/>
              </a:lnSpc>
            </a:pPr>
            <a:r>
              <a:rPr lang="en-US" sz="356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in Thailand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5042517" y="9258446"/>
            <a:ext cx="3998993" cy="642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b="true" sz="2400" i="true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Research </a:t>
            </a:r>
          </a:p>
          <a:p>
            <a:pPr algn="ctr">
              <a:lnSpc>
                <a:spcPts val="2544"/>
              </a:lnSpc>
            </a:pPr>
            <a:r>
              <a:rPr lang="en-US" b="true" sz="2400" i="true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Publications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858473" y="7464961"/>
            <a:ext cx="85338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1D1D1B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year 2025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5362592" y="2875630"/>
            <a:ext cx="1184374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Main Campus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7207695" y="2875630"/>
            <a:ext cx="1610023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Suan Dok Campus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9327971" y="2875630"/>
            <a:ext cx="148084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Mae Hia Campus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373164" y="2875630"/>
            <a:ext cx="1501825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Maritime Campus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3287847" y="2850418"/>
            <a:ext cx="179055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Haripunchai Campus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5548218" y="3104230"/>
            <a:ext cx="813122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8675A5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(2.5 km2)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7606145" y="3104230"/>
            <a:ext cx="813122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8675A5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(0.5 km2)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9661830" y="3104230"/>
            <a:ext cx="813122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8675A5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(2.1 km2)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1658951" y="3104230"/>
            <a:ext cx="93025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8675A5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(8,000 m2)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3776561" y="3104230"/>
            <a:ext cx="813122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i="true">
                <a:solidFill>
                  <a:srgbClr val="8675A5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(7.6 km2)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5885946" y="619126"/>
            <a:ext cx="1968847" cy="1056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5"/>
              </a:lnSpc>
            </a:pPr>
            <a:r>
              <a:rPr lang="en-US" b="true" sz="4599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37,626 </a:t>
            </a:r>
          </a:p>
          <a:p>
            <a:pPr algn="ctr">
              <a:lnSpc>
                <a:spcPts val="2783"/>
              </a:lnSpc>
            </a:pPr>
            <a:r>
              <a:rPr lang="en-US" b="true" sz="2399" i="true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students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6007308" y="5905065"/>
            <a:ext cx="1700064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59"/>
              </a:lnSpc>
            </a:pPr>
            <a:r>
              <a:rPr lang="en-US" b="true" sz="4599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13,416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 i="true">
                <a:solidFill>
                  <a:srgbClr val="000000"/>
                </a:solidFill>
                <a:latin typeface="Prompt Bold Italics"/>
                <a:ea typeface="Prompt Bold Italics"/>
                <a:cs typeface="Prompt Bold Italics"/>
                <a:sym typeface="Prompt Bold Italics"/>
              </a:rPr>
              <a:t>staffs 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6731345" y="3970167"/>
            <a:ext cx="856655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graduate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6731345" y="4316014"/>
            <a:ext cx="1097459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ungraduate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4816912" y="3713300"/>
            <a:ext cx="4996239" cy="614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b="true" sz="3575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Faculties &amp; Colleges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5086547" y="4469637"/>
            <a:ext cx="4848969" cy="1663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55" indent="-259078" lvl="1">
              <a:lnSpc>
                <a:spcPts val="3359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21 </a:t>
            </a:r>
            <a:r>
              <a:rPr lang="en-US" sz="23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Faculties</a:t>
            </a:r>
          </a:p>
          <a:p>
            <a:pPr algn="l" marL="518155" indent="-259078" lvl="1">
              <a:lnSpc>
                <a:spcPts val="3359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4</a:t>
            </a:r>
            <a:r>
              <a:rPr lang="en-US" sz="23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Colleges</a:t>
            </a:r>
          </a:p>
          <a:p>
            <a:pPr algn="l" marL="518155" indent="-259078" lvl="1">
              <a:lnSpc>
                <a:spcPts val="3359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2</a:t>
            </a:r>
            <a:r>
              <a:rPr lang="en-US" sz="23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Research Institutes</a:t>
            </a:r>
          </a:p>
          <a:p>
            <a:pPr algn="l" marL="518155" indent="-259078" lvl="1">
              <a:lnSpc>
                <a:spcPts val="3359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1</a:t>
            </a:r>
            <a:r>
              <a:rPr lang="en-US" sz="239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Science and Technology Park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0554021" y="3723777"/>
            <a:ext cx="4035663" cy="110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05"/>
              </a:lnSpc>
            </a:pPr>
            <a:r>
              <a:rPr lang="en-US" sz="3575" b="true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Multidisciplinary </a:t>
            </a:r>
          </a:p>
          <a:p>
            <a:pPr algn="just">
              <a:lnSpc>
                <a:spcPts val="2788"/>
              </a:lnSpc>
            </a:pPr>
            <a:r>
              <a:rPr lang="en-US" b="true" sz="3575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University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0594972" y="4907788"/>
            <a:ext cx="4540597" cy="124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Health Science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Science &amp; Technology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Humanities &amp; Social Science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913599" y="8563502"/>
            <a:ext cx="200144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b="true" sz="4999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18,642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5961923" y="7732397"/>
            <a:ext cx="1959322" cy="1314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59"/>
              </a:lnSpc>
            </a:pPr>
            <a:r>
              <a:rPr lang="en-US" b="true" sz="4599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88</a:t>
            </a:r>
          </a:p>
          <a:p>
            <a:pPr algn="ctr">
              <a:lnSpc>
                <a:spcPts val="2735"/>
              </a:lnSpc>
            </a:pPr>
            <a:r>
              <a:rPr lang="en-US" b="true" sz="2399" i="true">
                <a:solidFill>
                  <a:srgbClr val="000000"/>
                </a:solidFill>
                <a:latin typeface="Prompt Bold Italics"/>
                <a:ea typeface="Prompt Bold Italics"/>
                <a:cs typeface="Prompt Bold Italics"/>
                <a:sym typeface="Prompt Bold Italics"/>
              </a:rPr>
              <a:t>international</a:t>
            </a:r>
          </a:p>
          <a:p>
            <a:pPr algn="ctr">
              <a:lnSpc>
                <a:spcPts val="2735"/>
              </a:lnSpc>
            </a:pPr>
            <a:r>
              <a:rPr lang="en-US" b="true" sz="2399" i="true">
                <a:solidFill>
                  <a:srgbClr val="000000"/>
                </a:solidFill>
                <a:latin typeface="Prompt Bold Italics"/>
                <a:ea typeface="Prompt Bold Italics"/>
                <a:cs typeface="Prompt Bold Italics"/>
                <a:sym typeface="Prompt Bold Italics"/>
              </a:rPr>
              <a:t>programs 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5955367" y="3956223"/>
            <a:ext cx="64204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5,203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5812641" y="4300774"/>
            <a:ext cx="78477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32,423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7230725" y="4827244"/>
            <a:ext cx="917972" cy="158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*As of 05/02/2024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0824990" y="8458727"/>
            <a:ext cx="2818209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b="true" sz="2400" i="true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Outsource Funding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1182431" y="9235633"/>
            <a:ext cx="162044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b="true" sz="4999">
                <a:solidFill>
                  <a:srgbClr val="6869AD"/>
                </a:solidFill>
                <a:latin typeface="Prompt Bold"/>
                <a:ea typeface="Prompt Bold"/>
                <a:cs typeface="Prompt Bold"/>
                <a:sym typeface="Prompt Bold"/>
              </a:rPr>
              <a:t>1,550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2860477" y="9491062"/>
            <a:ext cx="617488" cy="29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MTHB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347004" y="8845442"/>
            <a:ext cx="1774180" cy="29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(Fiscal Year 2024)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00259"/>
            <a:ext cx="5007196" cy="4051026"/>
            <a:chOff x="0" y="0"/>
            <a:chExt cx="791557" cy="6404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2"/>
              <a:stretch>
                <a:fillRect l="-21769" t="0" r="-21769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111971" y="700259"/>
            <a:ext cx="5007196" cy="4051026"/>
            <a:chOff x="0" y="0"/>
            <a:chExt cx="791557" cy="6404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3"/>
              <a:stretch>
                <a:fillRect l="-11021" t="0" r="-11021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223942" y="700259"/>
            <a:ext cx="5007196" cy="4051026"/>
            <a:chOff x="0" y="0"/>
            <a:chExt cx="791557" cy="6404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4"/>
              <a:stretch>
                <a:fillRect l="-8898" t="0" r="-211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5335913" y="700259"/>
            <a:ext cx="5007196" cy="4051026"/>
            <a:chOff x="0" y="0"/>
            <a:chExt cx="791557" cy="64040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5"/>
              <a:stretch>
                <a:fillRect l="-10678" t="0" r="-1067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2055109" y="5535716"/>
            <a:ext cx="5007196" cy="4051026"/>
            <a:chOff x="0" y="0"/>
            <a:chExt cx="791557" cy="64040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6"/>
              <a:stretch>
                <a:fillRect l="-9488" t="0" r="-9488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056862" y="5535716"/>
            <a:ext cx="5007196" cy="4051026"/>
            <a:chOff x="0" y="0"/>
            <a:chExt cx="791557" cy="64040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7"/>
              <a:stretch>
                <a:fillRect l="-33431" t="0" r="-10572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168833" y="5535716"/>
            <a:ext cx="5007196" cy="4051026"/>
            <a:chOff x="0" y="0"/>
            <a:chExt cx="791557" cy="64040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8"/>
              <a:stretch>
                <a:fillRect l="-27629" t="0" r="-16199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3280804" y="5535716"/>
            <a:ext cx="5007196" cy="4051026"/>
            <a:chOff x="0" y="0"/>
            <a:chExt cx="791557" cy="64040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91557" cy="640402"/>
            </a:xfrm>
            <a:custGeom>
              <a:avLst/>
              <a:gdLst/>
              <a:ahLst/>
              <a:cxnLst/>
              <a:rect r="r" b="b" t="t" l="l"/>
              <a:pathLst>
                <a:path h="640402" w="791557">
                  <a:moveTo>
                    <a:pt x="35562" y="0"/>
                  </a:moveTo>
                  <a:lnTo>
                    <a:pt x="755996" y="0"/>
                  </a:lnTo>
                  <a:cubicBezTo>
                    <a:pt x="775636" y="0"/>
                    <a:pt x="791557" y="15921"/>
                    <a:pt x="791557" y="35562"/>
                  </a:cubicBezTo>
                  <a:lnTo>
                    <a:pt x="791557" y="604840"/>
                  </a:lnTo>
                  <a:cubicBezTo>
                    <a:pt x="791557" y="624481"/>
                    <a:pt x="775636" y="640402"/>
                    <a:pt x="755996" y="640402"/>
                  </a:cubicBezTo>
                  <a:lnTo>
                    <a:pt x="35562" y="640402"/>
                  </a:lnTo>
                  <a:cubicBezTo>
                    <a:pt x="15921" y="640402"/>
                    <a:pt x="0" y="624481"/>
                    <a:pt x="0" y="604840"/>
                  </a:cubicBezTo>
                  <a:lnTo>
                    <a:pt x="0" y="35562"/>
                  </a:lnTo>
                  <a:cubicBezTo>
                    <a:pt x="0" y="15921"/>
                    <a:pt x="15921" y="0"/>
                    <a:pt x="35562" y="0"/>
                  </a:cubicBezTo>
                  <a:close/>
                </a:path>
              </a:pathLst>
            </a:custGeom>
            <a:blipFill>
              <a:blip r:embed="rId9"/>
              <a:stretch>
                <a:fillRect l="-20503" t="0" r="-1073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4789384"/>
            <a:ext cx="18288000" cy="708232"/>
            <a:chOff x="0" y="0"/>
            <a:chExt cx="4816593" cy="18653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816592" cy="186530"/>
            </a:xfrm>
            <a:custGeom>
              <a:avLst/>
              <a:gdLst/>
              <a:ahLst/>
              <a:cxnLst/>
              <a:rect r="r" b="b" t="t" l="l"/>
              <a:pathLst>
                <a:path h="1865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6530"/>
                  </a:lnTo>
                  <a:lnTo>
                    <a:pt x="0" y="186530"/>
                  </a:lnTo>
                  <a:close/>
                </a:path>
              </a:pathLst>
            </a:custGeom>
            <a:solidFill>
              <a:srgbClr val="6869AD">
                <a:alpha val="91765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66675"/>
              <a:ext cx="4816593" cy="253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 i="true">
                  <a:solidFill>
                    <a:srgbClr val="FFFFFF">
                      <a:alpha val="91765"/>
                    </a:srgbClr>
                  </a:solidFill>
                  <a:latin typeface="Helios Bold Italics"/>
                  <a:ea typeface="Helios Bold Italics"/>
                  <a:cs typeface="Helios Bold Italics"/>
                  <a:sym typeface="Helios Bold Italics"/>
                </a:rPr>
                <a:t>CMU surrounding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315140"/>
            <a:ext cx="18288000" cy="7971860"/>
            <a:chOff x="0" y="0"/>
            <a:chExt cx="4816593" cy="20995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099584"/>
            </a:xfrm>
            <a:custGeom>
              <a:avLst/>
              <a:gdLst/>
              <a:ahLst/>
              <a:cxnLst/>
              <a:rect r="r" b="b" t="t" l="l"/>
              <a:pathLst>
                <a:path h="20995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99584"/>
                  </a:lnTo>
                  <a:lnTo>
                    <a:pt x="0" y="2099584"/>
                  </a:lnTo>
                  <a:close/>
                </a:path>
              </a:pathLst>
            </a:custGeom>
            <a:solidFill>
              <a:srgbClr val="F5F5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1376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399620" y="3649201"/>
            <a:ext cx="2353443" cy="3247346"/>
            <a:chOff x="0" y="0"/>
            <a:chExt cx="3137924" cy="4329795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28982" y="1310013"/>
              <a:ext cx="3108943" cy="3019782"/>
              <a:chOff x="0" y="0"/>
              <a:chExt cx="538215" cy="52278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38215" cy="522780"/>
              </a:xfrm>
              <a:custGeom>
                <a:avLst/>
                <a:gdLst/>
                <a:ahLst/>
                <a:cxnLst/>
                <a:rect r="r" b="b" t="t" l="l"/>
                <a:pathLst>
                  <a:path h="522780" w="538215">
                    <a:moveTo>
                      <a:pt x="99608" y="0"/>
                    </a:moveTo>
                    <a:lnTo>
                      <a:pt x="438607" y="0"/>
                    </a:lnTo>
                    <a:cubicBezTo>
                      <a:pt x="465025" y="0"/>
                      <a:pt x="490360" y="10494"/>
                      <a:pt x="509040" y="29175"/>
                    </a:cubicBezTo>
                    <a:cubicBezTo>
                      <a:pt x="527721" y="47855"/>
                      <a:pt x="538215" y="73191"/>
                      <a:pt x="538215" y="99608"/>
                    </a:cubicBezTo>
                    <a:lnTo>
                      <a:pt x="538215" y="423171"/>
                    </a:lnTo>
                    <a:cubicBezTo>
                      <a:pt x="538215" y="449589"/>
                      <a:pt x="527721" y="474925"/>
                      <a:pt x="509040" y="493605"/>
                    </a:cubicBezTo>
                    <a:cubicBezTo>
                      <a:pt x="490360" y="512285"/>
                      <a:pt x="465025" y="522780"/>
                      <a:pt x="438607" y="522780"/>
                    </a:cubicBezTo>
                    <a:lnTo>
                      <a:pt x="99608" y="522780"/>
                    </a:lnTo>
                    <a:cubicBezTo>
                      <a:pt x="73191" y="522780"/>
                      <a:pt x="47855" y="512285"/>
                      <a:pt x="29175" y="493605"/>
                    </a:cubicBezTo>
                    <a:cubicBezTo>
                      <a:pt x="10494" y="474925"/>
                      <a:pt x="0" y="449589"/>
                      <a:pt x="0" y="423171"/>
                    </a:cubicBezTo>
                    <a:lnTo>
                      <a:pt x="0" y="99608"/>
                    </a:lnTo>
                    <a:cubicBezTo>
                      <a:pt x="0" y="73191"/>
                      <a:pt x="10494" y="47855"/>
                      <a:pt x="29175" y="29175"/>
                    </a:cubicBezTo>
                    <a:cubicBezTo>
                      <a:pt x="47855" y="10494"/>
                      <a:pt x="73191" y="0"/>
                      <a:pt x="99608" y="0"/>
                    </a:cubicBezTo>
                    <a:close/>
                  </a:path>
                </a:pathLst>
              </a:custGeom>
              <a:solidFill>
                <a:srgbClr val="FA9EE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538215" cy="5608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0"/>
              <a:ext cx="3137924" cy="1534983"/>
              <a:chOff x="0" y="0"/>
              <a:chExt cx="820377" cy="40130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33147" y="18394"/>
                <a:ext cx="754084" cy="382911"/>
              </a:xfrm>
              <a:custGeom>
                <a:avLst/>
                <a:gdLst/>
                <a:ahLst/>
                <a:cxnLst/>
                <a:rect r="r" b="b" t="t" l="l"/>
                <a:pathLst>
                  <a:path h="382911" w="754084">
                    <a:moveTo>
                      <a:pt x="419367" y="23015"/>
                    </a:moveTo>
                    <a:lnTo>
                      <a:pt x="744904" y="341502"/>
                    </a:lnTo>
                    <a:cubicBezTo>
                      <a:pt x="751920" y="348366"/>
                      <a:pt x="754083" y="358794"/>
                      <a:pt x="750377" y="367882"/>
                    </a:cubicBezTo>
                    <a:cubicBezTo>
                      <a:pt x="746671" y="376970"/>
                      <a:pt x="737832" y="382911"/>
                      <a:pt x="728017" y="382911"/>
                    </a:cubicBezTo>
                    <a:lnTo>
                      <a:pt x="26066" y="382911"/>
                    </a:lnTo>
                    <a:cubicBezTo>
                      <a:pt x="16251" y="382911"/>
                      <a:pt x="7412" y="376970"/>
                      <a:pt x="3706" y="367882"/>
                    </a:cubicBezTo>
                    <a:cubicBezTo>
                      <a:pt x="0" y="358794"/>
                      <a:pt x="2163" y="348366"/>
                      <a:pt x="9179" y="341502"/>
                    </a:cubicBezTo>
                    <a:lnTo>
                      <a:pt x="334716" y="23015"/>
                    </a:lnTo>
                    <a:cubicBezTo>
                      <a:pt x="358240" y="0"/>
                      <a:pt x="395843" y="0"/>
                      <a:pt x="419367" y="23015"/>
                    </a:cubicBezTo>
                    <a:close/>
                  </a:path>
                </a:pathLst>
              </a:custGeom>
              <a:solidFill>
                <a:srgbClr val="FA9EE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28184" y="148220"/>
                <a:ext cx="564009" cy="224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12" id="12"/>
          <p:cNvGrpSpPr/>
          <p:nvPr/>
        </p:nvGrpSpPr>
        <p:grpSpPr>
          <a:xfrm rot="-10800000">
            <a:off x="4041037" y="3649201"/>
            <a:ext cx="2353443" cy="3247346"/>
            <a:chOff x="0" y="0"/>
            <a:chExt cx="3137924" cy="432979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28982" y="1310013"/>
              <a:ext cx="3108943" cy="3019782"/>
              <a:chOff x="0" y="0"/>
              <a:chExt cx="538215" cy="52278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38215" cy="522780"/>
              </a:xfrm>
              <a:custGeom>
                <a:avLst/>
                <a:gdLst/>
                <a:ahLst/>
                <a:cxnLst/>
                <a:rect r="r" b="b" t="t" l="l"/>
                <a:pathLst>
                  <a:path h="522780" w="538215">
                    <a:moveTo>
                      <a:pt x="99608" y="0"/>
                    </a:moveTo>
                    <a:lnTo>
                      <a:pt x="438607" y="0"/>
                    </a:lnTo>
                    <a:cubicBezTo>
                      <a:pt x="465025" y="0"/>
                      <a:pt x="490360" y="10494"/>
                      <a:pt x="509040" y="29175"/>
                    </a:cubicBezTo>
                    <a:cubicBezTo>
                      <a:pt x="527721" y="47855"/>
                      <a:pt x="538215" y="73191"/>
                      <a:pt x="538215" y="99608"/>
                    </a:cubicBezTo>
                    <a:lnTo>
                      <a:pt x="538215" y="423171"/>
                    </a:lnTo>
                    <a:cubicBezTo>
                      <a:pt x="538215" y="449589"/>
                      <a:pt x="527721" y="474925"/>
                      <a:pt x="509040" y="493605"/>
                    </a:cubicBezTo>
                    <a:cubicBezTo>
                      <a:pt x="490360" y="512285"/>
                      <a:pt x="465025" y="522780"/>
                      <a:pt x="438607" y="522780"/>
                    </a:cubicBezTo>
                    <a:lnTo>
                      <a:pt x="99608" y="522780"/>
                    </a:lnTo>
                    <a:cubicBezTo>
                      <a:pt x="73191" y="522780"/>
                      <a:pt x="47855" y="512285"/>
                      <a:pt x="29175" y="493605"/>
                    </a:cubicBezTo>
                    <a:cubicBezTo>
                      <a:pt x="10494" y="474925"/>
                      <a:pt x="0" y="449589"/>
                      <a:pt x="0" y="423171"/>
                    </a:cubicBezTo>
                    <a:lnTo>
                      <a:pt x="0" y="99608"/>
                    </a:lnTo>
                    <a:cubicBezTo>
                      <a:pt x="0" y="73191"/>
                      <a:pt x="10494" y="47855"/>
                      <a:pt x="29175" y="29175"/>
                    </a:cubicBezTo>
                    <a:cubicBezTo>
                      <a:pt x="47855" y="10494"/>
                      <a:pt x="73191" y="0"/>
                      <a:pt x="99608" y="0"/>
                    </a:cubicBezTo>
                    <a:close/>
                  </a:path>
                </a:pathLst>
              </a:custGeom>
              <a:solidFill>
                <a:srgbClr val="AB91EA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538215" cy="5608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0"/>
              <a:ext cx="3137924" cy="1534983"/>
              <a:chOff x="0" y="0"/>
              <a:chExt cx="820377" cy="40130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33147" y="18394"/>
                <a:ext cx="754084" cy="382911"/>
              </a:xfrm>
              <a:custGeom>
                <a:avLst/>
                <a:gdLst/>
                <a:ahLst/>
                <a:cxnLst/>
                <a:rect r="r" b="b" t="t" l="l"/>
                <a:pathLst>
                  <a:path h="382911" w="754084">
                    <a:moveTo>
                      <a:pt x="419367" y="23015"/>
                    </a:moveTo>
                    <a:lnTo>
                      <a:pt x="744904" y="341502"/>
                    </a:lnTo>
                    <a:cubicBezTo>
                      <a:pt x="751920" y="348366"/>
                      <a:pt x="754083" y="358794"/>
                      <a:pt x="750377" y="367882"/>
                    </a:cubicBezTo>
                    <a:cubicBezTo>
                      <a:pt x="746671" y="376970"/>
                      <a:pt x="737832" y="382911"/>
                      <a:pt x="728017" y="382911"/>
                    </a:cubicBezTo>
                    <a:lnTo>
                      <a:pt x="26066" y="382911"/>
                    </a:lnTo>
                    <a:cubicBezTo>
                      <a:pt x="16251" y="382911"/>
                      <a:pt x="7412" y="376970"/>
                      <a:pt x="3706" y="367882"/>
                    </a:cubicBezTo>
                    <a:cubicBezTo>
                      <a:pt x="0" y="358794"/>
                      <a:pt x="2163" y="348366"/>
                      <a:pt x="9179" y="341502"/>
                    </a:cubicBezTo>
                    <a:lnTo>
                      <a:pt x="334716" y="23015"/>
                    </a:lnTo>
                    <a:cubicBezTo>
                      <a:pt x="358240" y="0"/>
                      <a:pt x="395843" y="0"/>
                      <a:pt x="419367" y="23015"/>
                    </a:cubicBezTo>
                    <a:close/>
                  </a:path>
                </a:pathLst>
              </a:custGeom>
              <a:solidFill>
                <a:srgbClr val="AB91EA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128184" y="148220"/>
                <a:ext cx="564009" cy="224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19" id="19"/>
          <p:cNvGrpSpPr/>
          <p:nvPr/>
        </p:nvGrpSpPr>
        <p:grpSpPr>
          <a:xfrm rot="-10800000">
            <a:off x="6677053" y="3649201"/>
            <a:ext cx="2353443" cy="3247346"/>
            <a:chOff x="0" y="0"/>
            <a:chExt cx="3137924" cy="4329795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28982" y="1310013"/>
              <a:ext cx="3108943" cy="3019782"/>
              <a:chOff x="0" y="0"/>
              <a:chExt cx="538215" cy="52278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538215" cy="522780"/>
              </a:xfrm>
              <a:custGeom>
                <a:avLst/>
                <a:gdLst/>
                <a:ahLst/>
                <a:cxnLst/>
                <a:rect r="r" b="b" t="t" l="l"/>
                <a:pathLst>
                  <a:path h="522780" w="538215">
                    <a:moveTo>
                      <a:pt x="99608" y="0"/>
                    </a:moveTo>
                    <a:lnTo>
                      <a:pt x="438607" y="0"/>
                    </a:lnTo>
                    <a:cubicBezTo>
                      <a:pt x="465025" y="0"/>
                      <a:pt x="490360" y="10494"/>
                      <a:pt x="509040" y="29175"/>
                    </a:cubicBezTo>
                    <a:cubicBezTo>
                      <a:pt x="527721" y="47855"/>
                      <a:pt x="538215" y="73191"/>
                      <a:pt x="538215" y="99608"/>
                    </a:cubicBezTo>
                    <a:lnTo>
                      <a:pt x="538215" y="423171"/>
                    </a:lnTo>
                    <a:cubicBezTo>
                      <a:pt x="538215" y="449589"/>
                      <a:pt x="527721" y="474925"/>
                      <a:pt x="509040" y="493605"/>
                    </a:cubicBezTo>
                    <a:cubicBezTo>
                      <a:pt x="490360" y="512285"/>
                      <a:pt x="465025" y="522780"/>
                      <a:pt x="438607" y="522780"/>
                    </a:cubicBezTo>
                    <a:lnTo>
                      <a:pt x="99608" y="522780"/>
                    </a:lnTo>
                    <a:cubicBezTo>
                      <a:pt x="73191" y="522780"/>
                      <a:pt x="47855" y="512285"/>
                      <a:pt x="29175" y="493605"/>
                    </a:cubicBezTo>
                    <a:cubicBezTo>
                      <a:pt x="10494" y="474925"/>
                      <a:pt x="0" y="449589"/>
                      <a:pt x="0" y="423171"/>
                    </a:cubicBezTo>
                    <a:lnTo>
                      <a:pt x="0" y="99608"/>
                    </a:lnTo>
                    <a:cubicBezTo>
                      <a:pt x="0" y="73191"/>
                      <a:pt x="10494" y="47855"/>
                      <a:pt x="29175" y="29175"/>
                    </a:cubicBezTo>
                    <a:cubicBezTo>
                      <a:pt x="47855" y="10494"/>
                      <a:pt x="73191" y="0"/>
                      <a:pt x="99608" y="0"/>
                    </a:cubicBezTo>
                    <a:close/>
                  </a:path>
                </a:pathLst>
              </a:custGeom>
              <a:solidFill>
                <a:srgbClr val="FFCE85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538215" cy="5608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0"/>
              <a:ext cx="3137924" cy="1534983"/>
              <a:chOff x="0" y="0"/>
              <a:chExt cx="820377" cy="40130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33147" y="18394"/>
                <a:ext cx="754084" cy="382911"/>
              </a:xfrm>
              <a:custGeom>
                <a:avLst/>
                <a:gdLst/>
                <a:ahLst/>
                <a:cxnLst/>
                <a:rect r="r" b="b" t="t" l="l"/>
                <a:pathLst>
                  <a:path h="382911" w="754084">
                    <a:moveTo>
                      <a:pt x="419367" y="23015"/>
                    </a:moveTo>
                    <a:lnTo>
                      <a:pt x="744904" y="341502"/>
                    </a:lnTo>
                    <a:cubicBezTo>
                      <a:pt x="751920" y="348366"/>
                      <a:pt x="754083" y="358794"/>
                      <a:pt x="750377" y="367882"/>
                    </a:cubicBezTo>
                    <a:cubicBezTo>
                      <a:pt x="746671" y="376970"/>
                      <a:pt x="737832" y="382911"/>
                      <a:pt x="728017" y="382911"/>
                    </a:cubicBezTo>
                    <a:lnTo>
                      <a:pt x="26066" y="382911"/>
                    </a:lnTo>
                    <a:cubicBezTo>
                      <a:pt x="16251" y="382911"/>
                      <a:pt x="7412" y="376970"/>
                      <a:pt x="3706" y="367882"/>
                    </a:cubicBezTo>
                    <a:cubicBezTo>
                      <a:pt x="0" y="358794"/>
                      <a:pt x="2163" y="348366"/>
                      <a:pt x="9179" y="341502"/>
                    </a:cubicBezTo>
                    <a:lnTo>
                      <a:pt x="334716" y="23015"/>
                    </a:lnTo>
                    <a:cubicBezTo>
                      <a:pt x="358240" y="0"/>
                      <a:pt x="395843" y="0"/>
                      <a:pt x="419367" y="23015"/>
                    </a:cubicBezTo>
                    <a:close/>
                  </a:path>
                </a:pathLst>
              </a:custGeom>
              <a:solidFill>
                <a:srgbClr val="FFCE85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128184" y="148220"/>
                <a:ext cx="564009" cy="224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-10800000">
            <a:off x="9313069" y="3649201"/>
            <a:ext cx="2353443" cy="3247346"/>
            <a:chOff x="0" y="0"/>
            <a:chExt cx="3137924" cy="4329795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28982" y="1310013"/>
              <a:ext cx="3108943" cy="3019782"/>
              <a:chOff x="0" y="0"/>
              <a:chExt cx="538215" cy="52278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538215" cy="522780"/>
              </a:xfrm>
              <a:custGeom>
                <a:avLst/>
                <a:gdLst/>
                <a:ahLst/>
                <a:cxnLst/>
                <a:rect r="r" b="b" t="t" l="l"/>
                <a:pathLst>
                  <a:path h="522780" w="538215">
                    <a:moveTo>
                      <a:pt x="99608" y="0"/>
                    </a:moveTo>
                    <a:lnTo>
                      <a:pt x="438607" y="0"/>
                    </a:lnTo>
                    <a:cubicBezTo>
                      <a:pt x="465025" y="0"/>
                      <a:pt x="490360" y="10494"/>
                      <a:pt x="509040" y="29175"/>
                    </a:cubicBezTo>
                    <a:cubicBezTo>
                      <a:pt x="527721" y="47855"/>
                      <a:pt x="538215" y="73191"/>
                      <a:pt x="538215" y="99608"/>
                    </a:cubicBezTo>
                    <a:lnTo>
                      <a:pt x="538215" y="423171"/>
                    </a:lnTo>
                    <a:cubicBezTo>
                      <a:pt x="538215" y="449589"/>
                      <a:pt x="527721" y="474925"/>
                      <a:pt x="509040" y="493605"/>
                    </a:cubicBezTo>
                    <a:cubicBezTo>
                      <a:pt x="490360" y="512285"/>
                      <a:pt x="465025" y="522780"/>
                      <a:pt x="438607" y="522780"/>
                    </a:cubicBezTo>
                    <a:lnTo>
                      <a:pt x="99608" y="522780"/>
                    </a:lnTo>
                    <a:cubicBezTo>
                      <a:pt x="73191" y="522780"/>
                      <a:pt x="47855" y="512285"/>
                      <a:pt x="29175" y="493605"/>
                    </a:cubicBezTo>
                    <a:cubicBezTo>
                      <a:pt x="10494" y="474925"/>
                      <a:pt x="0" y="449589"/>
                      <a:pt x="0" y="423171"/>
                    </a:cubicBezTo>
                    <a:lnTo>
                      <a:pt x="0" y="99608"/>
                    </a:lnTo>
                    <a:cubicBezTo>
                      <a:pt x="0" y="73191"/>
                      <a:pt x="10494" y="47855"/>
                      <a:pt x="29175" y="29175"/>
                    </a:cubicBezTo>
                    <a:cubicBezTo>
                      <a:pt x="47855" y="10494"/>
                      <a:pt x="73191" y="0"/>
                      <a:pt x="99608" y="0"/>
                    </a:cubicBezTo>
                    <a:close/>
                  </a:path>
                </a:pathLst>
              </a:custGeom>
              <a:solidFill>
                <a:srgbClr val="FA9EEF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38100"/>
                <a:ext cx="538215" cy="5608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0"/>
              <a:ext cx="3137924" cy="1534983"/>
              <a:chOff x="0" y="0"/>
              <a:chExt cx="820377" cy="40130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33147" y="18394"/>
                <a:ext cx="754084" cy="382911"/>
              </a:xfrm>
              <a:custGeom>
                <a:avLst/>
                <a:gdLst/>
                <a:ahLst/>
                <a:cxnLst/>
                <a:rect r="r" b="b" t="t" l="l"/>
                <a:pathLst>
                  <a:path h="382911" w="754084">
                    <a:moveTo>
                      <a:pt x="419367" y="23015"/>
                    </a:moveTo>
                    <a:lnTo>
                      <a:pt x="744904" y="341502"/>
                    </a:lnTo>
                    <a:cubicBezTo>
                      <a:pt x="751920" y="348366"/>
                      <a:pt x="754083" y="358794"/>
                      <a:pt x="750377" y="367882"/>
                    </a:cubicBezTo>
                    <a:cubicBezTo>
                      <a:pt x="746671" y="376970"/>
                      <a:pt x="737832" y="382911"/>
                      <a:pt x="728017" y="382911"/>
                    </a:cubicBezTo>
                    <a:lnTo>
                      <a:pt x="26066" y="382911"/>
                    </a:lnTo>
                    <a:cubicBezTo>
                      <a:pt x="16251" y="382911"/>
                      <a:pt x="7412" y="376970"/>
                      <a:pt x="3706" y="367882"/>
                    </a:cubicBezTo>
                    <a:cubicBezTo>
                      <a:pt x="0" y="358794"/>
                      <a:pt x="2163" y="348366"/>
                      <a:pt x="9179" y="341502"/>
                    </a:cubicBezTo>
                    <a:lnTo>
                      <a:pt x="334716" y="23015"/>
                    </a:lnTo>
                    <a:cubicBezTo>
                      <a:pt x="358240" y="0"/>
                      <a:pt x="395843" y="0"/>
                      <a:pt x="419367" y="23015"/>
                    </a:cubicBezTo>
                    <a:close/>
                  </a:path>
                </a:pathLst>
              </a:custGeom>
              <a:solidFill>
                <a:srgbClr val="FA9EEF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28184" y="148220"/>
                <a:ext cx="564009" cy="224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33" id="33"/>
          <p:cNvGrpSpPr/>
          <p:nvPr/>
        </p:nvGrpSpPr>
        <p:grpSpPr>
          <a:xfrm rot="-10800000">
            <a:off x="11954485" y="3649201"/>
            <a:ext cx="2353443" cy="3247346"/>
            <a:chOff x="0" y="0"/>
            <a:chExt cx="3137924" cy="4329795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28982" y="1310013"/>
              <a:ext cx="3108943" cy="3019782"/>
              <a:chOff x="0" y="0"/>
              <a:chExt cx="538215" cy="52278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538215" cy="522780"/>
              </a:xfrm>
              <a:custGeom>
                <a:avLst/>
                <a:gdLst/>
                <a:ahLst/>
                <a:cxnLst/>
                <a:rect r="r" b="b" t="t" l="l"/>
                <a:pathLst>
                  <a:path h="522780" w="538215">
                    <a:moveTo>
                      <a:pt x="99608" y="0"/>
                    </a:moveTo>
                    <a:lnTo>
                      <a:pt x="438607" y="0"/>
                    </a:lnTo>
                    <a:cubicBezTo>
                      <a:pt x="465025" y="0"/>
                      <a:pt x="490360" y="10494"/>
                      <a:pt x="509040" y="29175"/>
                    </a:cubicBezTo>
                    <a:cubicBezTo>
                      <a:pt x="527721" y="47855"/>
                      <a:pt x="538215" y="73191"/>
                      <a:pt x="538215" y="99608"/>
                    </a:cubicBezTo>
                    <a:lnTo>
                      <a:pt x="538215" y="423171"/>
                    </a:lnTo>
                    <a:cubicBezTo>
                      <a:pt x="538215" y="449589"/>
                      <a:pt x="527721" y="474925"/>
                      <a:pt x="509040" y="493605"/>
                    </a:cubicBezTo>
                    <a:cubicBezTo>
                      <a:pt x="490360" y="512285"/>
                      <a:pt x="465025" y="522780"/>
                      <a:pt x="438607" y="522780"/>
                    </a:cubicBezTo>
                    <a:lnTo>
                      <a:pt x="99608" y="522780"/>
                    </a:lnTo>
                    <a:cubicBezTo>
                      <a:pt x="73191" y="522780"/>
                      <a:pt x="47855" y="512285"/>
                      <a:pt x="29175" y="493605"/>
                    </a:cubicBezTo>
                    <a:cubicBezTo>
                      <a:pt x="10494" y="474925"/>
                      <a:pt x="0" y="449589"/>
                      <a:pt x="0" y="423171"/>
                    </a:cubicBezTo>
                    <a:lnTo>
                      <a:pt x="0" y="99608"/>
                    </a:lnTo>
                    <a:cubicBezTo>
                      <a:pt x="0" y="73191"/>
                      <a:pt x="10494" y="47855"/>
                      <a:pt x="29175" y="29175"/>
                    </a:cubicBezTo>
                    <a:cubicBezTo>
                      <a:pt x="47855" y="10494"/>
                      <a:pt x="73191" y="0"/>
                      <a:pt x="99608" y="0"/>
                    </a:cubicBezTo>
                    <a:close/>
                  </a:path>
                </a:pathLst>
              </a:custGeom>
              <a:solidFill>
                <a:srgbClr val="AB91EA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38100"/>
                <a:ext cx="538215" cy="5608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0" y="0"/>
              <a:ext cx="3137924" cy="1534983"/>
              <a:chOff x="0" y="0"/>
              <a:chExt cx="820377" cy="40130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33147" y="18394"/>
                <a:ext cx="754084" cy="382911"/>
              </a:xfrm>
              <a:custGeom>
                <a:avLst/>
                <a:gdLst/>
                <a:ahLst/>
                <a:cxnLst/>
                <a:rect r="r" b="b" t="t" l="l"/>
                <a:pathLst>
                  <a:path h="382911" w="754084">
                    <a:moveTo>
                      <a:pt x="419367" y="23015"/>
                    </a:moveTo>
                    <a:lnTo>
                      <a:pt x="744904" y="341502"/>
                    </a:lnTo>
                    <a:cubicBezTo>
                      <a:pt x="751920" y="348366"/>
                      <a:pt x="754083" y="358794"/>
                      <a:pt x="750377" y="367882"/>
                    </a:cubicBezTo>
                    <a:cubicBezTo>
                      <a:pt x="746671" y="376970"/>
                      <a:pt x="737832" y="382911"/>
                      <a:pt x="728017" y="382911"/>
                    </a:cubicBezTo>
                    <a:lnTo>
                      <a:pt x="26066" y="382911"/>
                    </a:lnTo>
                    <a:cubicBezTo>
                      <a:pt x="16251" y="382911"/>
                      <a:pt x="7412" y="376970"/>
                      <a:pt x="3706" y="367882"/>
                    </a:cubicBezTo>
                    <a:cubicBezTo>
                      <a:pt x="0" y="358794"/>
                      <a:pt x="2163" y="348366"/>
                      <a:pt x="9179" y="341502"/>
                    </a:cubicBezTo>
                    <a:lnTo>
                      <a:pt x="334716" y="23015"/>
                    </a:lnTo>
                    <a:cubicBezTo>
                      <a:pt x="358240" y="0"/>
                      <a:pt x="395843" y="0"/>
                      <a:pt x="419367" y="23015"/>
                    </a:cubicBezTo>
                    <a:close/>
                  </a:path>
                </a:pathLst>
              </a:custGeom>
              <a:solidFill>
                <a:srgbClr val="AB91EA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28184" y="148220"/>
                <a:ext cx="564009" cy="224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40" id="40"/>
          <p:cNvGrpSpPr/>
          <p:nvPr/>
        </p:nvGrpSpPr>
        <p:grpSpPr>
          <a:xfrm rot="-10800000">
            <a:off x="14590501" y="3649201"/>
            <a:ext cx="2353443" cy="3247346"/>
            <a:chOff x="0" y="0"/>
            <a:chExt cx="3137924" cy="4329795"/>
          </a:xfrm>
        </p:grpSpPr>
        <p:grpSp>
          <p:nvGrpSpPr>
            <p:cNvPr name="Group 41" id="41"/>
            <p:cNvGrpSpPr/>
            <p:nvPr/>
          </p:nvGrpSpPr>
          <p:grpSpPr>
            <a:xfrm rot="0">
              <a:off x="28982" y="1310013"/>
              <a:ext cx="3108943" cy="3019782"/>
              <a:chOff x="0" y="0"/>
              <a:chExt cx="538215" cy="52278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538215" cy="522780"/>
              </a:xfrm>
              <a:custGeom>
                <a:avLst/>
                <a:gdLst/>
                <a:ahLst/>
                <a:cxnLst/>
                <a:rect r="r" b="b" t="t" l="l"/>
                <a:pathLst>
                  <a:path h="522780" w="538215">
                    <a:moveTo>
                      <a:pt x="99608" y="0"/>
                    </a:moveTo>
                    <a:lnTo>
                      <a:pt x="438607" y="0"/>
                    </a:lnTo>
                    <a:cubicBezTo>
                      <a:pt x="465025" y="0"/>
                      <a:pt x="490360" y="10494"/>
                      <a:pt x="509040" y="29175"/>
                    </a:cubicBezTo>
                    <a:cubicBezTo>
                      <a:pt x="527721" y="47855"/>
                      <a:pt x="538215" y="73191"/>
                      <a:pt x="538215" y="99608"/>
                    </a:cubicBezTo>
                    <a:lnTo>
                      <a:pt x="538215" y="423171"/>
                    </a:lnTo>
                    <a:cubicBezTo>
                      <a:pt x="538215" y="449589"/>
                      <a:pt x="527721" y="474925"/>
                      <a:pt x="509040" y="493605"/>
                    </a:cubicBezTo>
                    <a:cubicBezTo>
                      <a:pt x="490360" y="512285"/>
                      <a:pt x="465025" y="522780"/>
                      <a:pt x="438607" y="522780"/>
                    </a:cubicBezTo>
                    <a:lnTo>
                      <a:pt x="99608" y="522780"/>
                    </a:lnTo>
                    <a:cubicBezTo>
                      <a:pt x="73191" y="522780"/>
                      <a:pt x="47855" y="512285"/>
                      <a:pt x="29175" y="493605"/>
                    </a:cubicBezTo>
                    <a:cubicBezTo>
                      <a:pt x="10494" y="474925"/>
                      <a:pt x="0" y="449589"/>
                      <a:pt x="0" y="423171"/>
                    </a:cubicBezTo>
                    <a:lnTo>
                      <a:pt x="0" y="99608"/>
                    </a:lnTo>
                    <a:cubicBezTo>
                      <a:pt x="0" y="73191"/>
                      <a:pt x="10494" y="47855"/>
                      <a:pt x="29175" y="29175"/>
                    </a:cubicBezTo>
                    <a:cubicBezTo>
                      <a:pt x="47855" y="10494"/>
                      <a:pt x="73191" y="0"/>
                      <a:pt x="99608" y="0"/>
                    </a:cubicBezTo>
                    <a:close/>
                  </a:path>
                </a:pathLst>
              </a:custGeom>
              <a:solidFill>
                <a:srgbClr val="FFCE85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38100"/>
                <a:ext cx="538215" cy="5608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0" y="0"/>
              <a:ext cx="3137924" cy="1534983"/>
              <a:chOff x="0" y="0"/>
              <a:chExt cx="820377" cy="401305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33147" y="18394"/>
                <a:ext cx="754084" cy="382911"/>
              </a:xfrm>
              <a:custGeom>
                <a:avLst/>
                <a:gdLst/>
                <a:ahLst/>
                <a:cxnLst/>
                <a:rect r="r" b="b" t="t" l="l"/>
                <a:pathLst>
                  <a:path h="382911" w="754084">
                    <a:moveTo>
                      <a:pt x="419367" y="23015"/>
                    </a:moveTo>
                    <a:lnTo>
                      <a:pt x="744904" y="341502"/>
                    </a:lnTo>
                    <a:cubicBezTo>
                      <a:pt x="751920" y="348366"/>
                      <a:pt x="754083" y="358794"/>
                      <a:pt x="750377" y="367882"/>
                    </a:cubicBezTo>
                    <a:cubicBezTo>
                      <a:pt x="746671" y="376970"/>
                      <a:pt x="737832" y="382911"/>
                      <a:pt x="728017" y="382911"/>
                    </a:cubicBezTo>
                    <a:lnTo>
                      <a:pt x="26066" y="382911"/>
                    </a:lnTo>
                    <a:cubicBezTo>
                      <a:pt x="16251" y="382911"/>
                      <a:pt x="7412" y="376970"/>
                      <a:pt x="3706" y="367882"/>
                    </a:cubicBezTo>
                    <a:cubicBezTo>
                      <a:pt x="0" y="358794"/>
                      <a:pt x="2163" y="348366"/>
                      <a:pt x="9179" y="341502"/>
                    </a:cubicBezTo>
                    <a:lnTo>
                      <a:pt x="334716" y="23015"/>
                    </a:lnTo>
                    <a:cubicBezTo>
                      <a:pt x="358240" y="0"/>
                      <a:pt x="395843" y="0"/>
                      <a:pt x="419367" y="23015"/>
                    </a:cubicBezTo>
                    <a:close/>
                  </a:path>
                </a:pathLst>
              </a:custGeom>
              <a:solidFill>
                <a:srgbClr val="FFCE85"/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128184" y="148220"/>
                <a:ext cx="564009" cy="224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47" id="47"/>
          <p:cNvGrpSpPr/>
          <p:nvPr/>
        </p:nvGrpSpPr>
        <p:grpSpPr>
          <a:xfrm rot="0">
            <a:off x="1344056" y="6369996"/>
            <a:ext cx="2358844" cy="2358844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60856" t="-7971" r="-370094" b="-190327"/>
              </a:stretch>
            </a:blipFill>
            <a:ln w="19050" cap="sq">
              <a:solidFill>
                <a:srgbClr val="9B8375"/>
              </a:solidFill>
              <a:prstDash val="solid"/>
              <a:miter/>
            </a:ln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10571129" y="610265"/>
            <a:ext cx="2654765" cy="1182200"/>
          </a:xfrm>
          <a:custGeom>
            <a:avLst/>
            <a:gdLst/>
            <a:ahLst/>
            <a:cxnLst/>
            <a:rect r="r" b="b" t="t" l="l"/>
            <a:pathLst>
              <a:path h="1182200" w="2654765">
                <a:moveTo>
                  <a:pt x="0" y="0"/>
                </a:moveTo>
                <a:lnTo>
                  <a:pt x="2654765" y="0"/>
                </a:lnTo>
                <a:lnTo>
                  <a:pt x="2654765" y="1182200"/>
                </a:lnTo>
                <a:lnTo>
                  <a:pt x="0" y="118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2772009" y="553835"/>
            <a:ext cx="4171935" cy="1304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93"/>
              </a:lnSpc>
            </a:pPr>
            <a:r>
              <a:rPr lang="en-US" b="true" sz="4623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S</a:t>
            </a:r>
            <a:r>
              <a:rPr lang="en-US" b="true" sz="4623">
                <a:solidFill>
                  <a:srgbClr val="A77ABD"/>
                </a:solidFill>
                <a:latin typeface="Helios Bold"/>
                <a:ea typeface="Helios Bold"/>
                <a:cs typeface="Helios Bold"/>
                <a:sym typeface="Helios Bold"/>
              </a:rPr>
              <a:t>TRATEGIC</a:t>
            </a:r>
            <a:r>
              <a:rPr lang="en-US" b="true" sz="4623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 </a:t>
            </a:r>
          </a:p>
          <a:p>
            <a:pPr algn="r">
              <a:lnSpc>
                <a:spcPts val="4993"/>
              </a:lnSpc>
            </a:pPr>
            <a:r>
              <a:rPr lang="en-US" b="true" sz="4623" spc="-22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O</a:t>
            </a:r>
            <a:r>
              <a:rPr lang="en-US" b="true" sz="4623" spc="-226">
                <a:solidFill>
                  <a:srgbClr val="A77ABD"/>
                </a:solidFill>
                <a:latin typeface="Helios Bold"/>
                <a:ea typeface="Helios Bold"/>
                <a:cs typeface="Helios Bold"/>
                <a:sym typeface="Helios Bold"/>
              </a:rPr>
              <a:t>BJECTIVES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3970056" y="6369996"/>
            <a:ext cx="2358844" cy="2358844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12492" t="-7364" r="-218458" b="-190933"/>
              </a:stretch>
            </a:blipFill>
            <a:ln w="19050" cap="sq">
              <a:solidFill>
                <a:srgbClr val="9B8375"/>
              </a:solidFill>
              <a:prstDash val="solid"/>
              <a:miter/>
            </a:ln>
          </p:spPr>
        </p:sp>
      </p:grpSp>
      <p:grpSp>
        <p:nvGrpSpPr>
          <p:cNvPr name="Group 53" id="53"/>
          <p:cNvGrpSpPr/>
          <p:nvPr/>
        </p:nvGrpSpPr>
        <p:grpSpPr>
          <a:xfrm rot="0">
            <a:off x="6629656" y="6369996"/>
            <a:ext cx="2358844" cy="2358844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62915" t="-7971" r="-68036" b="-190327"/>
              </a:stretch>
            </a:blipFill>
            <a:ln w="19050" cap="sq">
              <a:solidFill>
                <a:srgbClr val="9B8375"/>
              </a:solidFill>
              <a:prstDash val="solid"/>
              <a:miter/>
            </a:ln>
          </p:spPr>
        </p:sp>
      </p:grpSp>
      <p:grpSp>
        <p:nvGrpSpPr>
          <p:cNvPr name="Group 55" id="55"/>
          <p:cNvGrpSpPr/>
          <p:nvPr/>
        </p:nvGrpSpPr>
        <p:grpSpPr>
          <a:xfrm rot="0">
            <a:off x="9292809" y="6369996"/>
            <a:ext cx="2358844" cy="2358844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66922" t="-192360" r="-364029" b="-5937"/>
              </a:stretch>
            </a:blipFill>
            <a:ln w="19050" cap="sq">
              <a:solidFill>
                <a:srgbClr val="9B8375"/>
              </a:solidFill>
              <a:prstDash val="solid"/>
              <a:miter/>
            </a:ln>
          </p:spPr>
        </p:sp>
      </p:grpSp>
      <p:grpSp>
        <p:nvGrpSpPr>
          <p:cNvPr name="Group 57" id="57"/>
          <p:cNvGrpSpPr/>
          <p:nvPr/>
        </p:nvGrpSpPr>
        <p:grpSpPr>
          <a:xfrm rot="0">
            <a:off x="11934225" y="6369996"/>
            <a:ext cx="2358844" cy="2358844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10673" t="-192360" r="-220278" b="-5937"/>
              </a:stretch>
            </a:blipFill>
            <a:ln w="19050" cap="sq">
              <a:solidFill>
                <a:srgbClr val="9B8375"/>
              </a:solidFill>
              <a:prstDash val="solid"/>
              <a:miter/>
            </a:ln>
          </p:spPr>
        </p:sp>
      </p:grpSp>
      <p:grpSp>
        <p:nvGrpSpPr>
          <p:cNvPr name="Group 59" id="59"/>
          <p:cNvGrpSpPr/>
          <p:nvPr/>
        </p:nvGrpSpPr>
        <p:grpSpPr>
          <a:xfrm rot="0">
            <a:off x="14532236" y="6369996"/>
            <a:ext cx="2358844" cy="2358844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56243" t="-193445" r="-74708" b="-4852"/>
              </a:stretch>
            </a:blipFill>
            <a:ln w="19050" cap="sq">
              <a:solidFill>
                <a:srgbClr val="9B8375"/>
              </a:solidFill>
              <a:prstDash val="solid"/>
              <a:miter/>
            </a:ln>
          </p:spPr>
        </p:sp>
      </p:grpSp>
      <p:sp>
        <p:nvSpPr>
          <p:cNvPr name="TextBox 61" id="61"/>
          <p:cNvSpPr txBox="true"/>
          <p:nvPr/>
        </p:nvSpPr>
        <p:spPr>
          <a:xfrm rot="0">
            <a:off x="2089487" y="2969932"/>
            <a:ext cx="1040453" cy="679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>
                <a:solidFill>
                  <a:srgbClr val="670783"/>
                </a:solidFill>
                <a:latin typeface="Chonburi"/>
                <a:ea typeface="Chonburi"/>
                <a:cs typeface="Chonburi"/>
                <a:sym typeface="Chonburi"/>
              </a:rPr>
              <a:t>SO1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368438" y="4269361"/>
            <a:ext cx="2327091" cy="100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Biopolis</a:t>
            </a:r>
          </a:p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Platform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048524" y="4269361"/>
            <a:ext cx="2295154" cy="100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Medicopolis</a:t>
            </a:r>
          </a:p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Platform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6677053" y="4078936"/>
            <a:ext cx="2283100" cy="1406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Creative Lanna</a:t>
            </a:r>
          </a:p>
          <a:p>
            <a:pPr algn="ctr">
              <a:lnSpc>
                <a:spcPts val="3611"/>
              </a:lnSpc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Platform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9317831" y="4245624"/>
            <a:ext cx="2302641" cy="100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Education</a:t>
            </a:r>
          </a:p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Platform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946777" y="4078936"/>
            <a:ext cx="2298516" cy="1406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Research &amp; Innovation</a:t>
            </a:r>
          </a:p>
          <a:p>
            <a:pPr algn="ctr">
              <a:lnSpc>
                <a:spcPts val="3611"/>
              </a:lnSpc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Platform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4604789" y="3829615"/>
            <a:ext cx="2286291" cy="1873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CMU Excellence Management</a:t>
            </a:r>
          </a:p>
          <a:p>
            <a:pPr algn="ctr">
              <a:lnSpc>
                <a:spcPts val="3611"/>
              </a:lnSpc>
            </a:pPr>
            <a:r>
              <a:rPr lang="en-US" b="true" sz="2866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Platform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4660415" y="2969932"/>
            <a:ext cx="1114688" cy="679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>
                <a:solidFill>
                  <a:srgbClr val="670783"/>
                </a:solidFill>
                <a:latin typeface="Chonburi"/>
                <a:ea typeface="Chonburi"/>
                <a:cs typeface="Chonburi"/>
                <a:sym typeface="Chonburi"/>
              </a:rPr>
              <a:t>SO2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259313" y="2969932"/>
            <a:ext cx="1099530" cy="679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>
                <a:solidFill>
                  <a:srgbClr val="670783"/>
                </a:solidFill>
                <a:latin typeface="Chonburi"/>
                <a:ea typeface="Chonburi"/>
                <a:cs typeface="Chonburi"/>
                <a:sym typeface="Chonburi"/>
              </a:rPr>
              <a:t>SO3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9982754" y="2969932"/>
            <a:ext cx="1123886" cy="679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>
                <a:solidFill>
                  <a:srgbClr val="670783"/>
                </a:solidFill>
                <a:latin typeface="Chonburi"/>
                <a:ea typeface="Chonburi"/>
                <a:cs typeface="Chonburi"/>
                <a:sym typeface="Chonburi"/>
              </a:rPr>
              <a:t>SO4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2562910" y="2969932"/>
            <a:ext cx="1101473" cy="679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>
                <a:solidFill>
                  <a:srgbClr val="670783"/>
                </a:solidFill>
                <a:latin typeface="Chonburi"/>
                <a:ea typeface="Chonburi"/>
                <a:cs typeface="Chonburi"/>
                <a:sym typeface="Chonburi"/>
              </a:rPr>
              <a:t>SO5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5199191" y="2969932"/>
            <a:ext cx="1136064" cy="679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>
                <a:solidFill>
                  <a:srgbClr val="670783"/>
                </a:solidFill>
                <a:latin typeface="Chonburi"/>
                <a:ea typeface="Chonburi"/>
                <a:cs typeface="Chonburi"/>
                <a:sym typeface="Chonburi"/>
              </a:rPr>
              <a:t>SO6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961120" y="4848397"/>
            <a:ext cx="9326880" cy="524637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758950"/>
              <a:ext cx="24384000" cy="10290302"/>
            </a:xfrm>
            <a:custGeom>
              <a:avLst/>
              <a:gdLst/>
              <a:ahLst/>
              <a:cxnLst/>
              <a:rect r="r" b="b" t="t" l="l"/>
              <a:pathLst>
                <a:path h="10290302" w="24384000">
                  <a:moveTo>
                    <a:pt x="24384000" y="10290302"/>
                  </a:moveTo>
                  <a:lnTo>
                    <a:pt x="0" y="10290302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0290302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57973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8811388" y="3358155"/>
            <a:ext cx="8447912" cy="1066542"/>
            <a:chOff x="0" y="0"/>
            <a:chExt cx="2224964" cy="28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24965" cy="280900"/>
            </a:xfrm>
            <a:custGeom>
              <a:avLst/>
              <a:gdLst/>
              <a:ahLst/>
              <a:cxnLst/>
              <a:rect r="r" b="b" t="t" l="l"/>
              <a:pathLst>
                <a:path h="280900" w="2224965">
                  <a:moveTo>
                    <a:pt x="46738" y="0"/>
                  </a:moveTo>
                  <a:lnTo>
                    <a:pt x="2178227" y="0"/>
                  </a:lnTo>
                  <a:cubicBezTo>
                    <a:pt x="2204039" y="0"/>
                    <a:pt x="2224965" y="20925"/>
                    <a:pt x="2224965" y="46738"/>
                  </a:cubicBezTo>
                  <a:lnTo>
                    <a:pt x="2224965" y="234162"/>
                  </a:lnTo>
                  <a:cubicBezTo>
                    <a:pt x="2224965" y="259975"/>
                    <a:pt x="2204039" y="280900"/>
                    <a:pt x="2178227" y="280900"/>
                  </a:cubicBezTo>
                  <a:lnTo>
                    <a:pt x="46738" y="280900"/>
                  </a:lnTo>
                  <a:cubicBezTo>
                    <a:pt x="20925" y="280900"/>
                    <a:pt x="0" y="259975"/>
                    <a:pt x="0" y="234162"/>
                  </a:cubicBezTo>
                  <a:lnTo>
                    <a:pt x="0" y="46738"/>
                  </a:lnTo>
                  <a:cubicBezTo>
                    <a:pt x="0" y="20925"/>
                    <a:pt x="20925" y="0"/>
                    <a:pt x="46738" y="0"/>
                  </a:cubicBezTo>
                  <a:close/>
                </a:path>
              </a:pathLst>
            </a:custGeom>
            <a:solidFill>
              <a:srgbClr val="6869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2224964" cy="357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59"/>
                </a:lnSpc>
              </a:pPr>
              <a:r>
                <a:rPr lang="en-US" b="true" sz="2899" spc="23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Chiang Mai University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256884" y="4848397"/>
            <a:ext cx="9326880" cy="5246370"/>
            <a:chOff x="0" y="0"/>
            <a:chExt cx="2438400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758950"/>
              <a:ext cx="24384000" cy="10290302"/>
            </a:xfrm>
            <a:custGeom>
              <a:avLst/>
              <a:gdLst/>
              <a:ahLst/>
              <a:cxnLst/>
              <a:rect r="r" b="b" t="t" l="l"/>
              <a:pathLst>
                <a:path h="10290302" w="24384000">
                  <a:moveTo>
                    <a:pt x="24384000" y="10290302"/>
                  </a:moveTo>
                  <a:lnTo>
                    <a:pt x="0" y="10290302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0290302"/>
                  </a:lnTo>
                  <a:close/>
                </a:path>
              </a:pathLst>
            </a:custGeom>
            <a:blipFill>
              <a:blip r:embed="rId4"/>
              <a:stretch>
                <a:fillRect l="-28728" t="-84120" r="0" b="-6111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6558250" y="731287"/>
            <a:ext cx="1070105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280"/>
              </a:lnSpc>
            </a:pPr>
            <a:r>
              <a:rPr lang="en-US" sz="69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Faculty of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68123" y="1769512"/>
            <a:ext cx="11091177" cy="1409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160"/>
              </a:lnSpc>
            </a:pPr>
            <a:r>
              <a:rPr lang="en-US" sz="9300" b="true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 Agro-Industry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94873" y="721762"/>
            <a:ext cx="5915476" cy="3702934"/>
          </a:xfrm>
          <a:custGeom>
            <a:avLst/>
            <a:gdLst/>
            <a:ahLst/>
            <a:cxnLst/>
            <a:rect r="r" b="b" t="t" l="l"/>
            <a:pathLst>
              <a:path h="3702934" w="5915476">
                <a:moveTo>
                  <a:pt x="0" y="0"/>
                </a:moveTo>
                <a:lnTo>
                  <a:pt x="5915477" y="0"/>
                </a:lnTo>
                <a:lnTo>
                  <a:pt x="5915477" y="3702935"/>
                </a:lnTo>
                <a:lnTo>
                  <a:pt x="0" y="3702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07589" y="329161"/>
            <a:ext cx="12614491" cy="1399078"/>
            <a:chOff x="0" y="0"/>
            <a:chExt cx="3322335" cy="3684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22335" cy="368481"/>
            </a:xfrm>
            <a:custGeom>
              <a:avLst/>
              <a:gdLst/>
              <a:ahLst/>
              <a:cxnLst/>
              <a:rect r="r" b="b" t="t" l="l"/>
              <a:pathLst>
                <a:path h="368481" w="3322335">
                  <a:moveTo>
                    <a:pt x="0" y="0"/>
                  </a:moveTo>
                  <a:lnTo>
                    <a:pt x="3322335" y="0"/>
                  </a:lnTo>
                  <a:lnTo>
                    <a:pt x="3322335" y="368481"/>
                  </a:lnTo>
                  <a:lnTo>
                    <a:pt x="0" y="368481"/>
                  </a:lnTo>
                  <a:close/>
                </a:path>
              </a:pathLst>
            </a:custGeom>
            <a:solidFill>
              <a:srgbClr val="6869AD">
                <a:alpha val="9176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14300"/>
              <a:ext cx="3322335" cy="48278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679"/>
                </a:lnSpc>
              </a:pPr>
              <a:r>
                <a:rPr lang="en-US" b="true" sz="6199" i="true">
                  <a:solidFill>
                    <a:srgbClr val="FFFFFF">
                      <a:alpha val="91765"/>
                    </a:srgbClr>
                  </a:solidFill>
                  <a:latin typeface="Prompt Bold Italics"/>
                  <a:ea typeface="Prompt Bold Italics"/>
                  <a:cs typeface="Prompt Bold Italics"/>
                  <a:sym typeface="Prompt Bold Italics"/>
                </a:rPr>
                <a:t>“Influencing a better future”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124766" y="436201"/>
            <a:ext cx="724326" cy="1184997"/>
          </a:xfrm>
          <a:custGeom>
            <a:avLst/>
            <a:gdLst/>
            <a:ahLst/>
            <a:cxnLst/>
            <a:rect r="r" b="b" t="t" l="l"/>
            <a:pathLst>
              <a:path h="1184997" w="724326">
                <a:moveTo>
                  <a:pt x="0" y="0"/>
                </a:moveTo>
                <a:lnTo>
                  <a:pt x="724326" y="0"/>
                </a:lnTo>
                <a:lnTo>
                  <a:pt x="724326" y="1184998"/>
                </a:lnTo>
                <a:lnTo>
                  <a:pt x="0" y="1184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2395345"/>
            <a:ext cx="18288000" cy="892111"/>
            <a:chOff x="0" y="0"/>
            <a:chExt cx="4816593" cy="2349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234959"/>
            </a:xfrm>
            <a:custGeom>
              <a:avLst/>
              <a:gdLst/>
              <a:ahLst/>
              <a:cxnLst/>
              <a:rect r="r" b="b" t="t" l="l"/>
              <a:pathLst>
                <a:path h="2349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34959"/>
                  </a:lnTo>
                  <a:lnTo>
                    <a:pt x="0" y="234959"/>
                  </a:lnTo>
                  <a:close/>
                </a:path>
              </a:pathLst>
            </a:custGeom>
            <a:solidFill>
              <a:srgbClr val="6869AD">
                <a:alpha val="9176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0"/>
              <a:ext cx="4816593" cy="330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99"/>
                </a:lnSpc>
              </a:pPr>
              <a:r>
                <a:rPr lang="en-US" b="true" sz="4499" i="true">
                  <a:solidFill>
                    <a:srgbClr val="FFFFFF">
                      <a:alpha val="91765"/>
                    </a:srgbClr>
                  </a:solidFill>
                  <a:latin typeface="Helios Bold Italics"/>
                  <a:ea typeface="Helios Bold Italics"/>
                  <a:cs typeface="Helios Bold Italics"/>
                  <a:sym typeface="Helios Bold Italics"/>
                </a:rPr>
                <a:t>Mission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258486" y="3954563"/>
            <a:ext cx="4291138" cy="5303737"/>
            <a:chOff x="0" y="0"/>
            <a:chExt cx="1130176" cy="13968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0176" cy="1396869"/>
            </a:xfrm>
            <a:custGeom>
              <a:avLst/>
              <a:gdLst/>
              <a:ahLst/>
              <a:cxnLst/>
              <a:rect r="r" b="b" t="t" l="l"/>
              <a:pathLst>
                <a:path h="1396869" w="1130176">
                  <a:moveTo>
                    <a:pt x="376929" y="1377800"/>
                  </a:moveTo>
                  <a:cubicBezTo>
                    <a:pt x="434870" y="1389314"/>
                    <a:pt x="500742" y="1396869"/>
                    <a:pt x="565392" y="1396869"/>
                  </a:cubicBezTo>
                  <a:cubicBezTo>
                    <a:pt x="630045" y="1396869"/>
                    <a:pt x="692257" y="1390392"/>
                    <a:pt x="749587" y="1378878"/>
                  </a:cubicBezTo>
                  <a:cubicBezTo>
                    <a:pt x="750809" y="1378519"/>
                    <a:pt x="752028" y="1378519"/>
                    <a:pt x="753247" y="1378159"/>
                  </a:cubicBezTo>
                  <a:cubicBezTo>
                    <a:pt x="968548" y="1332104"/>
                    <a:pt x="1127127" y="1210490"/>
                    <a:pt x="1130176" y="1055393"/>
                  </a:cubicBezTo>
                  <a:lnTo>
                    <a:pt x="1130176" y="0"/>
                  </a:lnTo>
                  <a:lnTo>
                    <a:pt x="0" y="0"/>
                  </a:lnTo>
                  <a:lnTo>
                    <a:pt x="0" y="1054610"/>
                  </a:lnTo>
                  <a:cubicBezTo>
                    <a:pt x="3050" y="1211209"/>
                    <a:pt x="159188" y="1332824"/>
                    <a:pt x="376929" y="1377800"/>
                  </a:cubicBezTo>
                  <a:close/>
                </a:path>
              </a:pathLst>
            </a:custGeom>
            <a:solidFill>
              <a:srgbClr val="FA9EEF">
                <a:alpha val="32941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130176" cy="1307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58486" y="5449886"/>
            <a:ext cx="4296281" cy="383079"/>
            <a:chOff x="0" y="0"/>
            <a:chExt cx="1131531" cy="10089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1531" cy="100893"/>
            </a:xfrm>
            <a:custGeom>
              <a:avLst/>
              <a:gdLst/>
              <a:ahLst/>
              <a:cxnLst/>
              <a:rect r="r" b="b" t="t" l="l"/>
              <a:pathLst>
                <a:path h="100893" w="1131531">
                  <a:moveTo>
                    <a:pt x="0" y="0"/>
                  </a:moveTo>
                  <a:lnTo>
                    <a:pt x="1131531" y="0"/>
                  </a:lnTo>
                  <a:lnTo>
                    <a:pt x="1131531" y="100893"/>
                  </a:lnTo>
                  <a:lnTo>
                    <a:pt x="0" y="100893"/>
                  </a:lnTo>
                  <a:close/>
                </a:path>
              </a:pathLst>
            </a:custGeom>
            <a:solidFill>
              <a:srgbClr val="A3639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131531" cy="138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60494" y="4247424"/>
            <a:ext cx="1692264" cy="1049203"/>
          </a:xfrm>
          <a:custGeom>
            <a:avLst/>
            <a:gdLst/>
            <a:ahLst/>
            <a:cxnLst/>
            <a:rect r="r" b="b" t="t" l="l"/>
            <a:pathLst>
              <a:path h="1049203" w="1692264">
                <a:moveTo>
                  <a:pt x="0" y="0"/>
                </a:moveTo>
                <a:lnTo>
                  <a:pt x="1692264" y="0"/>
                </a:lnTo>
                <a:lnTo>
                  <a:pt x="1692264" y="1049204"/>
                </a:lnTo>
                <a:lnTo>
                  <a:pt x="0" y="1049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4754791" y="3954563"/>
            <a:ext cx="4296281" cy="5303737"/>
            <a:chOff x="0" y="0"/>
            <a:chExt cx="5728374" cy="7071649"/>
          </a:xfrm>
        </p:grpSpPr>
        <p:grpSp>
          <p:nvGrpSpPr>
            <p:cNvPr name="Group 17" id="17"/>
            <p:cNvGrpSpPr/>
            <p:nvPr/>
          </p:nvGrpSpPr>
          <p:grpSpPr>
            <a:xfrm rot="-10800000">
              <a:off x="0" y="0"/>
              <a:ext cx="5721517" cy="7071649"/>
              <a:chOff x="0" y="0"/>
              <a:chExt cx="1130176" cy="139686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130176" cy="1396869"/>
              </a:xfrm>
              <a:custGeom>
                <a:avLst/>
                <a:gdLst/>
                <a:ahLst/>
                <a:cxnLst/>
                <a:rect r="r" b="b" t="t" l="l"/>
                <a:pathLst>
                  <a:path h="1396869" w="1130176">
                    <a:moveTo>
                      <a:pt x="376929" y="1377800"/>
                    </a:moveTo>
                    <a:cubicBezTo>
                      <a:pt x="434870" y="1389314"/>
                      <a:pt x="500742" y="1396869"/>
                      <a:pt x="565392" y="1396869"/>
                    </a:cubicBezTo>
                    <a:cubicBezTo>
                      <a:pt x="630045" y="1396869"/>
                      <a:pt x="692257" y="1390392"/>
                      <a:pt x="749587" y="1378878"/>
                    </a:cubicBezTo>
                    <a:cubicBezTo>
                      <a:pt x="750809" y="1378519"/>
                      <a:pt x="752028" y="1378519"/>
                      <a:pt x="753247" y="1378159"/>
                    </a:cubicBezTo>
                    <a:cubicBezTo>
                      <a:pt x="968548" y="1332104"/>
                      <a:pt x="1127127" y="1210490"/>
                      <a:pt x="1130176" y="1055393"/>
                    </a:cubicBezTo>
                    <a:lnTo>
                      <a:pt x="1130176" y="0"/>
                    </a:lnTo>
                    <a:lnTo>
                      <a:pt x="0" y="0"/>
                    </a:lnTo>
                    <a:lnTo>
                      <a:pt x="0" y="1054610"/>
                    </a:lnTo>
                    <a:cubicBezTo>
                      <a:pt x="3050" y="1211209"/>
                      <a:pt x="159188" y="1332824"/>
                      <a:pt x="376929" y="1377800"/>
                    </a:cubicBezTo>
                    <a:close/>
                  </a:path>
                </a:pathLst>
              </a:custGeom>
              <a:solidFill>
                <a:srgbClr val="FFCE85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1130176" cy="130796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0" y="1993764"/>
              <a:ext cx="5728374" cy="510771"/>
              <a:chOff x="0" y="0"/>
              <a:chExt cx="1131531" cy="100893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131531" cy="100893"/>
              </a:xfrm>
              <a:custGeom>
                <a:avLst/>
                <a:gdLst/>
                <a:ahLst/>
                <a:cxnLst/>
                <a:rect r="r" b="b" t="t" l="l"/>
                <a:pathLst>
                  <a:path h="100893" w="1131531">
                    <a:moveTo>
                      <a:pt x="0" y="0"/>
                    </a:moveTo>
                    <a:lnTo>
                      <a:pt x="1131531" y="0"/>
                    </a:lnTo>
                    <a:lnTo>
                      <a:pt x="1131531" y="100893"/>
                    </a:lnTo>
                    <a:lnTo>
                      <a:pt x="0" y="100893"/>
                    </a:lnTo>
                    <a:close/>
                  </a:path>
                </a:pathLst>
              </a:custGeom>
              <a:solidFill>
                <a:srgbClr val="CC9A34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1131531" cy="1389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23" id="23"/>
          <p:cNvGrpSpPr/>
          <p:nvPr/>
        </p:nvGrpSpPr>
        <p:grpSpPr>
          <a:xfrm rot="0">
            <a:off x="9251097" y="3954207"/>
            <a:ext cx="4296281" cy="5303737"/>
            <a:chOff x="0" y="0"/>
            <a:chExt cx="5728374" cy="7071649"/>
          </a:xfrm>
        </p:grpSpPr>
        <p:grpSp>
          <p:nvGrpSpPr>
            <p:cNvPr name="Group 24" id="24"/>
            <p:cNvGrpSpPr/>
            <p:nvPr/>
          </p:nvGrpSpPr>
          <p:grpSpPr>
            <a:xfrm rot="-10800000">
              <a:off x="0" y="0"/>
              <a:ext cx="5721517" cy="7071649"/>
              <a:chOff x="0" y="0"/>
              <a:chExt cx="1130176" cy="1396869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130176" cy="1396869"/>
              </a:xfrm>
              <a:custGeom>
                <a:avLst/>
                <a:gdLst/>
                <a:ahLst/>
                <a:cxnLst/>
                <a:rect r="r" b="b" t="t" l="l"/>
                <a:pathLst>
                  <a:path h="1396869" w="1130176">
                    <a:moveTo>
                      <a:pt x="376929" y="1377800"/>
                    </a:moveTo>
                    <a:cubicBezTo>
                      <a:pt x="434870" y="1389314"/>
                      <a:pt x="500742" y="1396869"/>
                      <a:pt x="565392" y="1396869"/>
                    </a:cubicBezTo>
                    <a:cubicBezTo>
                      <a:pt x="630045" y="1396869"/>
                      <a:pt x="692257" y="1390392"/>
                      <a:pt x="749587" y="1378878"/>
                    </a:cubicBezTo>
                    <a:cubicBezTo>
                      <a:pt x="750809" y="1378519"/>
                      <a:pt x="752028" y="1378519"/>
                      <a:pt x="753247" y="1378159"/>
                    </a:cubicBezTo>
                    <a:cubicBezTo>
                      <a:pt x="968548" y="1332104"/>
                      <a:pt x="1127127" y="1210490"/>
                      <a:pt x="1130176" y="1055393"/>
                    </a:cubicBezTo>
                    <a:lnTo>
                      <a:pt x="1130176" y="0"/>
                    </a:lnTo>
                    <a:lnTo>
                      <a:pt x="0" y="0"/>
                    </a:lnTo>
                    <a:lnTo>
                      <a:pt x="0" y="1054610"/>
                    </a:lnTo>
                    <a:cubicBezTo>
                      <a:pt x="3050" y="1211209"/>
                      <a:pt x="159188" y="1332824"/>
                      <a:pt x="376929" y="1377800"/>
                    </a:cubicBezTo>
                    <a:close/>
                  </a:path>
                </a:pathLst>
              </a:custGeom>
              <a:solidFill>
                <a:srgbClr val="FFCE85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1130176" cy="130796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0" y="1993764"/>
              <a:ext cx="5728374" cy="510771"/>
              <a:chOff x="0" y="0"/>
              <a:chExt cx="1131531" cy="10089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131531" cy="100893"/>
              </a:xfrm>
              <a:custGeom>
                <a:avLst/>
                <a:gdLst/>
                <a:ahLst/>
                <a:cxnLst/>
                <a:rect r="r" b="b" t="t" l="l"/>
                <a:pathLst>
                  <a:path h="100893" w="1131531">
                    <a:moveTo>
                      <a:pt x="0" y="0"/>
                    </a:moveTo>
                    <a:lnTo>
                      <a:pt x="1131531" y="0"/>
                    </a:lnTo>
                    <a:lnTo>
                      <a:pt x="1131531" y="100893"/>
                    </a:lnTo>
                    <a:lnTo>
                      <a:pt x="0" y="100893"/>
                    </a:lnTo>
                    <a:close/>
                  </a:path>
                </a:pathLst>
              </a:custGeom>
              <a:solidFill>
                <a:srgbClr val="CC9A34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38100"/>
                <a:ext cx="1131531" cy="1389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</p:grpSp>
      <p:grpSp>
        <p:nvGrpSpPr>
          <p:cNvPr name="Group 30" id="30"/>
          <p:cNvGrpSpPr/>
          <p:nvPr/>
        </p:nvGrpSpPr>
        <p:grpSpPr>
          <a:xfrm rot="-10800000">
            <a:off x="13756928" y="3954563"/>
            <a:ext cx="4291138" cy="5303737"/>
            <a:chOff x="0" y="0"/>
            <a:chExt cx="1130176" cy="139686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30176" cy="1396869"/>
            </a:xfrm>
            <a:custGeom>
              <a:avLst/>
              <a:gdLst/>
              <a:ahLst/>
              <a:cxnLst/>
              <a:rect r="r" b="b" t="t" l="l"/>
              <a:pathLst>
                <a:path h="1396869" w="1130176">
                  <a:moveTo>
                    <a:pt x="376929" y="1377800"/>
                  </a:moveTo>
                  <a:cubicBezTo>
                    <a:pt x="434870" y="1389314"/>
                    <a:pt x="500742" y="1396869"/>
                    <a:pt x="565392" y="1396869"/>
                  </a:cubicBezTo>
                  <a:cubicBezTo>
                    <a:pt x="630045" y="1396869"/>
                    <a:pt x="692257" y="1390392"/>
                    <a:pt x="749587" y="1378878"/>
                  </a:cubicBezTo>
                  <a:cubicBezTo>
                    <a:pt x="750809" y="1378519"/>
                    <a:pt x="752028" y="1378519"/>
                    <a:pt x="753247" y="1378159"/>
                  </a:cubicBezTo>
                  <a:cubicBezTo>
                    <a:pt x="968548" y="1332104"/>
                    <a:pt x="1127127" y="1210490"/>
                    <a:pt x="1130176" y="1055393"/>
                  </a:cubicBezTo>
                  <a:lnTo>
                    <a:pt x="1130176" y="0"/>
                  </a:lnTo>
                  <a:lnTo>
                    <a:pt x="0" y="0"/>
                  </a:lnTo>
                  <a:lnTo>
                    <a:pt x="0" y="1054610"/>
                  </a:lnTo>
                  <a:cubicBezTo>
                    <a:pt x="3050" y="1211209"/>
                    <a:pt x="159188" y="1332824"/>
                    <a:pt x="376929" y="1377800"/>
                  </a:cubicBezTo>
                  <a:close/>
                </a:path>
              </a:pathLst>
            </a:custGeom>
            <a:solidFill>
              <a:srgbClr val="FA9EEF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1130176" cy="1307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3756928" y="5449886"/>
            <a:ext cx="4296281" cy="383079"/>
            <a:chOff x="0" y="0"/>
            <a:chExt cx="1131531" cy="10089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131531" cy="100893"/>
            </a:xfrm>
            <a:custGeom>
              <a:avLst/>
              <a:gdLst/>
              <a:ahLst/>
              <a:cxnLst/>
              <a:rect r="r" b="b" t="t" l="l"/>
              <a:pathLst>
                <a:path h="100893" w="1131531">
                  <a:moveTo>
                    <a:pt x="0" y="0"/>
                  </a:moveTo>
                  <a:lnTo>
                    <a:pt x="1131531" y="0"/>
                  </a:lnTo>
                  <a:lnTo>
                    <a:pt x="1131531" y="100893"/>
                  </a:lnTo>
                  <a:lnTo>
                    <a:pt x="0" y="100893"/>
                  </a:lnTo>
                  <a:close/>
                </a:path>
              </a:pathLst>
            </a:custGeom>
            <a:solidFill>
              <a:srgbClr val="A3639B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1131531" cy="138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6424988" y="4161080"/>
            <a:ext cx="955888" cy="1192151"/>
          </a:xfrm>
          <a:custGeom>
            <a:avLst/>
            <a:gdLst/>
            <a:ahLst/>
            <a:cxnLst/>
            <a:rect r="r" b="b" t="t" l="l"/>
            <a:pathLst>
              <a:path h="1192151" w="955888">
                <a:moveTo>
                  <a:pt x="0" y="0"/>
                </a:moveTo>
                <a:lnTo>
                  <a:pt x="955888" y="0"/>
                </a:lnTo>
                <a:lnTo>
                  <a:pt x="955888" y="1192151"/>
                </a:lnTo>
                <a:lnTo>
                  <a:pt x="0" y="1192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0720406" y="4043064"/>
            <a:ext cx="1356867" cy="1319692"/>
          </a:xfrm>
          <a:custGeom>
            <a:avLst/>
            <a:gdLst/>
            <a:ahLst/>
            <a:cxnLst/>
            <a:rect r="r" b="b" t="t" l="l"/>
            <a:pathLst>
              <a:path h="1319692" w="1356867">
                <a:moveTo>
                  <a:pt x="0" y="0"/>
                </a:moveTo>
                <a:lnTo>
                  <a:pt x="1356867" y="0"/>
                </a:lnTo>
                <a:lnTo>
                  <a:pt x="1356867" y="1319692"/>
                </a:lnTo>
                <a:lnTo>
                  <a:pt x="0" y="1319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344669" y="4172311"/>
            <a:ext cx="1120800" cy="1180919"/>
          </a:xfrm>
          <a:custGeom>
            <a:avLst/>
            <a:gdLst/>
            <a:ahLst/>
            <a:cxnLst/>
            <a:rect r="r" b="b" t="t" l="l"/>
            <a:pathLst>
              <a:path h="1180919" w="1120800">
                <a:moveTo>
                  <a:pt x="0" y="0"/>
                </a:moveTo>
                <a:lnTo>
                  <a:pt x="1120799" y="0"/>
                </a:lnTo>
                <a:lnTo>
                  <a:pt x="1120799" y="1180920"/>
                </a:lnTo>
                <a:lnTo>
                  <a:pt x="0" y="1180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365920" y="409892"/>
            <a:ext cx="3758846" cy="1160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b="true" sz="6799" spc="44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VISION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75387" y="6179229"/>
            <a:ext cx="3857334" cy="250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Organize higher education to cultivate a skilled workforce capable of driving innovation and contributing to the global agro-industry.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974265" y="6179229"/>
            <a:ext cx="3857334" cy="250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Generate groundbreaking research, knowledge, and innovation to propel Thailand's agro-industrial sector to international prominence.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470172" y="6388779"/>
            <a:ext cx="3857334" cy="208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true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Deliver exceptional academic services to develop the agro-industry and position it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as a global leader.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976401" y="6388779"/>
            <a:ext cx="3857334" cy="208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Manage the organization to become a high-performing institution, optimizing efficiency and effectiveness.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531605"/>
            <a:ext cx="18288000" cy="4755395"/>
            <a:chOff x="0" y="0"/>
            <a:chExt cx="4816593" cy="12524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252450"/>
            </a:xfrm>
            <a:custGeom>
              <a:avLst/>
              <a:gdLst/>
              <a:ahLst/>
              <a:cxnLst/>
              <a:rect r="r" b="b" t="t" l="l"/>
              <a:pathLst>
                <a:path h="125245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52450"/>
                  </a:lnTo>
                  <a:lnTo>
                    <a:pt x="0" y="1252450"/>
                  </a:lnTo>
                  <a:close/>
                </a:path>
              </a:pathLst>
            </a:custGeom>
            <a:solidFill>
              <a:srgbClr val="D194E3">
                <a:alpha val="16863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2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45533" y="9135335"/>
            <a:ext cx="7440554" cy="784593"/>
            <a:chOff x="0" y="0"/>
            <a:chExt cx="1959652" cy="2066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59652" cy="206642"/>
            </a:xfrm>
            <a:custGeom>
              <a:avLst/>
              <a:gdLst/>
              <a:ahLst/>
              <a:cxnLst/>
              <a:rect r="r" b="b" t="t" l="l"/>
              <a:pathLst>
                <a:path h="206642" w="1959652">
                  <a:moveTo>
                    <a:pt x="0" y="0"/>
                  </a:moveTo>
                  <a:lnTo>
                    <a:pt x="1959652" y="0"/>
                  </a:lnTo>
                  <a:lnTo>
                    <a:pt x="1959652" y="206642"/>
                  </a:lnTo>
                  <a:lnTo>
                    <a:pt x="0" y="206642"/>
                  </a:lnTo>
                  <a:close/>
                </a:path>
              </a:pathLst>
            </a:custGeom>
            <a:solidFill>
              <a:srgbClr val="6869AD">
                <a:alpha val="9176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959652" cy="2923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59"/>
                </a:lnSpc>
              </a:pPr>
              <a:r>
                <a:rPr lang="en-US" b="true" sz="3899" i="true">
                  <a:solidFill>
                    <a:srgbClr val="FFFFFF">
                      <a:alpha val="91765"/>
                    </a:srgbClr>
                  </a:solidFill>
                  <a:latin typeface="Helios Bold Italics"/>
                  <a:ea typeface="Helios Bold Italics"/>
                  <a:cs typeface="Helios Bold Italics"/>
                  <a:sym typeface="Helios Bold Italics"/>
                </a:rPr>
                <a:t>190 </a:t>
              </a:r>
              <a:r>
                <a:rPr lang="en-US" sz="3899" i="true">
                  <a:solidFill>
                    <a:srgbClr val="FFFFFF">
                      <a:alpha val="91765"/>
                    </a:srgbClr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staffs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307542" y="670793"/>
            <a:ext cx="2920676" cy="1828267"/>
          </a:xfrm>
          <a:custGeom>
            <a:avLst/>
            <a:gdLst/>
            <a:ahLst/>
            <a:cxnLst/>
            <a:rect r="r" b="b" t="t" l="l"/>
            <a:pathLst>
              <a:path h="1828267" w="2920676">
                <a:moveTo>
                  <a:pt x="0" y="0"/>
                </a:moveTo>
                <a:lnTo>
                  <a:pt x="2920676" y="0"/>
                </a:lnTo>
                <a:lnTo>
                  <a:pt x="2920676" y="1828267"/>
                </a:lnTo>
                <a:lnTo>
                  <a:pt x="0" y="1828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053116" y="2670510"/>
            <a:ext cx="3671340" cy="1179488"/>
            <a:chOff x="0" y="0"/>
            <a:chExt cx="4895120" cy="157265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46220" cy="1572651"/>
            </a:xfrm>
            <a:custGeom>
              <a:avLst/>
              <a:gdLst/>
              <a:ahLst/>
              <a:cxnLst/>
              <a:rect r="r" b="b" t="t" l="l"/>
              <a:pathLst>
                <a:path h="1572651" w="3246220">
                  <a:moveTo>
                    <a:pt x="0" y="0"/>
                  </a:moveTo>
                  <a:lnTo>
                    <a:pt x="3246220" y="0"/>
                  </a:lnTo>
                  <a:lnTo>
                    <a:pt x="3246220" y="1572651"/>
                  </a:lnTo>
                  <a:lnTo>
                    <a:pt x="0" y="1572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2836607" y="61535"/>
              <a:ext cx="2058512" cy="13256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76"/>
                </a:lnSpc>
                <a:spcBef>
                  <a:spcPct val="0"/>
                </a:spcBef>
              </a:pPr>
              <a:r>
                <a:rPr lang="en-US" sz="5983" spc="-125">
                  <a:solidFill>
                    <a:srgbClr val="541F6A"/>
                  </a:solidFill>
                  <a:latin typeface="Bai Jamjuree"/>
                  <a:ea typeface="Bai Jamjuree"/>
                  <a:cs typeface="Bai Jamjuree"/>
                  <a:sym typeface="Bai Jamjuree"/>
                </a:rPr>
                <a:t>300</a:t>
              </a: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71003" y="5754185"/>
            <a:ext cx="2673559" cy="3482689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 rot="0">
            <a:off x="3616288" y="7486440"/>
            <a:ext cx="3272498" cy="1236154"/>
            <a:chOff x="0" y="0"/>
            <a:chExt cx="4363331" cy="1648206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4363331" cy="1648206"/>
              <a:chOff x="0" y="0"/>
              <a:chExt cx="679524" cy="256683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79524" cy="256683"/>
              </a:xfrm>
              <a:custGeom>
                <a:avLst/>
                <a:gdLst/>
                <a:ahLst/>
                <a:cxnLst/>
                <a:rect r="r" b="b" t="t" l="l"/>
                <a:pathLst>
                  <a:path h="256683" w="679524">
                    <a:moveTo>
                      <a:pt x="44949" y="0"/>
                    </a:moveTo>
                    <a:lnTo>
                      <a:pt x="634574" y="0"/>
                    </a:lnTo>
                    <a:cubicBezTo>
                      <a:pt x="659399" y="0"/>
                      <a:pt x="679524" y="20124"/>
                      <a:pt x="679524" y="44949"/>
                    </a:cubicBezTo>
                    <a:lnTo>
                      <a:pt x="679524" y="211734"/>
                    </a:lnTo>
                    <a:cubicBezTo>
                      <a:pt x="679524" y="236559"/>
                      <a:pt x="659399" y="256683"/>
                      <a:pt x="634574" y="256683"/>
                    </a:cubicBezTo>
                    <a:lnTo>
                      <a:pt x="44949" y="256683"/>
                    </a:lnTo>
                    <a:cubicBezTo>
                      <a:pt x="20124" y="256683"/>
                      <a:pt x="0" y="236559"/>
                      <a:pt x="0" y="211734"/>
                    </a:cubicBezTo>
                    <a:lnTo>
                      <a:pt x="0" y="44949"/>
                    </a:lnTo>
                    <a:cubicBezTo>
                      <a:pt x="0" y="20124"/>
                      <a:pt x="20124" y="0"/>
                      <a:pt x="44949" y="0"/>
                    </a:cubicBezTo>
                    <a:close/>
                  </a:path>
                </a:pathLst>
              </a:custGeom>
              <a:solidFill>
                <a:srgbClr val="D9D9D9">
                  <a:alpha val="76863"/>
                </a:srgbClr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679524" cy="29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917619" y="233475"/>
              <a:ext cx="1448749" cy="4739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18"/>
                </a:lnSpc>
                <a:spcBef>
                  <a:spcPct val="0"/>
                </a:spcBef>
              </a:pPr>
              <a:r>
                <a:rPr lang="en-US" sz="215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graduate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917619" y="818360"/>
              <a:ext cx="1855989" cy="4739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18"/>
                </a:lnSpc>
                <a:spcBef>
                  <a:spcPct val="0"/>
                </a:spcBef>
              </a:pPr>
              <a:r>
                <a:rPr lang="en-US" sz="215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ungraduate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846366" y="182068"/>
              <a:ext cx="723871" cy="567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1"/>
                </a:lnSpc>
                <a:spcBef>
                  <a:spcPct val="0"/>
                </a:spcBef>
              </a:pPr>
              <a:r>
                <a:rPr lang="en-US" b="true" sz="2536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103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84808" y="783061"/>
              <a:ext cx="1085429" cy="567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1"/>
                </a:lnSpc>
                <a:spcBef>
                  <a:spcPct val="0"/>
                </a:spcBef>
              </a:pPr>
              <a:r>
                <a:rPr lang="en-US" b="true" sz="2536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1,597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028591" y="5842017"/>
            <a:ext cx="9742042" cy="3307026"/>
            <a:chOff x="0" y="0"/>
            <a:chExt cx="12989389" cy="4409368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2989389" cy="4409368"/>
              <a:chOff x="0" y="0"/>
              <a:chExt cx="2565805" cy="87098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565805" cy="870986"/>
              </a:xfrm>
              <a:custGeom>
                <a:avLst/>
                <a:gdLst/>
                <a:ahLst/>
                <a:cxnLst/>
                <a:rect r="r" b="b" t="t" l="l"/>
                <a:pathLst>
                  <a:path h="870986" w="2565805">
                    <a:moveTo>
                      <a:pt x="16848" y="0"/>
                    </a:moveTo>
                    <a:lnTo>
                      <a:pt x="2548957" y="0"/>
                    </a:lnTo>
                    <a:cubicBezTo>
                      <a:pt x="2553425" y="0"/>
                      <a:pt x="2557711" y="1775"/>
                      <a:pt x="2560870" y="4935"/>
                    </a:cubicBezTo>
                    <a:cubicBezTo>
                      <a:pt x="2564030" y="8094"/>
                      <a:pt x="2565805" y="12380"/>
                      <a:pt x="2565805" y="16848"/>
                    </a:cubicBezTo>
                    <a:lnTo>
                      <a:pt x="2565805" y="854138"/>
                    </a:lnTo>
                    <a:cubicBezTo>
                      <a:pt x="2565805" y="863443"/>
                      <a:pt x="2558262" y="870986"/>
                      <a:pt x="2548957" y="870986"/>
                    </a:cubicBezTo>
                    <a:lnTo>
                      <a:pt x="16848" y="870986"/>
                    </a:lnTo>
                    <a:cubicBezTo>
                      <a:pt x="7543" y="870986"/>
                      <a:pt x="0" y="863443"/>
                      <a:pt x="0" y="854138"/>
                    </a:cubicBezTo>
                    <a:lnTo>
                      <a:pt x="0" y="16848"/>
                    </a:lnTo>
                    <a:cubicBezTo>
                      <a:pt x="0" y="7543"/>
                      <a:pt x="7543" y="0"/>
                      <a:pt x="168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28575"/>
                <a:ext cx="2565805" cy="899561"/>
              </a:xfrm>
              <a:prstGeom prst="rect">
                <a:avLst/>
              </a:prstGeom>
            </p:spPr>
            <p:txBody>
              <a:bodyPr anchor="ctr" rtlCol="false" tIns="55110" lIns="55110" bIns="55110" rIns="5511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690591" y="274882"/>
              <a:ext cx="5825131" cy="1877152"/>
            </a:xfrm>
            <a:custGeom>
              <a:avLst/>
              <a:gdLst/>
              <a:ahLst/>
              <a:cxnLst/>
              <a:rect r="r" b="b" t="t" l="l"/>
              <a:pathLst>
                <a:path h="1877152" w="5825131">
                  <a:moveTo>
                    <a:pt x="0" y="0"/>
                  </a:moveTo>
                  <a:lnTo>
                    <a:pt x="5825131" y="0"/>
                  </a:lnTo>
                  <a:lnTo>
                    <a:pt x="5825131" y="1877153"/>
                  </a:lnTo>
                  <a:lnTo>
                    <a:pt x="0" y="18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94" t="-63820" r="-2201" b="-63017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267911" y="270673"/>
              <a:ext cx="2100889" cy="1750741"/>
            </a:xfrm>
            <a:custGeom>
              <a:avLst/>
              <a:gdLst/>
              <a:ahLst/>
              <a:cxnLst/>
              <a:rect r="r" b="b" t="t" l="l"/>
              <a:pathLst>
                <a:path h="1750741" w="2100889">
                  <a:moveTo>
                    <a:pt x="0" y="0"/>
                  </a:moveTo>
                  <a:lnTo>
                    <a:pt x="2100889" y="0"/>
                  </a:lnTo>
                  <a:lnTo>
                    <a:pt x="2100889" y="1750742"/>
                  </a:lnTo>
                  <a:lnTo>
                    <a:pt x="0" y="1750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9588525" y="581110"/>
              <a:ext cx="1704315" cy="496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8"/>
                </a:lnSpc>
                <a:spcBef>
                  <a:spcPct val="0"/>
                </a:spcBef>
              </a:pPr>
              <a:r>
                <a:rPr lang="en-US" sz="2256">
                  <a:solidFill>
                    <a:srgbClr val="545454"/>
                  </a:solidFill>
                  <a:latin typeface="Helios"/>
                  <a:ea typeface="Helios"/>
                  <a:cs typeface="Helios"/>
                  <a:sym typeface="Helios"/>
                </a:rPr>
                <a:t>U.S.News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9588525" y="1126994"/>
              <a:ext cx="2849042" cy="3045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1"/>
                </a:lnSpc>
                <a:spcBef>
                  <a:spcPct val="0"/>
                </a:spcBef>
              </a:pPr>
              <a:r>
                <a:rPr lang="en-US" b="true" sz="1422">
                  <a:solidFill>
                    <a:srgbClr val="545454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Best Global Universities</a:t>
              </a:r>
            </a:p>
          </p:txBody>
        </p:sp>
        <p:grpSp>
          <p:nvGrpSpPr>
            <p:cNvPr name="Group 29" id="29"/>
            <p:cNvGrpSpPr/>
            <p:nvPr/>
          </p:nvGrpSpPr>
          <p:grpSpPr>
            <a:xfrm rot="0">
              <a:off x="938125" y="2231212"/>
              <a:ext cx="5434261" cy="1883047"/>
              <a:chOff x="0" y="0"/>
              <a:chExt cx="846305" cy="293256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46305" cy="293256"/>
              </a:xfrm>
              <a:custGeom>
                <a:avLst/>
                <a:gdLst/>
                <a:ahLst/>
                <a:cxnLst/>
                <a:rect r="r" b="b" t="t" l="l"/>
                <a:pathLst>
                  <a:path h="293256" w="846305">
                    <a:moveTo>
                      <a:pt x="33268" y="0"/>
                    </a:moveTo>
                    <a:lnTo>
                      <a:pt x="813037" y="0"/>
                    </a:lnTo>
                    <a:cubicBezTo>
                      <a:pt x="831410" y="0"/>
                      <a:pt x="846305" y="14895"/>
                      <a:pt x="846305" y="33268"/>
                    </a:cubicBezTo>
                    <a:lnTo>
                      <a:pt x="846305" y="259988"/>
                    </a:lnTo>
                    <a:cubicBezTo>
                      <a:pt x="846305" y="268811"/>
                      <a:pt x="842800" y="277273"/>
                      <a:pt x="836561" y="283512"/>
                    </a:cubicBezTo>
                    <a:cubicBezTo>
                      <a:pt x="830322" y="289751"/>
                      <a:pt x="821860" y="293256"/>
                      <a:pt x="813037" y="293256"/>
                    </a:cubicBezTo>
                    <a:lnTo>
                      <a:pt x="33268" y="293256"/>
                    </a:lnTo>
                    <a:cubicBezTo>
                      <a:pt x="24445" y="293256"/>
                      <a:pt x="15983" y="289751"/>
                      <a:pt x="9744" y="283512"/>
                    </a:cubicBezTo>
                    <a:cubicBezTo>
                      <a:pt x="3505" y="277273"/>
                      <a:pt x="0" y="268811"/>
                      <a:pt x="0" y="259988"/>
                    </a:cubicBezTo>
                    <a:lnTo>
                      <a:pt x="0" y="33268"/>
                    </a:lnTo>
                    <a:cubicBezTo>
                      <a:pt x="0" y="14895"/>
                      <a:pt x="14895" y="0"/>
                      <a:pt x="33268" y="0"/>
                    </a:cubicBezTo>
                    <a:close/>
                  </a:path>
                </a:pathLst>
              </a:custGeom>
              <a:solidFill>
                <a:srgbClr val="D9D9D9">
                  <a:alpha val="76863"/>
                </a:srgbClr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28575"/>
                <a:ext cx="846305" cy="321831"/>
              </a:xfrm>
              <a:prstGeom prst="rect">
                <a:avLst/>
              </a:prstGeom>
            </p:spPr>
            <p:txBody>
              <a:bodyPr anchor="ctr" rtlCol="false" tIns="55110" lIns="55110" bIns="55110" rIns="5511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1937553" y="2320507"/>
              <a:ext cx="856456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#5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3064878" y="3193000"/>
              <a:ext cx="372567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the world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1449037" y="3027476"/>
              <a:ext cx="1712912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#559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3064878" y="2486031"/>
              <a:ext cx="293680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Thailand</a:t>
              </a:r>
            </a:p>
          </p:txBody>
        </p:sp>
        <p:grpSp>
          <p:nvGrpSpPr>
            <p:cNvPr name="Group 36" id="36"/>
            <p:cNvGrpSpPr/>
            <p:nvPr/>
          </p:nvGrpSpPr>
          <p:grpSpPr>
            <a:xfrm rot="0">
              <a:off x="7104696" y="2231212"/>
              <a:ext cx="5434261" cy="1883047"/>
              <a:chOff x="0" y="0"/>
              <a:chExt cx="846305" cy="293256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46305" cy="293256"/>
              </a:xfrm>
              <a:custGeom>
                <a:avLst/>
                <a:gdLst/>
                <a:ahLst/>
                <a:cxnLst/>
                <a:rect r="r" b="b" t="t" l="l"/>
                <a:pathLst>
                  <a:path h="293256" w="846305">
                    <a:moveTo>
                      <a:pt x="33268" y="0"/>
                    </a:moveTo>
                    <a:lnTo>
                      <a:pt x="813037" y="0"/>
                    </a:lnTo>
                    <a:cubicBezTo>
                      <a:pt x="831410" y="0"/>
                      <a:pt x="846305" y="14895"/>
                      <a:pt x="846305" y="33268"/>
                    </a:cubicBezTo>
                    <a:lnTo>
                      <a:pt x="846305" y="259988"/>
                    </a:lnTo>
                    <a:cubicBezTo>
                      <a:pt x="846305" y="268811"/>
                      <a:pt x="842800" y="277273"/>
                      <a:pt x="836561" y="283512"/>
                    </a:cubicBezTo>
                    <a:cubicBezTo>
                      <a:pt x="830322" y="289751"/>
                      <a:pt x="821860" y="293256"/>
                      <a:pt x="813037" y="293256"/>
                    </a:cubicBezTo>
                    <a:lnTo>
                      <a:pt x="33268" y="293256"/>
                    </a:lnTo>
                    <a:cubicBezTo>
                      <a:pt x="24445" y="293256"/>
                      <a:pt x="15983" y="289751"/>
                      <a:pt x="9744" y="283512"/>
                    </a:cubicBezTo>
                    <a:cubicBezTo>
                      <a:pt x="3505" y="277273"/>
                      <a:pt x="0" y="268811"/>
                      <a:pt x="0" y="259988"/>
                    </a:cubicBezTo>
                    <a:lnTo>
                      <a:pt x="0" y="33268"/>
                    </a:lnTo>
                    <a:cubicBezTo>
                      <a:pt x="0" y="14895"/>
                      <a:pt x="14895" y="0"/>
                      <a:pt x="33268" y="0"/>
                    </a:cubicBezTo>
                    <a:close/>
                  </a:path>
                </a:pathLst>
              </a:custGeom>
              <a:solidFill>
                <a:srgbClr val="D9D9D9">
                  <a:alpha val="76863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28575"/>
                <a:ext cx="846305" cy="321831"/>
              </a:xfrm>
              <a:prstGeom prst="rect">
                <a:avLst/>
              </a:prstGeom>
            </p:spPr>
            <p:txBody>
              <a:bodyPr anchor="ctr" rtlCol="false" tIns="55110" lIns="55110" bIns="55110" rIns="5511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8104124" y="2320507"/>
              <a:ext cx="856456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#3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9231449" y="3193000"/>
              <a:ext cx="372567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the world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7615608" y="3027476"/>
              <a:ext cx="1712912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#184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9231449" y="2486031"/>
              <a:ext cx="293680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Thailand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858742" y="1438413"/>
            <a:ext cx="3928889" cy="2275210"/>
            <a:chOff x="0" y="0"/>
            <a:chExt cx="5238519" cy="303361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5238519" cy="2165694"/>
            </a:xfrm>
            <a:custGeom>
              <a:avLst/>
              <a:gdLst/>
              <a:ahLst/>
              <a:cxnLst/>
              <a:rect r="r" b="b" t="t" l="l"/>
              <a:pathLst>
                <a:path h="2165694" w="5238519">
                  <a:moveTo>
                    <a:pt x="0" y="0"/>
                  </a:moveTo>
                  <a:lnTo>
                    <a:pt x="5238519" y="0"/>
                  </a:lnTo>
                  <a:lnTo>
                    <a:pt x="5238519" y="2165694"/>
                  </a:lnTo>
                  <a:lnTo>
                    <a:pt x="0" y="216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397" t="-27122" r="-7575" b="-29310"/>
              </a:stretch>
            </a:blipFill>
          </p:spPr>
        </p:sp>
        <p:grpSp>
          <p:nvGrpSpPr>
            <p:cNvPr name="Group 45" id="45"/>
            <p:cNvGrpSpPr/>
            <p:nvPr/>
          </p:nvGrpSpPr>
          <p:grpSpPr>
            <a:xfrm rot="0">
              <a:off x="82491" y="2254545"/>
              <a:ext cx="5156028" cy="779069"/>
              <a:chOff x="0" y="0"/>
              <a:chExt cx="1018475" cy="15389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18475" cy="153890"/>
              </a:xfrm>
              <a:custGeom>
                <a:avLst/>
                <a:gdLst/>
                <a:ahLst/>
                <a:cxnLst/>
                <a:rect r="r" b="b" t="t" l="l"/>
                <a:pathLst>
                  <a:path h="153890" w="1018475">
                    <a:moveTo>
                      <a:pt x="0" y="0"/>
                    </a:moveTo>
                    <a:lnTo>
                      <a:pt x="1018475" y="0"/>
                    </a:lnTo>
                    <a:lnTo>
                      <a:pt x="1018475" y="153890"/>
                    </a:lnTo>
                    <a:lnTo>
                      <a:pt x="0" y="153890"/>
                    </a:lnTo>
                    <a:close/>
                  </a:path>
                </a:pathLst>
              </a:custGeom>
              <a:solidFill>
                <a:srgbClr val="6869AD">
                  <a:alpha val="91765"/>
                </a:srgbClr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66675"/>
                <a:ext cx="1018475" cy="2205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 i="true">
                    <a:solidFill>
                      <a:srgbClr val="FFFFFF">
                        <a:alpha val="91765"/>
                      </a:srgbClr>
                    </a:solidFill>
                    <a:latin typeface="Helios Bold Italics"/>
                    <a:ea typeface="Helios Bold Italics"/>
                    <a:cs typeface="Helios Bold Italics"/>
                    <a:sym typeface="Helios Bold Italics"/>
                  </a:rPr>
                  <a:t>Established</a:t>
                </a:r>
                <a:r>
                  <a:rPr lang="en-US" b="true" sz="2799" i="true">
                    <a:solidFill>
                      <a:srgbClr val="FFFFFF">
                        <a:alpha val="91765"/>
                      </a:srgbClr>
                    </a:solidFill>
                    <a:latin typeface="Helios Bold Italics"/>
                    <a:ea typeface="Helios Bold Italics"/>
                    <a:cs typeface="Helios Bold Italics"/>
                    <a:sym typeface="Helios Bold Italics"/>
                  </a:rPr>
                  <a:t> in 1992</a:t>
                </a:r>
              </a:p>
            </p:txBody>
          </p:sp>
        </p:grpSp>
      </p:grpSp>
      <p:sp>
        <p:nvSpPr>
          <p:cNvPr name="TextBox 48" id="48"/>
          <p:cNvSpPr txBox="true"/>
          <p:nvPr/>
        </p:nvSpPr>
        <p:spPr>
          <a:xfrm rot="0">
            <a:off x="6551094" y="8850993"/>
            <a:ext cx="1223962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*As of 10/10/2024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212600" y="6016652"/>
            <a:ext cx="2079873" cy="134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7"/>
              </a:lnSpc>
            </a:pPr>
            <a:r>
              <a:rPr lang="en-US" b="true" sz="5834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1,</a:t>
            </a:r>
            <a:r>
              <a:rPr lang="en-US" b="true" sz="5834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700 </a:t>
            </a:r>
          </a:p>
          <a:p>
            <a:pPr algn="ctr">
              <a:lnSpc>
                <a:spcPts val="3531"/>
              </a:lnSpc>
            </a:pPr>
            <a:r>
              <a:rPr lang="en-US" b="true" sz="3044" i="true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students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1856135" y="9272871"/>
            <a:ext cx="5914498" cy="647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85"/>
              </a:lnSpc>
              <a:spcBef>
                <a:spcPct val="0"/>
              </a:spcBef>
            </a:pPr>
            <a:r>
              <a:rPr lang="en-US" sz="3775">
                <a:solidFill>
                  <a:srgbClr val="6869AD"/>
                </a:solidFill>
                <a:latin typeface="Helios"/>
                <a:ea typeface="Helios"/>
                <a:cs typeface="Helios"/>
                <a:sym typeface="Helios"/>
              </a:rPr>
              <a:t>Ranking for Food Science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1207680" y="4342879"/>
            <a:ext cx="6009748" cy="893452"/>
            <a:chOff x="0" y="0"/>
            <a:chExt cx="8012997" cy="1191269"/>
          </a:xfrm>
        </p:grpSpPr>
        <p:sp>
          <p:nvSpPr>
            <p:cNvPr name="TextBox 52" id="52"/>
            <p:cNvSpPr txBox="true"/>
            <p:nvPr/>
          </p:nvSpPr>
          <p:spPr>
            <a:xfrm rot="0">
              <a:off x="127000" y="272705"/>
              <a:ext cx="7885997" cy="837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285"/>
                </a:lnSpc>
                <a:spcBef>
                  <a:spcPct val="0"/>
                </a:spcBef>
              </a:pPr>
              <a:r>
                <a:rPr lang="en-US" sz="3775">
                  <a:solidFill>
                    <a:srgbClr val="6869AD"/>
                  </a:solidFill>
                  <a:latin typeface="Helios"/>
                  <a:ea typeface="Helios"/>
                  <a:cs typeface="Helios"/>
                  <a:sym typeface="Helios"/>
                </a:rPr>
                <a:t>Research Publication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0" y="0"/>
              <a:ext cx="1664702" cy="11912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67"/>
                </a:lnSpc>
              </a:pPr>
              <a:r>
                <a:rPr lang="en-US" b="true" sz="5834">
                  <a:solidFill>
                    <a:srgbClr val="6869AD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135</a:t>
              </a: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858742" y="421044"/>
            <a:ext cx="3928889" cy="859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2"/>
              </a:lnSpc>
              <a:spcBef>
                <a:spcPct val="0"/>
              </a:spcBef>
            </a:pPr>
            <a:r>
              <a:rPr lang="en-US" b="true" sz="4952">
                <a:solidFill>
                  <a:srgbClr val="6869AD"/>
                </a:solidFill>
                <a:latin typeface="Mitr Bold"/>
                <a:ea typeface="Mitr Bold"/>
                <a:cs typeface="Mitr Bold"/>
                <a:sym typeface="Mitr Bold"/>
              </a:rPr>
              <a:t>FACT</a:t>
            </a:r>
            <a:r>
              <a:rPr lang="en-US" b="true" sz="4952">
                <a:solidFill>
                  <a:srgbClr val="900EB5"/>
                </a:solidFill>
                <a:latin typeface="Mitr Bold"/>
                <a:ea typeface="Mitr Bold"/>
                <a:cs typeface="Mitr Bold"/>
                <a:sym typeface="Mitr Bold"/>
              </a:rPr>
              <a:t> </a:t>
            </a:r>
            <a:r>
              <a:rPr lang="en-US" sz="4952">
                <a:solidFill>
                  <a:srgbClr val="FBAB1E"/>
                </a:solidFill>
                <a:latin typeface="Mitr"/>
                <a:ea typeface="Mitr"/>
                <a:cs typeface="Mitr"/>
                <a:sym typeface="Mitr"/>
              </a:rPr>
              <a:t>SHEET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6099118" y="2053046"/>
            <a:ext cx="1357147" cy="531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91"/>
              </a:lnSpc>
              <a:spcBef>
                <a:spcPct val="0"/>
              </a:spcBef>
            </a:pPr>
            <a:r>
              <a:rPr lang="en-US" sz="3065">
                <a:solidFill>
                  <a:srgbClr val="6869AD"/>
                </a:solidFill>
                <a:latin typeface="Helios"/>
                <a:ea typeface="Helios"/>
                <a:cs typeface="Helios"/>
                <a:sym typeface="Helios"/>
              </a:rPr>
              <a:t>MoUs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6290399" y="1321360"/>
            <a:ext cx="1223430" cy="79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7"/>
              </a:lnSpc>
            </a:pPr>
            <a:r>
              <a:rPr lang="en-US" b="true" sz="5282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32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9387234" y="0"/>
            <a:ext cx="6670333" cy="5842017"/>
            <a:chOff x="0" y="0"/>
            <a:chExt cx="8893777" cy="7789356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319336" y="76624"/>
              <a:ext cx="8574441" cy="7229693"/>
            </a:xfrm>
            <a:custGeom>
              <a:avLst/>
              <a:gdLst/>
              <a:ahLst/>
              <a:cxnLst/>
              <a:rect r="r" b="b" t="t" l="l"/>
              <a:pathLst>
                <a:path h="7229693" w="8574441">
                  <a:moveTo>
                    <a:pt x="0" y="0"/>
                  </a:moveTo>
                  <a:lnTo>
                    <a:pt x="8574441" y="0"/>
                  </a:lnTo>
                  <a:lnTo>
                    <a:pt x="8574441" y="7229693"/>
                  </a:lnTo>
                  <a:lnTo>
                    <a:pt x="0" y="7229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2206" t="-1059" r="0" b="-8653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5247775" y="3319750"/>
              <a:ext cx="364660" cy="243107"/>
            </a:xfrm>
            <a:custGeom>
              <a:avLst/>
              <a:gdLst/>
              <a:ahLst/>
              <a:cxnLst/>
              <a:rect r="r" b="b" t="t" l="l"/>
              <a:pathLst>
                <a:path h="243107" w="364660">
                  <a:moveTo>
                    <a:pt x="0" y="0"/>
                  </a:moveTo>
                  <a:lnTo>
                    <a:pt x="364660" y="0"/>
                  </a:lnTo>
                  <a:lnTo>
                    <a:pt x="364660" y="243106"/>
                  </a:lnTo>
                  <a:lnTo>
                    <a:pt x="0" y="243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5240763" y="3965955"/>
              <a:ext cx="184324" cy="299834"/>
            </a:xfrm>
            <a:custGeom>
              <a:avLst/>
              <a:gdLst/>
              <a:ahLst/>
              <a:cxnLst/>
              <a:rect r="r" b="b" t="t" l="l"/>
              <a:pathLst>
                <a:path h="299834" w="184324">
                  <a:moveTo>
                    <a:pt x="0" y="0"/>
                  </a:moveTo>
                  <a:lnTo>
                    <a:pt x="184324" y="0"/>
                  </a:lnTo>
                  <a:lnTo>
                    <a:pt x="184324" y="299834"/>
                  </a:lnTo>
                  <a:lnTo>
                    <a:pt x="0" y="29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6475019" y="3207565"/>
              <a:ext cx="360448" cy="240149"/>
            </a:xfrm>
            <a:custGeom>
              <a:avLst/>
              <a:gdLst/>
              <a:ahLst/>
              <a:cxnLst/>
              <a:rect r="r" b="b" t="t" l="l"/>
              <a:pathLst>
                <a:path h="240149" w="360448">
                  <a:moveTo>
                    <a:pt x="0" y="0"/>
                  </a:moveTo>
                  <a:lnTo>
                    <a:pt x="360448" y="0"/>
                  </a:lnTo>
                  <a:lnTo>
                    <a:pt x="360448" y="240148"/>
                  </a:lnTo>
                  <a:lnTo>
                    <a:pt x="0" y="240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6022542" y="2955648"/>
              <a:ext cx="362789" cy="242161"/>
            </a:xfrm>
            <a:custGeom>
              <a:avLst/>
              <a:gdLst/>
              <a:ahLst/>
              <a:cxnLst/>
              <a:rect r="r" b="b" t="t" l="l"/>
              <a:pathLst>
                <a:path h="242161" w="362789">
                  <a:moveTo>
                    <a:pt x="0" y="0"/>
                  </a:moveTo>
                  <a:lnTo>
                    <a:pt x="362789" y="0"/>
                  </a:lnTo>
                  <a:lnTo>
                    <a:pt x="362789" y="242161"/>
                  </a:lnTo>
                  <a:lnTo>
                    <a:pt x="0" y="242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5240763" y="3727813"/>
              <a:ext cx="356500" cy="238142"/>
            </a:xfrm>
            <a:custGeom>
              <a:avLst/>
              <a:gdLst/>
              <a:ahLst/>
              <a:cxnLst/>
              <a:rect r="r" b="b" t="t" l="l"/>
              <a:pathLst>
                <a:path h="238142" w="356500">
                  <a:moveTo>
                    <a:pt x="0" y="0"/>
                  </a:moveTo>
                  <a:lnTo>
                    <a:pt x="356500" y="0"/>
                  </a:lnTo>
                  <a:lnTo>
                    <a:pt x="356500" y="238142"/>
                  </a:lnTo>
                  <a:lnTo>
                    <a:pt x="0" y="23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1329557" y="2547617"/>
              <a:ext cx="362662" cy="242077"/>
            </a:xfrm>
            <a:custGeom>
              <a:avLst/>
              <a:gdLst/>
              <a:ahLst/>
              <a:cxnLst/>
              <a:rect r="r" b="b" t="t" l="l"/>
              <a:pathLst>
                <a:path h="242077" w="362662">
                  <a:moveTo>
                    <a:pt x="0" y="0"/>
                  </a:moveTo>
                  <a:lnTo>
                    <a:pt x="362661" y="0"/>
                  </a:lnTo>
                  <a:lnTo>
                    <a:pt x="362661" y="242076"/>
                  </a:lnTo>
                  <a:lnTo>
                    <a:pt x="0" y="24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1147388" y="2834278"/>
              <a:ext cx="364337" cy="242740"/>
            </a:xfrm>
            <a:custGeom>
              <a:avLst/>
              <a:gdLst/>
              <a:ahLst/>
              <a:cxnLst/>
              <a:rect r="r" b="b" t="t" l="l"/>
              <a:pathLst>
                <a:path h="242740" w="364337">
                  <a:moveTo>
                    <a:pt x="0" y="0"/>
                  </a:moveTo>
                  <a:lnTo>
                    <a:pt x="364337" y="0"/>
                  </a:lnTo>
                  <a:lnTo>
                    <a:pt x="364337" y="242740"/>
                  </a:lnTo>
                  <a:lnTo>
                    <a:pt x="0" y="242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4110948" y="3995665"/>
              <a:ext cx="360849" cy="240416"/>
            </a:xfrm>
            <a:custGeom>
              <a:avLst/>
              <a:gdLst/>
              <a:ahLst/>
              <a:cxnLst/>
              <a:rect r="r" b="b" t="t" l="l"/>
              <a:pathLst>
                <a:path h="240416" w="360849">
                  <a:moveTo>
                    <a:pt x="0" y="0"/>
                  </a:moveTo>
                  <a:lnTo>
                    <a:pt x="360848" y="0"/>
                  </a:lnTo>
                  <a:lnTo>
                    <a:pt x="360848" y="240415"/>
                  </a:lnTo>
                  <a:lnTo>
                    <a:pt x="0" y="24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5695119" y="4712254"/>
              <a:ext cx="356232" cy="237056"/>
            </a:xfrm>
            <a:custGeom>
              <a:avLst/>
              <a:gdLst/>
              <a:ahLst/>
              <a:cxnLst/>
              <a:rect r="r" b="b" t="t" l="l"/>
              <a:pathLst>
                <a:path h="237056" w="356232">
                  <a:moveTo>
                    <a:pt x="0" y="0"/>
                  </a:moveTo>
                  <a:lnTo>
                    <a:pt x="356232" y="0"/>
                  </a:lnTo>
                  <a:lnTo>
                    <a:pt x="356232" y="237056"/>
                  </a:lnTo>
                  <a:lnTo>
                    <a:pt x="0" y="237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5612435" y="5264093"/>
              <a:ext cx="359342" cy="239861"/>
            </a:xfrm>
            <a:custGeom>
              <a:avLst/>
              <a:gdLst/>
              <a:ahLst/>
              <a:cxnLst/>
              <a:rect r="r" b="b" t="t" l="l"/>
              <a:pathLst>
                <a:path h="239861" w="359342">
                  <a:moveTo>
                    <a:pt x="0" y="0"/>
                  </a:moveTo>
                  <a:lnTo>
                    <a:pt x="359342" y="0"/>
                  </a:lnTo>
                  <a:lnTo>
                    <a:pt x="359342" y="239861"/>
                  </a:lnTo>
                  <a:lnTo>
                    <a:pt x="0" y="239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6385331" y="6141383"/>
              <a:ext cx="484901" cy="242451"/>
            </a:xfrm>
            <a:custGeom>
              <a:avLst/>
              <a:gdLst/>
              <a:ahLst/>
              <a:cxnLst/>
              <a:rect r="r" b="b" t="t" l="l"/>
              <a:pathLst>
                <a:path h="242451" w="484901">
                  <a:moveTo>
                    <a:pt x="0" y="0"/>
                  </a:moveTo>
                  <a:lnTo>
                    <a:pt x="484901" y="0"/>
                  </a:lnTo>
                  <a:lnTo>
                    <a:pt x="484901" y="242451"/>
                  </a:lnTo>
                  <a:lnTo>
                    <a:pt x="0" y="242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662487" y="1994605"/>
              <a:ext cx="484901" cy="242451"/>
            </a:xfrm>
            <a:custGeom>
              <a:avLst/>
              <a:gdLst/>
              <a:ahLst/>
              <a:cxnLst/>
              <a:rect r="r" b="b" t="t" l="l"/>
              <a:pathLst>
                <a:path h="242451" w="484901">
                  <a:moveTo>
                    <a:pt x="0" y="0"/>
                  </a:moveTo>
                  <a:lnTo>
                    <a:pt x="484901" y="0"/>
                  </a:lnTo>
                  <a:lnTo>
                    <a:pt x="484901" y="242451"/>
                  </a:lnTo>
                  <a:lnTo>
                    <a:pt x="0" y="242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0">
              <a:off x="6110732" y="3606460"/>
              <a:ext cx="364287" cy="242706"/>
            </a:xfrm>
            <a:custGeom>
              <a:avLst/>
              <a:gdLst/>
              <a:ahLst/>
              <a:cxnLst/>
              <a:rect r="r" b="b" t="t" l="l"/>
              <a:pathLst>
                <a:path h="242706" w="364287">
                  <a:moveTo>
                    <a:pt x="0" y="0"/>
                  </a:moveTo>
                  <a:lnTo>
                    <a:pt x="364287" y="0"/>
                  </a:lnTo>
                  <a:lnTo>
                    <a:pt x="364287" y="242706"/>
                  </a:lnTo>
                  <a:lnTo>
                    <a:pt x="0" y="242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5005324" y="4712254"/>
              <a:ext cx="484901" cy="242451"/>
            </a:xfrm>
            <a:custGeom>
              <a:avLst/>
              <a:gdLst/>
              <a:ahLst/>
              <a:cxnLst/>
              <a:rect r="r" b="b" t="t" l="l"/>
              <a:pathLst>
                <a:path h="242451" w="484901">
                  <a:moveTo>
                    <a:pt x="0" y="0"/>
                  </a:moveTo>
                  <a:lnTo>
                    <a:pt x="484902" y="0"/>
                  </a:lnTo>
                  <a:lnTo>
                    <a:pt x="484902" y="242450"/>
                  </a:lnTo>
                  <a:lnTo>
                    <a:pt x="0" y="24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4825805" y="3726297"/>
              <a:ext cx="359038" cy="239658"/>
            </a:xfrm>
            <a:custGeom>
              <a:avLst/>
              <a:gdLst/>
              <a:ahLst/>
              <a:cxnLst/>
              <a:rect r="r" b="b" t="t" l="l"/>
              <a:pathLst>
                <a:path h="239658" w="359038">
                  <a:moveTo>
                    <a:pt x="0" y="0"/>
                  </a:moveTo>
                  <a:lnTo>
                    <a:pt x="359038" y="0"/>
                  </a:lnTo>
                  <a:lnTo>
                    <a:pt x="359038" y="239658"/>
                  </a:lnTo>
                  <a:lnTo>
                    <a:pt x="0" y="239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0">
              <a:off x="5510928" y="4115872"/>
              <a:ext cx="362307" cy="241840"/>
            </a:xfrm>
            <a:custGeom>
              <a:avLst/>
              <a:gdLst/>
              <a:ahLst/>
              <a:cxnLst/>
              <a:rect r="r" b="b" t="t" l="l"/>
              <a:pathLst>
                <a:path h="241840" w="362307">
                  <a:moveTo>
                    <a:pt x="0" y="0"/>
                  </a:moveTo>
                  <a:lnTo>
                    <a:pt x="362307" y="0"/>
                  </a:lnTo>
                  <a:lnTo>
                    <a:pt x="362307" y="241840"/>
                  </a:lnTo>
                  <a:lnTo>
                    <a:pt x="0" y="241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 l="0" t="0" r="0" b="0"/>
              </a:stretch>
            </a:blipFill>
          </p:spPr>
        </p:sp>
      </p:grpSp>
      <p:sp>
        <p:nvSpPr>
          <p:cNvPr name="TextBox 75" id="75"/>
          <p:cNvSpPr txBox="true"/>
          <p:nvPr/>
        </p:nvSpPr>
        <p:spPr>
          <a:xfrm rot="0">
            <a:off x="15789640" y="3318259"/>
            <a:ext cx="2358666" cy="531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1"/>
              </a:lnSpc>
              <a:spcBef>
                <a:spcPct val="0"/>
              </a:spcBef>
            </a:pPr>
            <a:r>
              <a:rPr lang="en-US" sz="3065">
                <a:solidFill>
                  <a:srgbClr val="6869AD"/>
                </a:solidFill>
                <a:latin typeface="Helios"/>
                <a:ea typeface="Helios"/>
                <a:cs typeface="Helios"/>
                <a:sym typeface="Helios"/>
              </a:rPr>
              <a:t>Countries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6290399" y="2618995"/>
            <a:ext cx="1223430" cy="79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7"/>
              </a:lnSpc>
            </a:pPr>
            <a:r>
              <a:rPr lang="en-US" b="true" sz="5282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15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531605"/>
            <a:ext cx="18288000" cy="4755395"/>
            <a:chOff x="0" y="0"/>
            <a:chExt cx="4816593" cy="12524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252450"/>
            </a:xfrm>
            <a:custGeom>
              <a:avLst/>
              <a:gdLst/>
              <a:ahLst/>
              <a:cxnLst/>
              <a:rect r="r" b="b" t="t" l="l"/>
              <a:pathLst>
                <a:path h="125245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52450"/>
                  </a:lnTo>
                  <a:lnTo>
                    <a:pt x="0" y="1252450"/>
                  </a:lnTo>
                  <a:close/>
                </a:path>
              </a:pathLst>
            </a:custGeom>
            <a:solidFill>
              <a:srgbClr val="D194E3">
                <a:alpha val="16863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2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45533" y="9135335"/>
            <a:ext cx="7440554" cy="789356"/>
            <a:chOff x="0" y="0"/>
            <a:chExt cx="1959652" cy="2078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59652" cy="207896"/>
            </a:xfrm>
            <a:custGeom>
              <a:avLst/>
              <a:gdLst/>
              <a:ahLst/>
              <a:cxnLst/>
              <a:rect r="r" b="b" t="t" l="l"/>
              <a:pathLst>
                <a:path h="207896" w="1959652">
                  <a:moveTo>
                    <a:pt x="0" y="0"/>
                  </a:moveTo>
                  <a:lnTo>
                    <a:pt x="1959652" y="0"/>
                  </a:lnTo>
                  <a:lnTo>
                    <a:pt x="1959652" y="207896"/>
                  </a:lnTo>
                  <a:lnTo>
                    <a:pt x="0" y="207896"/>
                  </a:lnTo>
                  <a:close/>
                </a:path>
              </a:pathLst>
            </a:custGeom>
            <a:solidFill>
              <a:srgbClr val="6869AD">
                <a:alpha val="91765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959652" cy="2936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59"/>
                </a:lnSpc>
              </a:pPr>
              <a:r>
                <a:rPr lang="en-US" b="true" sz="3899" i="true">
                  <a:solidFill>
                    <a:srgbClr val="FFFFFF">
                      <a:alpha val="91765"/>
                    </a:srgbClr>
                  </a:solidFill>
                  <a:latin typeface="Helios Bold Italics"/>
                  <a:ea typeface="Helios Bold Italics"/>
                  <a:cs typeface="Helios Bold Italics"/>
                  <a:sym typeface="Helios Bold Italics"/>
                </a:rPr>
                <a:t>190 </a:t>
              </a:r>
              <a:r>
                <a:rPr lang="en-US" sz="3899" i="true">
                  <a:solidFill>
                    <a:srgbClr val="FFFFFF">
                      <a:alpha val="91765"/>
                    </a:srgbClr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staffs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979375" y="670793"/>
            <a:ext cx="2920676" cy="1828267"/>
          </a:xfrm>
          <a:custGeom>
            <a:avLst/>
            <a:gdLst/>
            <a:ahLst/>
            <a:cxnLst/>
            <a:rect r="r" b="b" t="t" l="l"/>
            <a:pathLst>
              <a:path h="1828267" w="2920676">
                <a:moveTo>
                  <a:pt x="0" y="0"/>
                </a:moveTo>
                <a:lnTo>
                  <a:pt x="2920676" y="0"/>
                </a:lnTo>
                <a:lnTo>
                  <a:pt x="2920676" y="1828267"/>
                </a:lnTo>
                <a:lnTo>
                  <a:pt x="0" y="1828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724949" y="2670510"/>
            <a:ext cx="3671340" cy="1179488"/>
            <a:chOff x="0" y="0"/>
            <a:chExt cx="4895120" cy="157265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46220" cy="1572651"/>
            </a:xfrm>
            <a:custGeom>
              <a:avLst/>
              <a:gdLst/>
              <a:ahLst/>
              <a:cxnLst/>
              <a:rect r="r" b="b" t="t" l="l"/>
              <a:pathLst>
                <a:path h="1572651" w="3246220">
                  <a:moveTo>
                    <a:pt x="0" y="0"/>
                  </a:moveTo>
                  <a:lnTo>
                    <a:pt x="3246220" y="0"/>
                  </a:lnTo>
                  <a:lnTo>
                    <a:pt x="3246220" y="1572651"/>
                  </a:lnTo>
                  <a:lnTo>
                    <a:pt x="0" y="1572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2836607" y="61535"/>
              <a:ext cx="2058512" cy="13256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76"/>
                </a:lnSpc>
                <a:spcBef>
                  <a:spcPct val="0"/>
                </a:spcBef>
              </a:pPr>
              <a:r>
                <a:rPr lang="en-US" sz="5983" spc="-125">
                  <a:solidFill>
                    <a:srgbClr val="541F6A"/>
                  </a:solidFill>
                  <a:latin typeface="Bai Jamjuree"/>
                  <a:ea typeface="Bai Jamjuree"/>
                  <a:cs typeface="Bai Jamjuree"/>
                  <a:sym typeface="Bai Jamjuree"/>
                </a:rPr>
                <a:t>300</a:t>
              </a: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71003" y="5754185"/>
            <a:ext cx="2673559" cy="3482689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 rot="0">
            <a:off x="3616288" y="7486440"/>
            <a:ext cx="3272498" cy="1236154"/>
            <a:chOff x="0" y="0"/>
            <a:chExt cx="4363331" cy="1648206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4363331" cy="1648206"/>
              <a:chOff x="0" y="0"/>
              <a:chExt cx="679524" cy="256683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79524" cy="256683"/>
              </a:xfrm>
              <a:custGeom>
                <a:avLst/>
                <a:gdLst/>
                <a:ahLst/>
                <a:cxnLst/>
                <a:rect r="r" b="b" t="t" l="l"/>
                <a:pathLst>
                  <a:path h="256683" w="679524">
                    <a:moveTo>
                      <a:pt x="44949" y="0"/>
                    </a:moveTo>
                    <a:lnTo>
                      <a:pt x="634574" y="0"/>
                    </a:lnTo>
                    <a:cubicBezTo>
                      <a:pt x="659399" y="0"/>
                      <a:pt x="679524" y="20124"/>
                      <a:pt x="679524" y="44949"/>
                    </a:cubicBezTo>
                    <a:lnTo>
                      <a:pt x="679524" y="211734"/>
                    </a:lnTo>
                    <a:cubicBezTo>
                      <a:pt x="679524" y="236559"/>
                      <a:pt x="659399" y="256683"/>
                      <a:pt x="634574" y="256683"/>
                    </a:cubicBezTo>
                    <a:lnTo>
                      <a:pt x="44949" y="256683"/>
                    </a:lnTo>
                    <a:cubicBezTo>
                      <a:pt x="20124" y="256683"/>
                      <a:pt x="0" y="236559"/>
                      <a:pt x="0" y="211734"/>
                    </a:cubicBezTo>
                    <a:lnTo>
                      <a:pt x="0" y="44949"/>
                    </a:lnTo>
                    <a:cubicBezTo>
                      <a:pt x="0" y="20124"/>
                      <a:pt x="20124" y="0"/>
                      <a:pt x="44949" y="0"/>
                    </a:cubicBezTo>
                    <a:close/>
                  </a:path>
                </a:pathLst>
              </a:custGeom>
              <a:solidFill>
                <a:srgbClr val="D9D9D9">
                  <a:alpha val="76863"/>
                </a:srgbClr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679524" cy="29478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917619" y="233475"/>
              <a:ext cx="1448749" cy="4739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18"/>
                </a:lnSpc>
                <a:spcBef>
                  <a:spcPct val="0"/>
                </a:spcBef>
              </a:pPr>
              <a:r>
                <a:rPr lang="en-US" sz="215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graduate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917619" y="818360"/>
              <a:ext cx="1855989" cy="4739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18"/>
                </a:lnSpc>
                <a:spcBef>
                  <a:spcPct val="0"/>
                </a:spcBef>
              </a:pPr>
              <a:r>
                <a:rPr lang="en-US" sz="215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ungraduate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846366" y="182068"/>
              <a:ext cx="723871" cy="567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1"/>
                </a:lnSpc>
                <a:spcBef>
                  <a:spcPct val="0"/>
                </a:spcBef>
              </a:pPr>
              <a:r>
                <a:rPr lang="en-US" b="true" sz="2536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103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84808" y="783061"/>
              <a:ext cx="1085429" cy="567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1"/>
                </a:lnSpc>
                <a:spcBef>
                  <a:spcPct val="0"/>
                </a:spcBef>
              </a:pPr>
              <a:r>
                <a:rPr lang="en-US" b="true" sz="2536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1,597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028591" y="5842017"/>
            <a:ext cx="9742042" cy="3307026"/>
            <a:chOff x="0" y="0"/>
            <a:chExt cx="12989389" cy="4409368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2989389" cy="4409368"/>
              <a:chOff x="0" y="0"/>
              <a:chExt cx="2565805" cy="87098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565805" cy="870986"/>
              </a:xfrm>
              <a:custGeom>
                <a:avLst/>
                <a:gdLst/>
                <a:ahLst/>
                <a:cxnLst/>
                <a:rect r="r" b="b" t="t" l="l"/>
                <a:pathLst>
                  <a:path h="870986" w="2565805">
                    <a:moveTo>
                      <a:pt x="16848" y="0"/>
                    </a:moveTo>
                    <a:lnTo>
                      <a:pt x="2548957" y="0"/>
                    </a:lnTo>
                    <a:cubicBezTo>
                      <a:pt x="2553425" y="0"/>
                      <a:pt x="2557711" y="1775"/>
                      <a:pt x="2560870" y="4935"/>
                    </a:cubicBezTo>
                    <a:cubicBezTo>
                      <a:pt x="2564030" y="8094"/>
                      <a:pt x="2565805" y="12380"/>
                      <a:pt x="2565805" y="16848"/>
                    </a:cubicBezTo>
                    <a:lnTo>
                      <a:pt x="2565805" y="854138"/>
                    </a:lnTo>
                    <a:cubicBezTo>
                      <a:pt x="2565805" y="863443"/>
                      <a:pt x="2558262" y="870986"/>
                      <a:pt x="2548957" y="870986"/>
                    </a:cubicBezTo>
                    <a:lnTo>
                      <a:pt x="16848" y="870986"/>
                    </a:lnTo>
                    <a:cubicBezTo>
                      <a:pt x="7543" y="870986"/>
                      <a:pt x="0" y="863443"/>
                      <a:pt x="0" y="854138"/>
                    </a:cubicBezTo>
                    <a:lnTo>
                      <a:pt x="0" y="16848"/>
                    </a:lnTo>
                    <a:cubicBezTo>
                      <a:pt x="0" y="7543"/>
                      <a:pt x="7543" y="0"/>
                      <a:pt x="168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28575"/>
                <a:ext cx="2565805" cy="899561"/>
              </a:xfrm>
              <a:prstGeom prst="rect">
                <a:avLst/>
              </a:prstGeom>
            </p:spPr>
            <p:txBody>
              <a:bodyPr anchor="ctr" rtlCol="false" tIns="55110" lIns="55110" bIns="55110" rIns="5511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690591" y="274882"/>
              <a:ext cx="5825131" cy="1877152"/>
            </a:xfrm>
            <a:custGeom>
              <a:avLst/>
              <a:gdLst/>
              <a:ahLst/>
              <a:cxnLst/>
              <a:rect r="r" b="b" t="t" l="l"/>
              <a:pathLst>
                <a:path h="1877152" w="5825131">
                  <a:moveTo>
                    <a:pt x="0" y="0"/>
                  </a:moveTo>
                  <a:lnTo>
                    <a:pt x="5825131" y="0"/>
                  </a:lnTo>
                  <a:lnTo>
                    <a:pt x="5825131" y="1877153"/>
                  </a:lnTo>
                  <a:lnTo>
                    <a:pt x="0" y="18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94" t="-63820" r="-2201" b="-63017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267911" y="270673"/>
              <a:ext cx="2100889" cy="1750741"/>
            </a:xfrm>
            <a:custGeom>
              <a:avLst/>
              <a:gdLst/>
              <a:ahLst/>
              <a:cxnLst/>
              <a:rect r="r" b="b" t="t" l="l"/>
              <a:pathLst>
                <a:path h="1750741" w="2100889">
                  <a:moveTo>
                    <a:pt x="0" y="0"/>
                  </a:moveTo>
                  <a:lnTo>
                    <a:pt x="2100889" y="0"/>
                  </a:lnTo>
                  <a:lnTo>
                    <a:pt x="2100889" y="1750742"/>
                  </a:lnTo>
                  <a:lnTo>
                    <a:pt x="0" y="1750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9588525" y="581110"/>
              <a:ext cx="1704315" cy="496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8"/>
                </a:lnSpc>
                <a:spcBef>
                  <a:spcPct val="0"/>
                </a:spcBef>
              </a:pPr>
              <a:r>
                <a:rPr lang="en-US" sz="2256">
                  <a:solidFill>
                    <a:srgbClr val="545454"/>
                  </a:solidFill>
                  <a:latin typeface="Helios"/>
                  <a:ea typeface="Helios"/>
                  <a:cs typeface="Helios"/>
                  <a:sym typeface="Helios"/>
                </a:rPr>
                <a:t>U.S.News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9588525" y="1126994"/>
              <a:ext cx="2849042" cy="3045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1"/>
                </a:lnSpc>
                <a:spcBef>
                  <a:spcPct val="0"/>
                </a:spcBef>
              </a:pPr>
              <a:r>
                <a:rPr lang="en-US" b="true" sz="1422">
                  <a:solidFill>
                    <a:srgbClr val="545454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Best Global Universities</a:t>
              </a:r>
            </a:p>
          </p:txBody>
        </p:sp>
        <p:grpSp>
          <p:nvGrpSpPr>
            <p:cNvPr name="Group 29" id="29"/>
            <p:cNvGrpSpPr/>
            <p:nvPr/>
          </p:nvGrpSpPr>
          <p:grpSpPr>
            <a:xfrm rot="0">
              <a:off x="938125" y="2231212"/>
              <a:ext cx="5434261" cy="1883047"/>
              <a:chOff x="0" y="0"/>
              <a:chExt cx="846305" cy="293256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46305" cy="293256"/>
              </a:xfrm>
              <a:custGeom>
                <a:avLst/>
                <a:gdLst/>
                <a:ahLst/>
                <a:cxnLst/>
                <a:rect r="r" b="b" t="t" l="l"/>
                <a:pathLst>
                  <a:path h="293256" w="846305">
                    <a:moveTo>
                      <a:pt x="33268" y="0"/>
                    </a:moveTo>
                    <a:lnTo>
                      <a:pt x="813037" y="0"/>
                    </a:lnTo>
                    <a:cubicBezTo>
                      <a:pt x="831410" y="0"/>
                      <a:pt x="846305" y="14895"/>
                      <a:pt x="846305" y="33268"/>
                    </a:cubicBezTo>
                    <a:lnTo>
                      <a:pt x="846305" y="259988"/>
                    </a:lnTo>
                    <a:cubicBezTo>
                      <a:pt x="846305" y="268811"/>
                      <a:pt x="842800" y="277273"/>
                      <a:pt x="836561" y="283512"/>
                    </a:cubicBezTo>
                    <a:cubicBezTo>
                      <a:pt x="830322" y="289751"/>
                      <a:pt x="821860" y="293256"/>
                      <a:pt x="813037" y="293256"/>
                    </a:cubicBezTo>
                    <a:lnTo>
                      <a:pt x="33268" y="293256"/>
                    </a:lnTo>
                    <a:cubicBezTo>
                      <a:pt x="24445" y="293256"/>
                      <a:pt x="15983" y="289751"/>
                      <a:pt x="9744" y="283512"/>
                    </a:cubicBezTo>
                    <a:cubicBezTo>
                      <a:pt x="3505" y="277273"/>
                      <a:pt x="0" y="268811"/>
                      <a:pt x="0" y="259988"/>
                    </a:cubicBezTo>
                    <a:lnTo>
                      <a:pt x="0" y="33268"/>
                    </a:lnTo>
                    <a:cubicBezTo>
                      <a:pt x="0" y="14895"/>
                      <a:pt x="14895" y="0"/>
                      <a:pt x="33268" y="0"/>
                    </a:cubicBezTo>
                    <a:close/>
                  </a:path>
                </a:pathLst>
              </a:custGeom>
              <a:solidFill>
                <a:srgbClr val="D9D9D9">
                  <a:alpha val="76863"/>
                </a:srgbClr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28575"/>
                <a:ext cx="846305" cy="321831"/>
              </a:xfrm>
              <a:prstGeom prst="rect">
                <a:avLst/>
              </a:prstGeom>
            </p:spPr>
            <p:txBody>
              <a:bodyPr anchor="ctr" rtlCol="false" tIns="55110" lIns="55110" bIns="55110" rIns="5511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1937553" y="2320507"/>
              <a:ext cx="856456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#5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3064878" y="3193000"/>
              <a:ext cx="372567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the world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1449037" y="3027476"/>
              <a:ext cx="1712912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#559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3064878" y="2486031"/>
              <a:ext cx="293680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Thailand</a:t>
              </a:r>
            </a:p>
          </p:txBody>
        </p:sp>
        <p:grpSp>
          <p:nvGrpSpPr>
            <p:cNvPr name="Group 36" id="36"/>
            <p:cNvGrpSpPr/>
            <p:nvPr/>
          </p:nvGrpSpPr>
          <p:grpSpPr>
            <a:xfrm rot="0">
              <a:off x="7104696" y="2231212"/>
              <a:ext cx="5434261" cy="1883047"/>
              <a:chOff x="0" y="0"/>
              <a:chExt cx="846305" cy="293256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46305" cy="293256"/>
              </a:xfrm>
              <a:custGeom>
                <a:avLst/>
                <a:gdLst/>
                <a:ahLst/>
                <a:cxnLst/>
                <a:rect r="r" b="b" t="t" l="l"/>
                <a:pathLst>
                  <a:path h="293256" w="846305">
                    <a:moveTo>
                      <a:pt x="33268" y="0"/>
                    </a:moveTo>
                    <a:lnTo>
                      <a:pt x="813037" y="0"/>
                    </a:lnTo>
                    <a:cubicBezTo>
                      <a:pt x="831410" y="0"/>
                      <a:pt x="846305" y="14895"/>
                      <a:pt x="846305" y="33268"/>
                    </a:cubicBezTo>
                    <a:lnTo>
                      <a:pt x="846305" y="259988"/>
                    </a:lnTo>
                    <a:cubicBezTo>
                      <a:pt x="846305" y="268811"/>
                      <a:pt x="842800" y="277273"/>
                      <a:pt x="836561" y="283512"/>
                    </a:cubicBezTo>
                    <a:cubicBezTo>
                      <a:pt x="830322" y="289751"/>
                      <a:pt x="821860" y="293256"/>
                      <a:pt x="813037" y="293256"/>
                    </a:cubicBezTo>
                    <a:lnTo>
                      <a:pt x="33268" y="293256"/>
                    </a:lnTo>
                    <a:cubicBezTo>
                      <a:pt x="24445" y="293256"/>
                      <a:pt x="15983" y="289751"/>
                      <a:pt x="9744" y="283512"/>
                    </a:cubicBezTo>
                    <a:cubicBezTo>
                      <a:pt x="3505" y="277273"/>
                      <a:pt x="0" y="268811"/>
                      <a:pt x="0" y="259988"/>
                    </a:cubicBezTo>
                    <a:lnTo>
                      <a:pt x="0" y="33268"/>
                    </a:lnTo>
                    <a:cubicBezTo>
                      <a:pt x="0" y="14895"/>
                      <a:pt x="14895" y="0"/>
                      <a:pt x="33268" y="0"/>
                    </a:cubicBezTo>
                    <a:close/>
                  </a:path>
                </a:pathLst>
              </a:custGeom>
              <a:solidFill>
                <a:srgbClr val="D9D9D9">
                  <a:alpha val="76863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28575"/>
                <a:ext cx="846305" cy="321831"/>
              </a:xfrm>
              <a:prstGeom prst="rect">
                <a:avLst/>
              </a:prstGeom>
            </p:spPr>
            <p:txBody>
              <a:bodyPr anchor="ctr" rtlCol="false" tIns="55110" lIns="55110" bIns="55110" rIns="5511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8104124" y="2320507"/>
              <a:ext cx="856456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#3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9231449" y="3193000"/>
              <a:ext cx="372567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the world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7615608" y="3027476"/>
              <a:ext cx="1712912" cy="7831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b="true" sz="3499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#184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9231449" y="2486031"/>
              <a:ext cx="2936809" cy="566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0"/>
                </a:lnSpc>
              </a:pPr>
              <a:r>
                <a:rPr lang="en-US" sz="3000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in Thailand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543979" y="1489063"/>
            <a:ext cx="3928889" cy="2275210"/>
            <a:chOff x="0" y="0"/>
            <a:chExt cx="5238519" cy="303361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5238519" cy="2165694"/>
            </a:xfrm>
            <a:custGeom>
              <a:avLst/>
              <a:gdLst/>
              <a:ahLst/>
              <a:cxnLst/>
              <a:rect r="r" b="b" t="t" l="l"/>
              <a:pathLst>
                <a:path h="2165694" w="5238519">
                  <a:moveTo>
                    <a:pt x="0" y="0"/>
                  </a:moveTo>
                  <a:lnTo>
                    <a:pt x="5238519" y="0"/>
                  </a:lnTo>
                  <a:lnTo>
                    <a:pt x="5238519" y="2165694"/>
                  </a:lnTo>
                  <a:lnTo>
                    <a:pt x="0" y="216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397" t="-27122" r="-7575" b="-29310"/>
              </a:stretch>
            </a:blipFill>
          </p:spPr>
        </p:sp>
        <p:grpSp>
          <p:nvGrpSpPr>
            <p:cNvPr name="Group 45" id="45"/>
            <p:cNvGrpSpPr/>
            <p:nvPr/>
          </p:nvGrpSpPr>
          <p:grpSpPr>
            <a:xfrm rot="0">
              <a:off x="82491" y="2254545"/>
              <a:ext cx="5156028" cy="779069"/>
              <a:chOff x="0" y="0"/>
              <a:chExt cx="1018475" cy="15389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18475" cy="153890"/>
              </a:xfrm>
              <a:custGeom>
                <a:avLst/>
                <a:gdLst/>
                <a:ahLst/>
                <a:cxnLst/>
                <a:rect r="r" b="b" t="t" l="l"/>
                <a:pathLst>
                  <a:path h="153890" w="1018475">
                    <a:moveTo>
                      <a:pt x="0" y="0"/>
                    </a:moveTo>
                    <a:lnTo>
                      <a:pt x="1018475" y="0"/>
                    </a:lnTo>
                    <a:lnTo>
                      <a:pt x="1018475" y="153890"/>
                    </a:lnTo>
                    <a:lnTo>
                      <a:pt x="0" y="153890"/>
                    </a:lnTo>
                    <a:close/>
                  </a:path>
                </a:pathLst>
              </a:custGeom>
              <a:solidFill>
                <a:srgbClr val="6869AD">
                  <a:alpha val="91765"/>
                </a:srgbClr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66675"/>
                <a:ext cx="1018475" cy="2205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 i="true">
                    <a:solidFill>
                      <a:srgbClr val="FFFFFF">
                        <a:alpha val="91765"/>
                      </a:srgbClr>
                    </a:solidFill>
                    <a:latin typeface="Helios Bold Italics"/>
                    <a:ea typeface="Helios Bold Italics"/>
                    <a:cs typeface="Helios Bold Italics"/>
                    <a:sym typeface="Helios Bold Italics"/>
                  </a:rPr>
                  <a:t>Established</a:t>
                </a:r>
                <a:r>
                  <a:rPr lang="en-US" b="true" sz="2799" i="true">
                    <a:solidFill>
                      <a:srgbClr val="FFFFFF">
                        <a:alpha val="91765"/>
                      </a:srgbClr>
                    </a:solidFill>
                    <a:latin typeface="Helios Bold Italics"/>
                    <a:ea typeface="Helios Bold Italics"/>
                    <a:cs typeface="Helios Bold Italics"/>
                    <a:sym typeface="Helios Bold Italics"/>
                  </a:rPr>
                  <a:t> in 1992</a:t>
                </a:r>
              </a:p>
            </p:txBody>
          </p:sp>
        </p:grpSp>
      </p:grpSp>
      <p:grpSp>
        <p:nvGrpSpPr>
          <p:cNvPr name="Group 48" id="48"/>
          <p:cNvGrpSpPr/>
          <p:nvPr/>
        </p:nvGrpSpPr>
        <p:grpSpPr>
          <a:xfrm rot="0">
            <a:off x="9144000" y="419581"/>
            <a:ext cx="4152135" cy="4723919"/>
            <a:chOff x="0" y="0"/>
            <a:chExt cx="714419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714419" cy="812800"/>
            </a:xfrm>
            <a:custGeom>
              <a:avLst/>
              <a:gdLst/>
              <a:ahLst/>
              <a:cxnLst/>
              <a:rect r="r" b="b" t="t" l="l"/>
              <a:pathLst>
                <a:path h="812800" w="714419">
                  <a:moveTo>
                    <a:pt x="42885" y="0"/>
                  </a:moveTo>
                  <a:lnTo>
                    <a:pt x="671534" y="0"/>
                  </a:lnTo>
                  <a:cubicBezTo>
                    <a:pt x="682907" y="0"/>
                    <a:pt x="693815" y="4518"/>
                    <a:pt x="701858" y="12561"/>
                  </a:cubicBezTo>
                  <a:cubicBezTo>
                    <a:pt x="709900" y="20603"/>
                    <a:pt x="714419" y="31511"/>
                    <a:pt x="714419" y="42885"/>
                  </a:cubicBezTo>
                  <a:lnTo>
                    <a:pt x="714419" y="769915"/>
                  </a:lnTo>
                  <a:cubicBezTo>
                    <a:pt x="714419" y="781289"/>
                    <a:pt x="709900" y="792197"/>
                    <a:pt x="701858" y="800239"/>
                  </a:cubicBezTo>
                  <a:cubicBezTo>
                    <a:pt x="693815" y="808282"/>
                    <a:pt x="682907" y="812800"/>
                    <a:pt x="671534" y="812800"/>
                  </a:cubicBezTo>
                  <a:lnTo>
                    <a:pt x="42885" y="812800"/>
                  </a:lnTo>
                  <a:cubicBezTo>
                    <a:pt x="31511" y="812800"/>
                    <a:pt x="20603" y="808282"/>
                    <a:pt x="12561" y="800239"/>
                  </a:cubicBezTo>
                  <a:cubicBezTo>
                    <a:pt x="4518" y="792197"/>
                    <a:pt x="0" y="781289"/>
                    <a:pt x="0" y="769915"/>
                  </a:cubicBezTo>
                  <a:lnTo>
                    <a:pt x="0" y="42885"/>
                  </a:lnTo>
                  <a:cubicBezTo>
                    <a:pt x="0" y="31511"/>
                    <a:pt x="4518" y="20603"/>
                    <a:pt x="12561" y="12561"/>
                  </a:cubicBezTo>
                  <a:cubicBezTo>
                    <a:pt x="20603" y="4518"/>
                    <a:pt x="31511" y="0"/>
                    <a:pt x="42885" y="0"/>
                  </a:cubicBezTo>
                  <a:close/>
                </a:path>
              </a:pathLst>
            </a:custGeom>
            <a:blipFill>
              <a:blip r:embed="rId8"/>
              <a:stretch>
                <a:fillRect l="-11148" t="-30767" r="0" b="-16042"/>
              </a:stretch>
            </a:blipFill>
          </p:spPr>
        </p:sp>
      </p:grpSp>
      <p:sp>
        <p:nvSpPr>
          <p:cNvPr name="TextBox 50" id="50"/>
          <p:cNvSpPr txBox="true"/>
          <p:nvPr/>
        </p:nvSpPr>
        <p:spPr>
          <a:xfrm rot="0">
            <a:off x="6551094" y="8850993"/>
            <a:ext cx="1223962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true">
                <a:solidFill>
                  <a:srgbClr val="000000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*As of 10/10/2024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212600" y="6016652"/>
            <a:ext cx="2079873" cy="134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7"/>
              </a:lnSpc>
            </a:pPr>
            <a:r>
              <a:rPr lang="en-US" b="true" sz="5834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1,</a:t>
            </a:r>
            <a:r>
              <a:rPr lang="en-US" b="true" sz="5834">
                <a:solidFill>
                  <a:srgbClr val="6869AD"/>
                </a:solidFill>
                <a:latin typeface="Helios Bold"/>
                <a:ea typeface="Helios Bold"/>
                <a:cs typeface="Helios Bold"/>
                <a:sym typeface="Helios Bold"/>
              </a:rPr>
              <a:t>700 </a:t>
            </a:r>
          </a:p>
          <a:p>
            <a:pPr algn="ctr">
              <a:lnSpc>
                <a:spcPts val="3531"/>
              </a:lnSpc>
            </a:pPr>
            <a:r>
              <a:rPr lang="en-US" b="true" sz="3044" i="true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students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856135" y="9272871"/>
            <a:ext cx="5914498" cy="647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85"/>
              </a:lnSpc>
              <a:spcBef>
                <a:spcPct val="0"/>
              </a:spcBef>
            </a:pPr>
            <a:r>
              <a:rPr lang="en-US" sz="3775">
                <a:solidFill>
                  <a:srgbClr val="6869AD"/>
                </a:solidFill>
                <a:latin typeface="Helios"/>
                <a:ea typeface="Helios"/>
                <a:cs typeface="Helios"/>
                <a:sym typeface="Helios"/>
              </a:rPr>
              <a:t>Ranking for Food Science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1207680" y="4342879"/>
            <a:ext cx="6009748" cy="893452"/>
            <a:chOff x="0" y="0"/>
            <a:chExt cx="8012997" cy="1191269"/>
          </a:xfrm>
        </p:grpSpPr>
        <p:sp>
          <p:nvSpPr>
            <p:cNvPr name="TextBox 54" id="54"/>
            <p:cNvSpPr txBox="true"/>
            <p:nvPr/>
          </p:nvSpPr>
          <p:spPr>
            <a:xfrm rot="0">
              <a:off x="127000" y="272705"/>
              <a:ext cx="7885997" cy="837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285"/>
                </a:lnSpc>
                <a:spcBef>
                  <a:spcPct val="0"/>
                </a:spcBef>
              </a:pPr>
              <a:r>
                <a:rPr lang="en-US" sz="3775">
                  <a:solidFill>
                    <a:srgbClr val="6869AD"/>
                  </a:solidFill>
                  <a:latin typeface="Helios"/>
                  <a:ea typeface="Helios"/>
                  <a:cs typeface="Helios"/>
                  <a:sym typeface="Helios"/>
                </a:rPr>
                <a:t>Research Publication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0" y="0"/>
              <a:ext cx="1664702" cy="11912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67"/>
                </a:lnSpc>
              </a:pPr>
              <a:r>
                <a:rPr lang="en-US" b="true" sz="5834">
                  <a:solidFill>
                    <a:srgbClr val="670783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135</a:t>
              </a: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543979" y="471694"/>
            <a:ext cx="3928889" cy="859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2"/>
              </a:lnSpc>
              <a:spcBef>
                <a:spcPct val="0"/>
              </a:spcBef>
            </a:pPr>
            <a:r>
              <a:rPr lang="en-US" b="true" sz="4952">
                <a:solidFill>
                  <a:srgbClr val="6869AD"/>
                </a:solidFill>
                <a:latin typeface="Mitr Bold"/>
                <a:ea typeface="Mitr Bold"/>
                <a:cs typeface="Mitr Bold"/>
                <a:sym typeface="Mitr Bold"/>
              </a:rPr>
              <a:t>FACT</a:t>
            </a:r>
            <a:r>
              <a:rPr lang="en-US" b="true" sz="4952">
                <a:solidFill>
                  <a:srgbClr val="900EB5"/>
                </a:solidFill>
                <a:latin typeface="Mitr Bold"/>
                <a:ea typeface="Mitr Bold"/>
                <a:cs typeface="Mitr Bold"/>
                <a:sym typeface="Mitr Bold"/>
              </a:rPr>
              <a:t> </a:t>
            </a:r>
            <a:r>
              <a:rPr lang="en-US" sz="4952">
                <a:solidFill>
                  <a:srgbClr val="FBAB1E"/>
                </a:solidFill>
                <a:latin typeface="Mitr"/>
                <a:ea typeface="Mitr"/>
                <a:cs typeface="Mitr"/>
                <a:sym typeface="Mitr"/>
              </a:rPr>
              <a:t>SHEET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13532305" y="419581"/>
            <a:ext cx="4152135" cy="4723919"/>
            <a:chOff x="0" y="0"/>
            <a:chExt cx="714419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714419" cy="812800"/>
            </a:xfrm>
            <a:custGeom>
              <a:avLst/>
              <a:gdLst/>
              <a:ahLst/>
              <a:cxnLst/>
              <a:rect r="r" b="b" t="t" l="l"/>
              <a:pathLst>
                <a:path h="812800" w="714419">
                  <a:moveTo>
                    <a:pt x="42885" y="0"/>
                  </a:moveTo>
                  <a:lnTo>
                    <a:pt x="671534" y="0"/>
                  </a:lnTo>
                  <a:cubicBezTo>
                    <a:pt x="682907" y="0"/>
                    <a:pt x="693815" y="4518"/>
                    <a:pt x="701858" y="12561"/>
                  </a:cubicBezTo>
                  <a:cubicBezTo>
                    <a:pt x="709900" y="20603"/>
                    <a:pt x="714419" y="31511"/>
                    <a:pt x="714419" y="42885"/>
                  </a:cubicBezTo>
                  <a:lnTo>
                    <a:pt x="714419" y="769915"/>
                  </a:lnTo>
                  <a:cubicBezTo>
                    <a:pt x="714419" y="781289"/>
                    <a:pt x="709900" y="792197"/>
                    <a:pt x="701858" y="800239"/>
                  </a:cubicBezTo>
                  <a:cubicBezTo>
                    <a:pt x="693815" y="808282"/>
                    <a:pt x="682907" y="812800"/>
                    <a:pt x="671534" y="812800"/>
                  </a:cubicBezTo>
                  <a:lnTo>
                    <a:pt x="42885" y="812800"/>
                  </a:lnTo>
                  <a:cubicBezTo>
                    <a:pt x="31511" y="812800"/>
                    <a:pt x="20603" y="808282"/>
                    <a:pt x="12561" y="800239"/>
                  </a:cubicBezTo>
                  <a:cubicBezTo>
                    <a:pt x="4518" y="792197"/>
                    <a:pt x="0" y="781289"/>
                    <a:pt x="0" y="769915"/>
                  </a:cubicBezTo>
                  <a:lnTo>
                    <a:pt x="0" y="42885"/>
                  </a:lnTo>
                  <a:cubicBezTo>
                    <a:pt x="0" y="31511"/>
                    <a:pt x="4518" y="20603"/>
                    <a:pt x="12561" y="12561"/>
                  </a:cubicBezTo>
                  <a:cubicBezTo>
                    <a:pt x="20603" y="4518"/>
                    <a:pt x="31511" y="0"/>
                    <a:pt x="42885" y="0"/>
                  </a:cubicBezTo>
                  <a:close/>
                </a:path>
              </a:pathLst>
            </a:custGeom>
            <a:blipFill>
              <a:blip r:embed="rId9"/>
              <a:stretch>
                <a:fillRect l="-11690" t="0" r="-59276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DAGLYZcHSIc</dc:identifier>
  <dcterms:modified xsi:type="dcterms:W3CDTF">2011-08-01T06:04:30Z</dcterms:modified>
  <cp:revision>1</cp:revision>
  <dc:title>สำเนาของ Agro (eng)</dc:title>
</cp:coreProperties>
</file>