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</p:sldIdLst>
  <p:sldSz cx="10688638" cy="75628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78B3"/>
    <a:srgbClr val="586292"/>
    <a:srgbClr val="683C11"/>
    <a:srgbClr val="BD8831"/>
    <a:srgbClr val="6B5E97"/>
    <a:srgbClr val="513464"/>
    <a:srgbClr val="D7D6D9"/>
    <a:srgbClr val="F7F7F7"/>
    <a:srgbClr val="83558E"/>
    <a:srgbClr val="D6A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426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1237717"/>
            <a:ext cx="9085342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080" y="3972247"/>
            <a:ext cx="8016479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6EC2-D143-4E8C-A818-2273C534534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9265-2C59-4D11-BFAC-9AD9B1A38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4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6EC2-D143-4E8C-A818-2273C534534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9265-2C59-4D11-BFAC-9AD9B1A38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49057" y="402652"/>
            <a:ext cx="2304738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4844" y="402652"/>
            <a:ext cx="6780605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6EC2-D143-4E8C-A818-2273C534534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9265-2C59-4D11-BFAC-9AD9B1A38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5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6EC2-D143-4E8C-A818-2273C534534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9265-2C59-4D11-BFAC-9AD9B1A38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0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278" y="1885463"/>
            <a:ext cx="9218950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278" y="5061159"/>
            <a:ext cx="9218950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6EC2-D143-4E8C-A818-2273C534534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9265-2C59-4D11-BFAC-9AD9B1A38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4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844" y="2013259"/>
            <a:ext cx="4542671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1123" y="2013259"/>
            <a:ext cx="4542671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6EC2-D143-4E8C-A818-2273C534534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9265-2C59-4D11-BFAC-9AD9B1A38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81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402654"/>
            <a:ext cx="9218950" cy="1461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237" y="1853949"/>
            <a:ext cx="4521794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237" y="2762541"/>
            <a:ext cx="4521794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1124" y="1853949"/>
            <a:ext cx="4544063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1124" y="2762541"/>
            <a:ext cx="4544063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6EC2-D143-4E8C-A818-2273C534534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9265-2C59-4D11-BFAC-9AD9B1A38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86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6EC2-D143-4E8C-A818-2273C534534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9265-2C59-4D11-BFAC-9AD9B1A38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6EC2-D143-4E8C-A818-2273C534534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9265-2C59-4D11-BFAC-9AD9B1A38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4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063" y="1088912"/>
            <a:ext cx="5411123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6EC2-D143-4E8C-A818-2273C534534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9265-2C59-4D11-BFAC-9AD9B1A38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8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4063" y="1088912"/>
            <a:ext cx="5411123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6EC2-D143-4E8C-A818-2273C534534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9265-2C59-4D11-BFAC-9AD9B1A38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8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4844" y="402654"/>
            <a:ext cx="9218950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844" y="2013259"/>
            <a:ext cx="9218950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844" y="7009643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26EC2-D143-4E8C-A818-2273C5345345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612" y="7009643"/>
            <a:ext cx="36074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F9265-2C59-4D11-BFAC-9AD9B1A38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1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100" indent="-25210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3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7" kern="1200">
          <a:solidFill>
            <a:schemeClr val="tx1"/>
          </a:solidFill>
          <a:latin typeface="+mn-lt"/>
          <a:ea typeface="+mn-ea"/>
          <a:cs typeface="+mn-cs"/>
        </a:defRPr>
      </a:lvl2pPr>
      <a:lvl3pPr marL="12605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6" kern="1200">
          <a:solidFill>
            <a:schemeClr val="tx1"/>
          </a:solidFill>
          <a:latin typeface="+mn-lt"/>
          <a:ea typeface="+mn-ea"/>
          <a:cs typeface="+mn-cs"/>
        </a:defRPr>
      </a:lvl3pPr>
      <a:lvl4pPr marL="1764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9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png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708D58BA-9BF5-5D3A-547D-E521EDF12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460" y="740635"/>
            <a:ext cx="6680600" cy="68574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FBFB28A-26B6-2D67-4B17-EA61CB3594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168" y="116797"/>
            <a:ext cx="7919821" cy="756285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3CE88C2-CA3E-48E9-1B8C-90FC7176528F}"/>
              </a:ext>
            </a:extLst>
          </p:cNvPr>
          <p:cNvGrpSpPr/>
          <p:nvPr/>
        </p:nvGrpSpPr>
        <p:grpSpPr>
          <a:xfrm>
            <a:off x="-1440792" y="5484279"/>
            <a:ext cx="11749135" cy="3646311"/>
            <a:chOff x="-1513968" y="4753688"/>
            <a:chExt cx="11749135" cy="364631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C47A859-0894-A0FD-7653-4093C68AB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4278" y="4753688"/>
              <a:ext cx="3160889" cy="364631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28E9190-2B9B-3A12-7986-4423E116B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513968" y="4753688"/>
              <a:ext cx="8658578" cy="2754489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F3A530EE-4E47-48D7-71AA-F83C9F6CE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005" y="-215016"/>
            <a:ext cx="2762859" cy="5983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38D3C08-F370-C908-C6A3-6301DDEE7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7629" y="-195167"/>
            <a:ext cx="4654879" cy="77893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D21CFA4-ABDC-2AB0-8DD2-590E69258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1783" y="3172111"/>
            <a:ext cx="5996790" cy="4497592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11F95158-3E33-8893-FA12-5AF8C5F2EEC3}"/>
              </a:ext>
            </a:extLst>
          </p:cNvPr>
          <p:cNvGrpSpPr/>
          <p:nvPr/>
        </p:nvGrpSpPr>
        <p:grpSpPr>
          <a:xfrm>
            <a:off x="-1873296" y="3362315"/>
            <a:ext cx="12822734" cy="4436533"/>
            <a:chOff x="-1873296" y="3362315"/>
            <a:chExt cx="12822734" cy="443653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D8EF30-2A15-952C-AFE2-3D8712C36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88638" y="3362315"/>
              <a:ext cx="3860800" cy="443653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B888DD9-E614-2AC6-B71B-93CF6DDF8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873296" y="6767975"/>
              <a:ext cx="9121422" cy="1027289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5D30D975-1366-3502-7560-71927F4EA6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3575" y="317704"/>
            <a:ext cx="2404486" cy="126842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FB07209-4E73-9844-0519-E498C8A41E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7636" y="4792202"/>
            <a:ext cx="3842349" cy="114841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5E66F43-F9C6-C93A-5660-FF0ED483FCC5}"/>
              </a:ext>
            </a:extLst>
          </p:cNvPr>
          <p:cNvSpPr txBox="1"/>
          <p:nvPr/>
        </p:nvSpPr>
        <p:spPr>
          <a:xfrm>
            <a:off x="346300" y="158121"/>
            <a:ext cx="30165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คณะอุตสาหกรรมเกษตร</a:t>
            </a:r>
            <a:r>
              <a:rPr lang="en-US" sz="12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มหาวิทยาลัยเชียงใหม่</a:t>
            </a:r>
            <a:endParaRPr lang="en-US" sz="12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9E9EA28-8300-31B5-BA33-B0BC95FD411B}"/>
              </a:ext>
            </a:extLst>
          </p:cNvPr>
          <p:cNvSpPr txBox="1"/>
          <p:nvPr/>
        </p:nvSpPr>
        <p:spPr>
          <a:xfrm>
            <a:off x="7937566" y="5148005"/>
            <a:ext cx="28592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คณะอุตสาหกรรมเกษตร</a:t>
            </a:r>
            <a:endParaRPr lang="en-US" sz="20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5609FE1-D91E-104C-850B-049FE754D215}"/>
              </a:ext>
            </a:extLst>
          </p:cNvPr>
          <p:cNvSpPr txBox="1"/>
          <p:nvPr/>
        </p:nvSpPr>
        <p:spPr>
          <a:xfrm>
            <a:off x="8439765" y="5569380"/>
            <a:ext cx="2230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มหาวิทยาลัยเชียงใหม่</a:t>
            </a:r>
            <a:endParaRPr lang="en-US" dirty="0">
              <a:solidFill>
                <a:srgbClr val="D6AA47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0623E5B-001B-4A48-755A-6B9D73EB6683}"/>
              </a:ext>
            </a:extLst>
          </p:cNvPr>
          <p:cNvSpPr txBox="1"/>
          <p:nvPr/>
        </p:nvSpPr>
        <p:spPr>
          <a:xfrm>
            <a:off x="7211630" y="6226952"/>
            <a:ext cx="342608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AGRO-INDUSTRY</a:t>
            </a:r>
          </a:p>
          <a:p>
            <a:pPr algn="r"/>
            <a:r>
              <a:rPr lang="en-US" sz="22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CHIANG MAI UNIVERSITY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FD03587-8034-ECC2-BBCF-9B8253A6C6D0}"/>
              </a:ext>
            </a:extLst>
          </p:cNvPr>
          <p:cNvSpPr txBox="1"/>
          <p:nvPr/>
        </p:nvSpPr>
        <p:spPr>
          <a:xfrm>
            <a:off x="132299" y="985755"/>
            <a:ext cx="322740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tempor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incididunt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ut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labore et dolore magna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aliqua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. 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tempor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incididunt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ut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labore et dolore magna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aliqua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. 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incididundolore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magna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13BAC07-4DE2-F60F-DACD-C6452F10E7C4}"/>
              </a:ext>
            </a:extLst>
          </p:cNvPr>
          <p:cNvSpPr txBox="1"/>
          <p:nvPr/>
        </p:nvSpPr>
        <p:spPr>
          <a:xfrm>
            <a:off x="144639" y="696064"/>
            <a:ext cx="1903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กิจกรรมนักศึกษา</a:t>
            </a:r>
            <a:endParaRPr lang="en-US" sz="1400" dirty="0">
              <a:solidFill>
                <a:srgbClr val="D6AA47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28645CD6-4AA2-9A5B-7800-9241EA17EE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6877" y="3766104"/>
            <a:ext cx="1946143" cy="31106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09B385E-DBE3-116D-2FE2-4CB1A14AA5C3}"/>
              </a:ext>
            </a:extLst>
          </p:cNvPr>
          <p:cNvSpPr txBox="1"/>
          <p:nvPr/>
        </p:nvSpPr>
        <p:spPr>
          <a:xfrm>
            <a:off x="259823" y="4151915"/>
            <a:ext cx="196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A02D4B2-1CC7-A143-8F1D-63B2DF373D68}"/>
              </a:ext>
            </a:extLst>
          </p:cNvPr>
          <p:cNvSpPr txBox="1"/>
          <p:nvPr/>
        </p:nvSpPr>
        <p:spPr>
          <a:xfrm>
            <a:off x="259821" y="3781777"/>
            <a:ext cx="1903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ทุนการศึกษา</a:t>
            </a:r>
            <a:endParaRPr lang="en-US" sz="14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BC355B-5ACD-2DC7-C7CE-A3AD926F797B}"/>
              </a:ext>
            </a:extLst>
          </p:cNvPr>
          <p:cNvSpPr txBox="1"/>
          <p:nvPr/>
        </p:nvSpPr>
        <p:spPr>
          <a:xfrm>
            <a:off x="3613193" y="1252198"/>
            <a:ext cx="32690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tempor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incididunt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ut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labore et dolore magna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aliqua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. 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tempor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incididunt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ut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labore et dolore magna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aliqua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. 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incididundolore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magna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20717D7-6D4E-79DA-9A1D-E3775EBBAFDC}"/>
              </a:ext>
            </a:extLst>
          </p:cNvPr>
          <p:cNvSpPr txBox="1"/>
          <p:nvPr/>
        </p:nvSpPr>
        <p:spPr>
          <a:xfrm>
            <a:off x="3584220" y="666142"/>
            <a:ext cx="26267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แนวทางการประกอบอาชีพ</a:t>
            </a:r>
            <a:endParaRPr lang="en-US" sz="1600" dirty="0">
              <a:solidFill>
                <a:srgbClr val="D6AA47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98AA460-AD7A-59D8-8256-6D2D031A974E}"/>
              </a:ext>
            </a:extLst>
          </p:cNvPr>
          <p:cNvSpPr txBox="1"/>
          <p:nvPr/>
        </p:nvSpPr>
        <p:spPr>
          <a:xfrm>
            <a:off x="3615086" y="994350"/>
            <a:ext cx="1903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rgbClr val="A877B2"/>
                </a:solidFill>
                <a:latin typeface="Kanit" pitchFamily="2" charset="-34"/>
                <a:cs typeface="Kanit" pitchFamily="2" charset="-34"/>
              </a:rPr>
              <a:t>ธรกิจส่วนตัว</a:t>
            </a:r>
            <a:endParaRPr lang="en-US" sz="1400" dirty="0">
              <a:solidFill>
                <a:srgbClr val="A877B2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834E26A-0733-AEB7-E3D4-8725644DA321}"/>
              </a:ext>
            </a:extLst>
          </p:cNvPr>
          <p:cNvSpPr txBox="1"/>
          <p:nvPr/>
        </p:nvSpPr>
        <p:spPr>
          <a:xfrm>
            <a:off x="143406" y="2478111"/>
            <a:ext cx="322740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tempor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incididunt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ut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labore et dolore magna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aliqua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. 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tempor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incididunt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ut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labore et dolore magna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aliqua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. Lorem ipsum dolor sit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consectetur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adipiscing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elit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, sed do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eiusmod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t </a:t>
            </a:r>
            <a:r>
              <a:rPr lang="en-US" sz="1000" dirty="0" err="1">
                <a:latin typeface="Kanit" pitchFamily="2" charset="-34"/>
                <a:cs typeface="Kanit" pitchFamily="2" charset="-34"/>
              </a:rPr>
              <a:t>incididundolore</a:t>
            </a:r>
            <a:r>
              <a:rPr lang="en-US" sz="1000" dirty="0">
                <a:latin typeface="Kanit" pitchFamily="2" charset="-34"/>
                <a:cs typeface="Kanit" pitchFamily="2" charset="-34"/>
              </a:rPr>
              <a:t> magna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7C10C0-34C1-83D0-4F4D-D1FE3D075FF9}"/>
              </a:ext>
            </a:extLst>
          </p:cNvPr>
          <p:cNvSpPr txBox="1"/>
          <p:nvPr/>
        </p:nvSpPr>
        <p:spPr>
          <a:xfrm>
            <a:off x="155746" y="2188420"/>
            <a:ext cx="1903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กิจกรรมน</a:t>
            </a:r>
            <a:r>
              <a:rPr lang="th-TH" sz="1400" dirty="0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อกหลักสูตร</a:t>
            </a:r>
            <a:endParaRPr lang="en-US" sz="1400" dirty="0">
              <a:solidFill>
                <a:srgbClr val="D6AA47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291A2C0-1B8E-EE60-BA3D-7BD99B32B54F}"/>
              </a:ext>
            </a:extLst>
          </p:cNvPr>
          <p:cNvSpPr/>
          <p:nvPr/>
        </p:nvSpPr>
        <p:spPr>
          <a:xfrm>
            <a:off x="2371777" y="3791255"/>
            <a:ext cx="1607139" cy="1607139"/>
          </a:xfrm>
          <a:prstGeom prst="ellipse">
            <a:avLst/>
          </a:prstGeom>
          <a:blipFill>
            <a:blip r:embed="rId14"/>
            <a:stretch>
              <a:fillRect t="-25000" b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8ADA5D5B-05A6-533E-F26F-7DC641A61D4B}"/>
              </a:ext>
            </a:extLst>
          </p:cNvPr>
          <p:cNvSpPr/>
          <p:nvPr/>
        </p:nvSpPr>
        <p:spPr>
          <a:xfrm>
            <a:off x="-133476" y="5272405"/>
            <a:ext cx="3722345" cy="2579795"/>
          </a:xfrm>
          <a:custGeom>
            <a:avLst/>
            <a:gdLst>
              <a:gd name="connsiteX0" fmla="*/ 2602624 w 3722345"/>
              <a:gd name="connsiteY0" fmla="*/ 0 h 2579795"/>
              <a:gd name="connsiteX1" fmla="*/ 3722345 w 3722345"/>
              <a:gd name="connsiteY1" fmla="*/ 1499217 h 2579795"/>
              <a:gd name="connsiteX2" fmla="*/ 3722345 w 3722345"/>
              <a:gd name="connsiteY2" fmla="*/ 2579795 h 2579795"/>
              <a:gd name="connsiteX3" fmla="*/ 0 w 3722345"/>
              <a:gd name="connsiteY3" fmla="*/ 2579795 h 2579795"/>
              <a:gd name="connsiteX4" fmla="*/ 0 w 3722345"/>
              <a:gd name="connsiteY4" fmla="*/ 10886 h 2579795"/>
              <a:gd name="connsiteX5" fmla="*/ 2602624 w 3722345"/>
              <a:gd name="connsiteY5" fmla="*/ 0 h 257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2345" h="2579795">
                <a:moveTo>
                  <a:pt x="2602624" y="0"/>
                </a:moveTo>
                <a:lnTo>
                  <a:pt x="3722345" y="1499217"/>
                </a:lnTo>
                <a:lnTo>
                  <a:pt x="3722345" y="2579795"/>
                </a:lnTo>
                <a:lnTo>
                  <a:pt x="0" y="2579795"/>
                </a:lnTo>
                <a:lnTo>
                  <a:pt x="0" y="10886"/>
                </a:lnTo>
                <a:lnTo>
                  <a:pt x="2602624" y="0"/>
                </a:lnTo>
                <a:close/>
              </a:path>
            </a:pathLst>
          </a:custGeom>
          <a:blipFill>
            <a:blip r:embed="rId15"/>
            <a:srcRect/>
            <a:stretch>
              <a:fillRect t="-7789" b="-77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10505DE-2822-5C59-4ED5-F8ABBE4483FF}"/>
              </a:ext>
            </a:extLst>
          </p:cNvPr>
          <p:cNvSpPr txBox="1"/>
          <p:nvPr/>
        </p:nvSpPr>
        <p:spPr>
          <a:xfrm>
            <a:off x="3637090" y="2515872"/>
            <a:ext cx="12987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rgbClr val="A877B2"/>
                </a:solidFill>
                <a:latin typeface="Kanit" pitchFamily="2" charset="-34"/>
                <a:cs typeface="Kanit" pitchFamily="2" charset="-34"/>
              </a:rPr>
              <a:t>งานเอกชน</a:t>
            </a:r>
            <a:endParaRPr lang="en-US" sz="1400" dirty="0">
              <a:solidFill>
                <a:srgbClr val="A877B2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BFC256C-89C0-7EC5-4587-BFD837D30744}"/>
              </a:ext>
            </a:extLst>
          </p:cNvPr>
          <p:cNvSpPr txBox="1"/>
          <p:nvPr/>
        </p:nvSpPr>
        <p:spPr>
          <a:xfrm>
            <a:off x="3633975" y="2755933"/>
            <a:ext cx="14855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sit, 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sit,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sit,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sit, 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sit,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sit,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44434EF-2504-D48F-361F-390F4CD1F5FD}"/>
              </a:ext>
            </a:extLst>
          </p:cNvPr>
          <p:cNvSpPr txBox="1"/>
          <p:nvPr/>
        </p:nvSpPr>
        <p:spPr>
          <a:xfrm>
            <a:off x="5399821" y="2501610"/>
            <a:ext cx="12987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rgbClr val="A877B2"/>
                </a:solidFill>
                <a:latin typeface="Kanit" pitchFamily="2" charset="-34"/>
                <a:cs typeface="Kanit" pitchFamily="2" charset="-34"/>
              </a:rPr>
              <a:t>งานราชการ</a:t>
            </a:r>
            <a:endParaRPr lang="en-US" sz="1400" dirty="0">
              <a:solidFill>
                <a:srgbClr val="A877B2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2E59FCC-FE6F-6D3C-B757-472F71F249AE}"/>
              </a:ext>
            </a:extLst>
          </p:cNvPr>
          <p:cNvSpPr txBox="1"/>
          <p:nvPr/>
        </p:nvSpPr>
        <p:spPr>
          <a:xfrm>
            <a:off x="5396706" y="2741671"/>
            <a:ext cx="14855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sit, 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sit,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sit,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sit, 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sit,</a:t>
            </a:r>
          </a:p>
          <a:p>
            <a:pPr algn="just"/>
            <a:r>
              <a:rPr lang="en-US" sz="1000" dirty="0">
                <a:latin typeface="Kanit" pitchFamily="2" charset="-34"/>
                <a:cs typeface="Kanit" pitchFamily="2" charset="-34"/>
              </a:rPr>
              <a:t>Lorem ipsum dolor sit,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980A3FF-CA7F-6B16-3599-B50A48A16C0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127596"/>
            <a:ext cx="10688638" cy="7868098"/>
            <a:chOff x="0" y="-127596"/>
            <a:chExt cx="10688638" cy="7868098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58696B0-423A-5B51-F2F7-866EC028448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0688638" cy="7560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AF84647-84F4-515E-6818-192479F8F43A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3492000" y="-106326"/>
              <a:ext cx="0" cy="78468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B923516-4DC3-0C17-E6FC-9F446C7D60E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088638" y="-127596"/>
              <a:ext cx="0" cy="78468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FD126F09-85F5-C823-C56D-EDF835DD3683}"/>
              </a:ext>
            </a:extLst>
          </p:cNvPr>
          <p:cNvSpPr txBox="1"/>
          <p:nvPr/>
        </p:nvSpPr>
        <p:spPr>
          <a:xfrm>
            <a:off x="3670169" y="6981054"/>
            <a:ext cx="33540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FACULTY OF AGRO-INDUSTRY: CHIANGMAI UNIVERSITY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64357791-A101-4DBF-8A2E-0C0042716A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5046" y="7220587"/>
            <a:ext cx="158044" cy="158044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5219E8AE-46B6-4546-F95D-849A51C4A457}"/>
              </a:ext>
            </a:extLst>
          </p:cNvPr>
          <p:cNvSpPr txBox="1"/>
          <p:nvPr/>
        </p:nvSpPr>
        <p:spPr>
          <a:xfrm>
            <a:off x="3896559" y="7164199"/>
            <a:ext cx="7292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agrocmu</a:t>
            </a:r>
            <a:endParaRPr lang="en-US" sz="10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037FF804-CB95-DDC2-0558-BE2348894C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42081" y="7220587"/>
            <a:ext cx="158044" cy="158044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AC6D9C34-8A57-FC1A-ADA4-5CDB588F2C6B}"/>
              </a:ext>
            </a:extLst>
          </p:cNvPr>
          <p:cNvSpPr txBox="1"/>
          <p:nvPr/>
        </p:nvSpPr>
        <p:spPr>
          <a:xfrm>
            <a:off x="4864925" y="7170933"/>
            <a:ext cx="7292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agrocmu1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EA58395-A538-B68A-3A02-B81B2B8A2B48}"/>
              </a:ext>
            </a:extLst>
          </p:cNvPr>
          <p:cNvSpPr txBox="1"/>
          <p:nvPr/>
        </p:nvSpPr>
        <p:spPr>
          <a:xfrm>
            <a:off x="5686925" y="7164199"/>
            <a:ext cx="13383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www.agro.cmu.ac.th</a:t>
            </a:r>
          </a:p>
        </p:txBody>
      </p:sp>
    </p:spTree>
    <p:extLst>
      <p:ext uri="{BB962C8B-B14F-4D97-AF65-F5344CB8AC3E}">
        <p14:creationId xmlns:p14="http://schemas.microsoft.com/office/powerpoint/2010/main" val="21731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B530C3-9183-B847-5CBD-D540E7FB9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70" y="-830721"/>
            <a:ext cx="6633787" cy="99506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408CC5C-00C4-FCA9-D381-878FDF6E303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780458" y="-1653711"/>
            <a:ext cx="14726992" cy="10930447"/>
            <a:chOff x="-1780458" y="-1653711"/>
            <a:chExt cx="14726992" cy="109304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F9379B-632C-1216-98D8-69DFF3EA6B1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/>
              <a:lum contrast="1000"/>
            </a:blip>
            <a:stretch>
              <a:fillRect/>
            </a:stretch>
          </p:blipFill>
          <p:spPr>
            <a:xfrm>
              <a:off x="-1780458" y="-1622322"/>
              <a:ext cx="6049828" cy="10899058"/>
            </a:xfrm>
            <a:prstGeom prst="rect">
              <a:avLst/>
            </a:prstGeom>
            <a:effectLst>
              <a:softEdge rad="9779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2C8066-0711-08F9-516A-D637C6F644A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alphaModFix/>
              <a:lum contrast="1000"/>
            </a:blip>
            <a:stretch>
              <a:fillRect/>
            </a:stretch>
          </p:blipFill>
          <p:spPr>
            <a:xfrm>
              <a:off x="6049827" y="-1653711"/>
              <a:ext cx="6896707" cy="10899058"/>
            </a:xfrm>
            <a:prstGeom prst="rect">
              <a:avLst/>
            </a:prstGeom>
            <a:effectLst>
              <a:softEdge rad="977900"/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EEDD0-1134-1195-9AD7-F8D75EE81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45" y="372757"/>
            <a:ext cx="1389632" cy="7250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4B060A-9E45-F615-1283-63D8305D3ECE}"/>
              </a:ext>
            </a:extLst>
          </p:cNvPr>
          <p:cNvSpPr txBox="1"/>
          <p:nvPr/>
        </p:nvSpPr>
        <p:spPr>
          <a:xfrm>
            <a:off x="316662" y="2170833"/>
            <a:ext cx="27407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200" dirty="0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หลักสูตรวิทยา</a:t>
            </a:r>
            <a:r>
              <a:rPr lang="th-TH" sz="1200" dirty="0" err="1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ศา</a:t>
            </a:r>
            <a:r>
              <a:rPr lang="th-TH" sz="1200" dirty="0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สตรบัณฑิต (6 หลักสูตร)</a:t>
            </a:r>
            <a:endParaRPr lang="en-US" sz="1200" dirty="0">
              <a:solidFill>
                <a:srgbClr val="D6AA47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EF6382-AC30-2A2F-9DCB-45EA9A1B5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44" y="1514083"/>
            <a:ext cx="4192509" cy="557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960058-D51E-4EB2-EBD7-D7A3EDFBC8EA}"/>
              </a:ext>
            </a:extLst>
          </p:cNvPr>
          <p:cNvSpPr txBox="1"/>
          <p:nvPr/>
        </p:nvSpPr>
        <p:spPr>
          <a:xfrm>
            <a:off x="329140" y="1852943"/>
            <a:ext cx="128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ปริญญาตรี</a:t>
            </a:r>
            <a:endParaRPr lang="en-US" dirty="0">
              <a:solidFill>
                <a:srgbClr val="D6AA47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51BED2-80AC-8224-05CC-494B7B2837F6}"/>
              </a:ext>
            </a:extLst>
          </p:cNvPr>
          <p:cNvSpPr txBox="1"/>
          <p:nvPr/>
        </p:nvSpPr>
        <p:spPr>
          <a:xfrm>
            <a:off x="315428" y="2421792"/>
            <a:ext cx="2325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 </a:t>
            </a:r>
          </a:p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</a:t>
            </a:r>
          </a:p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</a:t>
            </a:r>
          </a:p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 </a:t>
            </a:r>
          </a:p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</a:t>
            </a:r>
          </a:p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0C4823-1324-ED14-470C-5F692A020CE6}"/>
              </a:ext>
            </a:extLst>
          </p:cNvPr>
          <p:cNvSpPr txBox="1"/>
          <p:nvPr/>
        </p:nvSpPr>
        <p:spPr>
          <a:xfrm>
            <a:off x="330374" y="4072546"/>
            <a:ext cx="27407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200" dirty="0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หลักสูตรวิทยา</a:t>
            </a:r>
            <a:r>
              <a:rPr lang="th-TH" sz="1200" dirty="0" err="1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ศา</a:t>
            </a:r>
            <a:r>
              <a:rPr lang="th-TH" sz="1200" dirty="0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สตรบัณฑิต (4 หลักสูตร)</a:t>
            </a:r>
            <a:endParaRPr lang="en-US" sz="1200" dirty="0">
              <a:solidFill>
                <a:srgbClr val="D6AA47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5BD514-CBD1-E30D-22DD-AF3B67F45794}"/>
              </a:ext>
            </a:extLst>
          </p:cNvPr>
          <p:cNvSpPr txBox="1"/>
          <p:nvPr/>
        </p:nvSpPr>
        <p:spPr>
          <a:xfrm>
            <a:off x="342852" y="3754656"/>
            <a:ext cx="128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ปริญญาโท</a:t>
            </a:r>
            <a:endParaRPr lang="en-US" dirty="0">
              <a:solidFill>
                <a:srgbClr val="D6AA47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F871C1-528B-4888-FBE0-8C3CFC533098}"/>
              </a:ext>
            </a:extLst>
          </p:cNvPr>
          <p:cNvSpPr txBox="1"/>
          <p:nvPr/>
        </p:nvSpPr>
        <p:spPr>
          <a:xfrm>
            <a:off x="329140" y="4323505"/>
            <a:ext cx="2325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 </a:t>
            </a:r>
          </a:p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</a:t>
            </a:r>
          </a:p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</a:t>
            </a:r>
          </a:p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86899-B954-3940-BED1-6996EBF0F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5349" y="6569576"/>
            <a:ext cx="3277935" cy="16389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C2EF9B-6030-B4E0-1A15-56A530026B15}"/>
              </a:ext>
            </a:extLst>
          </p:cNvPr>
          <p:cNvSpPr txBox="1"/>
          <p:nvPr/>
        </p:nvSpPr>
        <p:spPr>
          <a:xfrm>
            <a:off x="330374" y="5695144"/>
            <a:ext cx="27407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200" dirty="0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หลักสูตรวิทยา</a:t>
            </a:r>
            <a:r>
              <a:rPr lang="th-TH" sz="1200" dirty="0" err="1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ศา</a:t>
            </a:r>
            <a:r>
              <a:rPr lang="th-TH" sz="1200" dirty="0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สตรบัณฑิต (3 หลักสูตร)</a:t>
            </a:r>
            <a:endParaRPr lang="en-US" sz="1200" dirty="0">
              <a:solidFill>
                <a:srgbClr val="D6AA47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2A6686-55C7-7163-5D6A-CBBBB876EA0E}"/>
              </a:ext>
            </a:extLst>
          </p:cNvPr>
          <p:cNvSpPr txBox="1"/>
          <p:nvPr/>
        </p:nvSpPr>
        <p:spPr>
          <a:xfrm>
            <a:off x="342851" y="5377254"/>
            <a:ext cx="1476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ปริญญาเอก</a:t>
            </a:r>
            <a:endParaRPr lang="en-US" dirty="0">
              <a:solidFill>
                <a:srgbClr val="D6AA47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6D0FFC-4267-7CF0-3EBB-96EB1813E261}"/>
              </a:ext>
            </a:extLst>
          </p:cNvPr>
          <p:cNvSpPr txBox="1"/>
          <p:nvPr/>
        </p:nvSpPr>
        <p:spPr>
          <a:xfrm>
            <a:off x="329140" y="5946103"/>
            <a:ext cx="2325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 </a:t>
            </a:r>
          </a:p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</a:t>
            </a:r>
          </a:p>
          <a:p>
            <a:pPr algn="just"/>
            <a:r>
              <a:rPr lang="en-US" sz="1200" dirty="0">
                <a:latin typeface="Kanit" pitchFamily="2" charset="-34"/>
                <a:cs typeface="Kanit" pitchFamily="2" charset="-34"/>
              </a:rPr>
              <a:t>• Lorem ipsum dolor sit </a:t>
            </a:r>
            <a:r>
              <a:rPr lang="en-US" sz="1200" dirty="0" err="1">
                <a:latin typeface="Kanit" pitchFamily="2" charset="-34"/>
                <a:cs typeface="Kanit" pitchFamily="2" charset="-34"/>
              </a:rPr>
              <a:t>amet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,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DC8516-5FD5-2A38-0D52-EA29EF40FF81}"/>
              </a:ext>
            </a:extLst>
          </p:cNvPr>
          <p:cNvSpPr txBox="1"/>
          <p:nvPr/>
        </p:nvSpPr>
        <p:spPr>
          <a:xfrm>
            <a:off x="321079" y="1097924"/>
            <a:ext cx="4542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83558E"/>
                </a:solidFill>
                <a:latin typeface="Kanit" pitchFamily="2" charset="-34"/>
                <a:cs typeface="Kanit" pitchFamily="2" charset="-34"/>
              </a:rPr>
              <a:t>คณะอุตสาหกรรมเกษตร</a:t>
            </a:r>
            <a:r>
              <a:rPr lang="th-TH" dirty="0">
                <a:solidFill>
                  <a:srgbClr val="83558E"/>
                </a:solidFill>
                <a:latin typeface="Kanit" pitchFamily="2" charset="-34"/>
                <a:cs typeface="Kanit" pitchFamily="2" charset="-34"/>
              </a:rPr>
              <a:t> มหาวิทยาลัยเชียงใหม่</a:t>
            </a:r>
            <a:endParaRPr lang="en-US" dirty="0">
              <a:solidFill>
                <a:srgbClr val="83558E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107EE3-FBDC-E94D-50FD-AC926452861D}"/>
              </a:ext>
            </a:extLst>
          </p:cNvPr>
          <p:cNvSpPr txBox="1"/>
          <p:nvPr/>
        </p:nvSpPr>
        <p:spPr>
          <a:xfrm>
            <a:off x="1955045" y="260817"/>
            <a:ext cx="26414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dirty="0">
                <a:solidFill>
                  <a:srgbClr val="83558E"/>
                </a:solidFill>
                <a:latin typeface="Kanit" pitchFamily="2" charset="-34"/>
                <a:cs typeface="Kanit" pitchFamily="2" charset="-34"/>
              </a:rPr>
              <a:t>หลักสูตร</a:t>
            </a:r>
            <a:endParaRPr lang="en-US" sz="5400" dirty="0">
              <a:solidFill>
                <a:srgbClr val="83558E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9404E9-6B05-3004-6E0C-AAC87D58B02A}"/>
              </a:ext>
            </a:extLst>
          </p:cNvPr>
          <p:cNvSpPr/>
          <p:nvPr/>
        </p:nvSpPr>
        <p:spPr>
          <a:xfrm>
            <a:off x="5914325" y="436352"/>
            <a:ext cx="5013817" cy="923330"/>
          </a:xfrm>
          <a:prstGeom prst="rect">
            <a:avLst/>
          </a:prstGeom>
          <a:solidFill>
            <a:srgbClr val="835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894B12-C930-6E72-D18B-02FA652BD60D}"/>
              </a:ext>
            </a:extLst>
          </p:cNvPr>
          <p:cNvSpPr txBox="1"/>
          <p:nvPr/>
        </p:nvSpPr>
        <p:spPr>
          <a:xfrm>
            <a:off x="5543370" y="-127596"/>
            <a:ext cx="107354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rgbClr val="D6AA47"/>
                </a:solidFill>
                <a:latin typeface="Kanit" pitchFamily="2" charset="-34"/>
                <a:cs typeface="Kanit" pitchFamily="2" charset="-34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C5D991-28BE-E2B3-D39C-0FE8ABA6F78F}"/>
              </a:ext>
            </a:extLst>
          </p:cNvPr>
          <p:cNvSpPr txBox="1"/>
          <p:nvPr/>
        </p:nvSpPr>
        <p:spPr>
          <a:xfrm>
            <a:off x="6658554" y="437995"/>
            <a:ext cx="1944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สาขาวิชา</a:t>
            </a:r>
            <a:endParaRPr lang="en-US" sz="36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9BC01C-ED75-08BD-8393-47969A6D4520}"/>
              </a:ext>
            </a:extLst>
          </p:cNvPr>
          <p:cNvSpPr txBox="1"/>
          <p:nvPr/>
        </p:nvSpPr>
        <p:spPr>
          <a:xfrm>
            <a:off x="6690943" y="882048"/>
            <a:ext cx="34033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หลักสูตรวิทยา</a:t>
            </a:r>
            <a:r>
              <a:rPr lang="th-TH" sz="2200" dirty="0" err="1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ศา</a:t>
            </a:r>
            <a:r>
              <a:rPr lang="th-TH" sz="22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สตรบัณฑิต</a:t>
            </a:r>
            <a:endParaRPr lang="en-US" sz="22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2EBF6D-86DA-4ACC-6D15-D172A9637DCE}"/>
              </a:ext>
            </a:extLst>
          </p:cNvPr>
          <p:cNvSpPr txBox="1"/>
          <p:nvPr/>
        </p:nvSpPr>
        <p:spPr>
          <a:xfrm>
            <a:off x="8377150" y="530327"/>
            <a:ext cx="19969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(ปริญญาตรี)</a:t>
            </a:r>
            <a:endParaRPr lang="en-US" sz="2200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A363A64-C289-0DBE-826E-3188667DAE68}"/>
              </a:ext>
            </a:extLst>
          </p:cNvPr>
          <p:cNvSpPr/>
          <p:nvPr/>
        </p:nvSpPr>
        <p:spPr>
          <a:xfrm>
            <a:off x="5951791" y="1557496"/>
            <a:ext cx="1450973" cy="770589"/>
          </a:xfrm>
          <a:custGeom>
            <a:avLst/>
            <a:gdLst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0 w 1984840"/>
              <a:gd name="connsiteY3" fmla="*/ 1016000 h 1016000"/>
              <a:gd name="connsiteX4" fmla="*/ 0 w 1984840"/>
              <a:gd name="connsiteY4" fmla="*/ 0 h 1016000"/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500743 w 1984840"/>
              <a:gd name="connsiteY3" fmla="*/ 1005115 h 1016000"/>
              <a:gd name="connsiteX4" fmla="*/ 0 w 1984840"/>
              <a:gd name="connsiteY4" fmla="*/ 0 h 1016000"/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272143 w 1984840"/>
              <a:gd name="connsiteY3" fmla="*/ 1005115 h 1016000"/>
              <a:gd name="connsiteX4" fmla="*/ 0 w 1984840"/>
              <a:gd name="connsiteY4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840" h="1016000">
                <a:moveTo>
                  <a:pt x="0" y="0"/>
                </a:moveTo>
                <a:lnTo>
                  <a:pt x="1984840" y="0"/>
                </a:lnTo>
                <a:lnTo>
                  <a:pt x="1984840" y="1016000"/>
                </a:lnTo>
                <a:lnTo>
                  <a:pt x="272143" y="1005115"/>
                </a:lnTo>
                <a:lnTo>
                  <a:pt x="0" y="0"/>
                </a:lnTo>
                <a:close/>
              </a:path>
            </a:pathLst>
          </a:custGeom>
          <a:solidFill>
            <a:srgbClr val="51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3">
            <a:extLst>
              <a:ext uri="{FF2B5EF4-FFF2-40B4-BE49-F238E27FC236}">
                <a16:creationId xmlns:a16="http://schemas.microsoft.com/office/drawing/2014/main" id="{D97554CB-B1D9-94C7-E34C-6036F9A195CE}"/>
              </a:ext>
            </a:extLst>
          </p:cNvPr>
          <p:cNvSpPr/>
          <p:nvPr/>
        </p:nvSpPr>
        <p:spPr>
          <a:xfrm>
            <a:off x="5965456" y="2516915"/>
            <a:ext cx="1450973" cy="770589"/>
          </a:xfrm>
          <a:custGeom>
            <a:avLst/>
            <a:gdLst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0 w 1984840"/>
              <a:gd name="connsiteY3" fmla="*/ 1016000 h 1016000"/>
              <a:gd name="connsiteX4" fmla="*/ 0 w 1984840"/>
              <a:gd name="connsiteY4" fmla="*/ 0 h 1016000"/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500743 w 1984840"/>
              <a:gd name="connsiteY3" fmla="*/ 1005115 h 1016000"/>
              <a:gd name="connsiteX4" fmla="*/ 0 w 1984840"/>
              <a:gd name="connsiteY4" fmla="*/ 0 h 1016000"/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272143 w 1984840"/>
              <a:gd name="connsiteY3" fmla="*/ 1005115 h 1016000"/>
              <a:gd name="connsiteX4" fmla="*/ 0 w 1984840"/>
              <a:gd name="connsiteY4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840" h="1016000">
                <a:moveTo>
                  <a:pt x="0" y="0"/>
                </a:moveTo>
                <a:lnTo>
                  <a:pt x="1984840" y="0"/>
                </a:lnTo>
                <a:lnTo>
                  <a:pt x="1984840" y="1016000"/>
                </a:lnTo>
                <a:lnTo>
                  <a:pt x="272143" y="1005115"/>
                </a:lnTo>
                <a:lnTo>
                  <a:pt x="0" y="0"/>
                </a:lnTo>
                <a:close/>
              </a:path>
            </a:pathLst>
          </a:custGeom>
          <a:solidFill>
            <a:srgbClr val="6B5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3">
            <a:extLst>
              <a:ext uri="{FF2B5EF4-FFF2-40B4-BE49-F238E27FC236}">
                <a16:creationId xmlns:a16="http://schemas.microsoft.com/office/drawing/2014/main" id="{DCAF2560-EAD1-8FA1-7C82-4300FD2B7592}"/>
              </a:ext>
            </a:extLst>
          </p:cNvPr>
          <p:cNvSpPr/>
          <p:nvPr/>
        </p:nvSpPr>
        <p:spPr>
          <a:xfrm>
            <a:off x="5970636" y="3509375"/>
            <a:ext cx="1450973" cy="770589"/>
          </a:xfrm>
          <a:custGeom>
            <a:avLst/>
            <a:gdLst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0 w 1984840"/>
              <a:gd name="connsiteY3" fmla="*/ 1016000 h 1016000"/>
              <a:gd name="connsiteX4" fmla="*/ 0 w 1984840"/>
              <a:gd name="connsiteY4" fmla="*/ 0 h 1016000"/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500743 w 1984840"/>
              <a:gd name="connsiteY3" fmla="*/ 1005115 h 1016000"/>
              <a:gd name="connsiteX4" fmla="*/ 0 w 1984840"/>
              <a:gd name="connsiteY4" fmla="*/ 0 h 1016000"/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272143 w 1984840"/>
              <a:gd name="connsiteY3" fmla="*/ 1005115 h 1016000"/>
              <a:gd name="connsiteX4" fmla="*/ 0 w 1984840"/>
              <a:gd name="connsiteY4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840" h="1016000">
                <a:moveTo>
                  <a:pt x="0" y="0"/>
                </a:moveTo>
                <a:lnTo>
                  <a:pt x="1984840" y="0"/>
                </a:lnTo>
                <a:lnTo>
                  <a:pt x="1984840" y="1016000"/>
                </a:lnTo>
                <a:lnTo>
                  <a:pt x="272143" y="1005115"/>
                </a:lnTo>
                <a:lnTo>
                  <a:pt x="0" y="0"/>
                </a:lnTo>
                <a:close/>
              </a:path>
            </a:pathLst>
          </a:custGeom>
          <a:solidFill>
            <a:srgbClr val="BD8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20CBF3BB-03DE-6D95-41F5-AEB81E7A7505}"/>
              </a:ext>
            </a:extLst>
          </p:cNvPr>
          <p:cNvSpPr/>
          <p:nvPr/>
        </p:nvSpPr>
        <p:spPr>
          <a:xfrm>
            <a:off x="5984301" y="4468794"/>
            <a:ext cx="1450973" cy="770589"/>
          </a:xfrm>
          <a:custGeom>
            <a:avLst/>
            <a:gdLst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0 w 1984840"/>
              <a:gd name="connsiteY3" fmla="*/ 1016000 h 1016000"/>
              <a:gd name="connsiteX4" fmla="*/ 0 w 1984840"/>
              <a:gd name="connsiteY4" fmla="*/ 0 h 1016000"/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500743 w 1984840"/>
              <a:gd name="connsiteY3" fmla="*/ 1005115 h 1016000"/>
              <a:gd name="connsiteX4" fmla="*/ 0 w 1984840"/>
              <a:gd name="connsiteY4" fmla="*/ 0 h 1016000"/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272143 w 1984840"/>
              <a:gd name="connsiteY3" fmla="*/ 1005115 h 1016000"/>
              <a:gd name="connsiteX4" fmla="*/ 0 w 1984840"/>
              <a:gd name="connsiteY4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840" h="1016000">
                <a:moveTo>
                  <a:pt x="0" y="0"/>
                </a:moveTo>
                <a:lnTo>
                  <a:pt x="1984840" y="0"/>
                </a:lnTo>
                <a:lnTo>
                  <a:pt x="1984840" y="1016000"/>
                </a:lnTo>
                <a:lnTo>
                  <a:pt x="272143" y="1005115"/>
                </a:lnTo>
                <a:lnTo>
                  <a:pt x="0" y="0"/>
                </a:lnTo>
                <a:close/>
              </a:path>
            </a:pathLst>
          </a:custGeom>
          <a:solidFill>
            <a:srgbClr val="683C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6C4F4E4F-0A59-E79A-638B-32EFD6879734}"/>
              </a:ext>
            </a:extLst>
          </p:cNvPr>
          <p:cNvSpPr/>
          <p:nvPr/>
        </p:nvSpPr>
        <p:spPr>
          <a:xfrm>
            <a:off x="5980451" y="5482076"/>
            <a:ext cx="1450973" cy="770589"/>
          </a:xfrm>
          <a:custGeom>
            <a:avLst/>
            <a:gdLst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0 w 1984840"/>
              <a:gd name="connsiteY3" fmla="*/ 1016000 h 1016000"/>
              <a:gd name="connsiteX4" fmla="*/ 0 w 1984840"/>
              <a:gd name="connsiteY4" fmla="*/ 0 h 1016000"/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500743 w 1984840"/>
              <a:gd name="connsiteY3" fmla="*/ 1005115 h 1016000"/>
              <a:gd name="connsiteX4" fmla="*/ 0 w 1984840"/>
              <a:gd name="connsiteY4" fmla="*/ 0 h 1016000"/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272143 w 1984840"/>
              <a:gd name="connsiteY3" fmla="*/ 1005115 h 1016000"/>
              <a:gd name="connsiteX4" fmla="*/ 0 w 1984840"/>
              <a:gd name="connsiteY4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840" h="1016000">
                <a:moveTo>
                  <a:pt x="0" y="0"/>
                </a:moveTo>
                <a:lnTo>
                  <a:pt x="1984840" y="0"/>
                </a:lnTo>
                <a:lnTo>
                  <a:pt x="1984840" y="1016000"/>
                </a:lnTo>
                <a:lnTo>
                  <a:pt x="272143" y="1005115"/>
                </a:lnTo>
                <a:lnTo>
                  <a:pt x="0" y="0"/>
                </a:lnTo>
                <a:close/>
              </a:path>
            </a:pathLst>
          </a:custGeom>
          <a:solidFill>
            <a:srgbClr val="586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9A758951-51E7-0388-E0A4-1D8E1DB636E8}"/>
              </a:ext>
            </a:extLst>
          </p:cNvPr>
          <p:cNvSpPr/>
          <p:nvPr/>
        </p:nvSpPr>
        <p:spPr>
          <a:xfrm>
            <a:off x="5994116" y="6441495"/>
            <a:ext cx="1450973" cy="770589"/>
          </a:xfrm>
          <a:custGeom>
            <a:avLst/>
            <a:gdLst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0 w 1984840"/>
              <a:gd name="connsiteY3" fmla="*/ 1016000 h 1016000"/>
              <a:gd name="connsiteX4" fmla="*/ 0 w 1984840"/>
              <a:gd name="connsiteY4" fmla="*/ 0 h 1016000"/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500743 w 1984840"/>
              <a:gd name="connsiteY3" fmla="*/ 1005115 h 1016000"/>
              <a:gd name="connsiteX4" fmla="*/ 0 w 1984840"/>
              <a:gd name="connsiteY4" fmla="*/ 0 h 1016000"/>
              <a:gd name="connsiteX0" fmla="*/ 0 w 1984840"/>
              <a:gd name="connsiteY0" fmla="*/ 0 h 1016000"/>
              <a:gd name="connsiteX1" fmla="*/ 1984840 w 1984840"/>
              <a:gd name="connsiteY1" fmla="*/ 0 h 1016000"/>
              <a:gd name="connsiteX2" fmla="*/ 1984840 w 1984840"/>
              <a:gd name="connsiteY2" fmla="*/ 1016000 h 1016000"/>
              <a:gd name="connsiteX3" fmla="*/ 272143 w 1984840"/>
              <a:gd name="connsiteY3" fmla="*/ 1005115 h 1016000"/>
              <a:gd name="connsiteX4" fmla="*/ 0 w 1984840"/>
              <a:gd name="connsiteY4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840" h="1016000">
                <a:moveTo>
                  <a:pt x="0" y="0"/>
                </a:moveTo>
                <a:lnTo>
                  <a:pt x="1984840" y="0"/>
                </a:lnTo>
                <a:lnTo>
                  <a:pt x="1984840" y="1016000"/>
                </a:lnTo>
                <a:lnTo>
                  <a:pt x="272143" y="1005115"/>
                </a:lnTo>
                <a:lnTo>
                  <a:pt x="0" y="0"/>
                </a:lnTo>
                <a:close/>
              </a:path>
            </a:pathLst>
          </a:custGeom>
          <a:solidFill>
            <a:srgbClr val="A77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884A9E-9F92-D6A8-32A5-239B32EB3B1E}"/>
              </a:ext>
            </a:extLst>
          </p:cNvPr>
          <p:cNvSpPr txBox="1"/>
          <p:nvPr/>
        </p:nvSpPr>
        <p:spPr>
          <a:xfrm>
            <a:off x="7474737" y="1503820"/>
            <a:ext cx="3095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513464"/>
                </a:solidFill>
                <a:latin typeface="Kanit" pitchFamily="2" charset="-34"/>
                <a:cs typeface="Kanit" pitchFamily="2" charset="-34"/>
              </a:rPr>
              <a:t>วิทยาศาสตร์เเละเทคโนโลยีการอาหาร</a:t>
            </a:r>
            <a:endParaRPr lang="en-US" sz="1400" dirty="0">
              <a:solidFill>
                <a:srgbClr val="513464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36A09C-96F5-C7CF-B61D-618A46A086B4}"/>
              </a:ext>
            </a:extLst>
          </p:cNvPr>
          <p:cNvSpPr txBox="1"/>
          <p:nvPr/>
        </p:nvSpPr>
        <p:spPr>
          <a:xfrm>
            <a:off x="7481955" y="1746281"/>
            <a:ext cx="27518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ศึกษา วิเคราะห์คุณภาพทางเคมี, กายภาพและ</a:t>
            </a:r>
          </a:p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จุลินทรีย์ในการผลิตภัณฑ์อาหาร รวมทั้งการแปรรูปและการควบคุมคุณภาพอาหาร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6CCF7F1-D66F-3C49-51AC-C31B241D8443}"/>
              </a:ext>
            </a:extLst>
          </p:cNvPr>
          <p:cNvSpPr txBox="1"/>
          <p:nvPr/>
        </p:nvSpPr>
        <p:spPr>
          <a:xfrm>
            <a:off x="7482342" y="2450181"/>
            <a:ext cx="3095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rgbClr val="6B5E97"/>
                </a:solidFill>
                <a:latin typeface="Kanit" pitchFamily="2" charset="-34"/>
                <a:cs typeface="Kanit" pitchFamily="2" charset="-34"/>
              </a:rPr>
              <a:t>เทคโนโลยีการพัฒนาผลิต</a:t>
            </a:r>
            <a:r>
              <a:rPr lang="th-TH" sz="1400" dirty="0" err="1">
                <a:solidFill>
                  <a:srgbClr val="6B5E97"/>
                </a:solidFill>
                <a:latin typeface="Kanit" pitchFamily="2" charset="-34"/>
                <a:cs typeface="Kanit" pitchFamily="2" charset="-34"/>
              </a:rPr>
              <a:t>ภั</a:t>
            </a:r>
            <a:r>
              <a:rPr lang="th-TH" sz="1400" dirty="0">
                <a:solidFill>
                  <a:srgbClr val="6B5E97"/>
                </a:solidFill>
                <a:latin typeface="Kanit" pitchFamily="2" charset="-34"/>
                <a:cs typeface="Kanit" pitchFamily="2" charset="-34"/>
              </a:rPr>
              <a:t>ณ</a:t>
            </a:r>
            <a:r>
              <a:rPr lang="th-TH" sz="1400" dirty="0" err="1">
                <a:solidFill>
                  <a:srgbClr val="6B5E97"/>
                </a:solidFill>
                <a:latin typeface="Kanit" pitchFamily="2" charset="-34"/>
                <a:cs typeface="Kanit" pitchFamily="2" charset="-34"/>
              </a:rPr>
              <a:t>ท์</a:t>
            </a:r>
            <a:endParaRPr lang="en-US" sz="1400" dirty="0">
              <a:solidFill>
                <a:srgbClr val="6B5E97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4C1E0B0-9867-7F3A-BB52-E9C57D2AFFDB}"/>
              </a:ext>
            </a:extLst>
          </p:cNvPr>
          <p:cNvSpPr txBox="1"/>
          <p:nvPr/>
        </p:nvSpPr>
        <p:spPr>
          <a:xfrm>
            <a:off x="7489560" y="2692642"/>
            <a:ext cx="27518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คิดค้นผลิตภัณฑ์ใหม่</a:t>
            </a:r>
            <a:r>
              <a:rPr lang="th-TH" sz="1100" dirty="0" err="1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ๆแ</a:t>
            </a:r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ละศึกษาความต้องการ</a:t>
            </a:r>
          </a:p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ของตลาด เพื่อออกแบบผลิตภัณฑ์และประเมิน</a:t>
            </a:r>
          </a:p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คุณภาพทางประสาทสัมผัส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383620-A876-C69B-4CA2-8B3830560999}"/>
              </a:ext>
            </a:extLst>
          </p:cNvPr>
          <p:cNvSpPr txBox="1"/>
          <p:nvPr/>
        </p:nvSpPr>
        <p:spPr>
          <a:xfrm>
            <a:off x="7482342" y="3445905"/>
            <a:ext cx="3095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rgbClr val="BD8831"/>
                </a:solidFill>
                <a:latin typeface="Kanit" pitchFamily="2" charset="-34"/>
                <a:cs typeface="Kanit" pitchFamily="2" charset="-34"/>
              </a:rPr>
              <a:t>เทคโนโลยีการบรรจุ</a:t>
            </a:r>
            <a:endParaRPr lang="en-US" sz="1400" dirty="0">
              <a:solidFill>
                <a:srgbClr val="BD883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F0C9B5D-0AE2-D108-1492-66C011EB33A8}"/>
              </a:ext>
            </a:extLst>
          </p:cNvPr>
          <p:cNvSpPr txBox="1"/>
          <p:nvPr/>
        </p:nvSpPr>
        <p:spPr>
          <a:xfrm>
            <a:off x="7489560" y="3688366"/>
            <a:ext cx="27518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ออกแบบบรรจุภัณฑ์รูปแบบใหม่ ให้ตอบโจทย์</a:t>
            </a:r>
          </a:p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ความต้องการของผู้บริโภค ลดการสูญเสีย</a:t>
            </a:r>
          </a:p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ระหว่างกระบวนการผลิต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68709E5-3182-E4D4-6137-AA9B6B56304D}"/>
              </a:ext>
            </a:extLst>
          </p:cNvPr>
          <p:cNvSpPr txBox="1"/>
          <p:nvPr/>
        </p:nvSpPr>
        <p:spPr>
          <a:xfrm>
            <a:off x="7482342" y="4403974"/>
            <a:ext cx="3095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rgbClr val="683C11"/>
                </a:solidFill>
                <a:latin typeface="Kanit" pitchFamily="2" charset="-34"/>
                <a:cs typeface="Kanit" pitchFamily="2" charset="-34"/>
              </a:rPr>
              <a:t>วิศวกรรมกระบวนการอาหาร</a:t>
            </a:r>
            <a:endParaRPr lang="en-US" sz="1400" dirty="0">
              <a:solidFill>
                <a:srgbClr val="683C1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6404707-674C-9D95-F639-E4E5F6CBDC9B}"/>
              </a:ext>
            </a:extLst>
          </p:cNvPr>
          <p:cNvSpPr txBox="1"/>
          <p:nvPr/>
        </p:nvSpPr>
        <p:spPr>
          <a:xfrm>
            <a:off x="7489560" y="4635549"/>
            <a:ext cx="27518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ประยุกต์องค์ความรู้ด้าน</a:t>
            </a:r>
            <a:r>
              <a:rPr lang="th-TH" sz="1100" dirty="0" err="1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วิศ</a:t>
            </a:r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กรรมศาสตร์ร่วมกับอุตสาหกรรมอาหาร เพื่อออกแบบวางแผนใช้เครื่องจักรในการผลิตและแปรรูปอาหาร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CA02CE-5D5C-397C-27C7-6B30E2525526}"/>
              </a:ext>
            </a:extLst>
          </p:cNvPr>
          <p:cNvSpPr txBox="1"/>
          <p:nvPr/>
        </p:nvSpPr>
        <p:spPr>
          <a:xfrm>
            <a:off x="7482342" y="5436696"/>
            <a:ext cx="3095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rgbClr val="586292"/>
                </a:solidFill>
                <a:latin typeface="Kanit" pitchFamily="2" charset="-34"/>
                <a:cs typeface="Kanit" pitchFamily="2" charset="-34"/>
              </a:rPr>
              <a:t>เทคโนโลยีผลิต</a:t>
            </a:r>
            <a:r>
              <a:rPr lang="th-TH" sz="1400" dirty="0" err="1">
                <a:solidFill>
                  <a:srgbClr val="586292"/>
                </a:solidFill>
                <a:latin typeface="Kanit" pitchFamily="2" charset="-34"/>
                <a:cs typeface="Kanit" pitchFamily="2" charset="-34"/>
              </a:rPr>
              <a:t>ภั</a:t>
            </a:r>
            <a:r>
              <a:rPr lang="th-TH" sz="1400" dirty="0">
                <a:solidFill>
                  <a:srgbClr val="586292"/>
                </a:solidFill>
                <a:latin typeface="Kanit" pitchFamily="2" charset="-34"/>
                <a:cs typeface="Kanit" pitchFamily="2" charset="-34"/>
              </a:rPr>
              <a:t>ณ</a:t>
            </a:r>
            <a:r>
              <a:rPr lang="th-TH" sz="1400" dirty="0" err="1">
                <a:solidFill>
                  <a:srgbClr val="586292"/>
                </a:solidFill>
                <a:latin typeface="Kanit" pitchFamily="2" charset="-34"/>
                <a:cs typeface="Kanit" pitchFamily="2" charset="-34"/>
              </a:rPr>
              <a:t>ท์</a:t>
            </a:r>
            <a:r>
              <a:rPr lang="th-TH" sz="1400" dirty="0">
                <a:solidFill>
                  <a:srgbClr val="586292"/>
                </a:solidFill>
                <a:latin typeface="Kanit" pitchFamily="2" charset="-34"/>
                <a:cs typeface="Kanit" pitchFamily="2" charset="-34"/>
              </a:rPr>
              <a:t>ทางทะเล</a:t>
            </a:r>
            <a:endParaRPr lang="en-US" sz="1400" dirty="0">
              <a:solidFill>
                <a:srgbClr val="586292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75277E-693D-CF5A-9E82-9257D980D524}"/>
              </a:ext>
            </a:extLst>
          </p:cNvPr>
          <p:cNvSpPr txBox="1"/>
          <p:nvPr/>
        </p:nvSpPr>
        <p:spPr>
          <a:xfrm>
            <a:off x="7489560" y="5679157"/>
            <a:ext cx="27518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ศึกษาการแปรรูปผลิตภัณฑ์อาหารทะเลคัดเลือกวัตถุดิบ ควบคุมคุณภาพและเพิ่มมูลค่า</a:t>
            </a:r>
          </a:p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ให้กับผลิตภัณฑ์อาหารทะเล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3218DF3-30DC-262B-9882-9EE38524A7C2}"/>
              </a:ext>
            </a:extLst>
          </p:cNvPr>
          <p:cNvSpPr txBox="1"/>
          <p:nvPr/>
        </p:nvSpPr>
        <p:spPr>
          <a:xfrm>
            <a:off x="7482342" y="6365462"/>
            <a:ext cx="1743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rgbClr val="A778B3"/>
                </a:solidFill>
                <a:latin typeface="Kanit" pitchFamily="2" charset="-34"/>
                <a:cs typeface="Kanit" pitchFamily="2" charset="-34"/>
              </a:rPr>
              <a:t>เทคโนโลยีชีวภาพทาง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58E859-F9AE-6517-1D20-CCF3C731A331}"/>
              </a:ext>
            </a:extLst>
          </p:cNvPr>
          <p:cNvSpPr txBox="1"/>
          <p:nvPr/>
        </p:nvSpPr>
        <p:spPr>
          <a:xfrm>
            <a:off x="7473439" y="6794131"/>
            <a:ext cx="27518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ศึกษาแนวทางการใช้เทคโนโลยีชีวภาพในอุตสาหกรรมอาหารและพลังงาน เพิ่มมูลค่าจาก</a:t>
            </a:r>
          </a:p>
          <a:p>
            <a:pPr algn="thaiDist"/>
            <a:r>
              <a:rPr lang="th-TH" sz="1100" dirty="0">
                <a:solidFill>
                  <a:schemeClr val="bg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สิ่งเหลือใช้ทางการเกษตรและอุตสาหกรรม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9CFF47B-268D-2396-0FBA-E1AAE2472818}"/>
              </a:ext>
            </a:extLst>
          </p:cNvPr>
          <p:cNvSpPr txBox="1"/>
          <p:nvPr/>
        </p:nvSpPr>
        <p:spPr>
          <a:xfrm>
            <a:off x="7482342" y="6572342"/>
            <a:ext cx="1743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rgbClr val="A778B3"/>
                </a:solidFill>
                <a:latin typeface="Kanit" pitchFamily="2" charset="-34"/>
                <a:cs typeface="Kanit" pitchFamily="2" charset="-34"/>
              </a:rPr>
              <a:t>อุตสาหกรรมเกษตร</a:t>
            </a:r>
            <a:endParaRPr lang="en-US" sz="1400" dirty="0">
              <a:solidFill>
                <a:srgbClr val="A778B3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92403D-3ABD-EFE7-79D9-2C926ABB0099}"/>
              </a:ext>
            </a:extLst>
          </p:cNvPr>
          <p:cNvSpPr txBox="1"/>
          <p:nvPr/>
        </p:nvSpPr>
        <p:spPr>
          <a:xfrm>
            <a:off x="6491003" y="1641298"/>
            <a:ext cx="869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FST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FD6B39-871D-7DEE-9C4F-B3769505B13F}"/>
              </a:ext>
            </a:extLst>
          </p:cNvPr>
          <p:cNvSpPr txBox="1"/>
          <p:nvPr/>
        </p:nvSpPr>
        <p:spPr>
          <a:xfrm>
            <a:off x="6425687" y="2604069"/>
            <a:ext cx="922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PDT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022D98D-4484-69D1-084B-D57C2B5F7D42}"/>
              </a:ext>
            </a:extLst>
          </p:cNvPr>
          <p:cNvSpPr txBox="1"/>
          <p:nvPr/>
        </p:nvSpPr>
        <p:spPr>
          <a:xfrm>
            <a:off x="6425687" y="3587396"/>
            <a:ext cx="9659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PKT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03BAC16-BDBC-576A-BEBF-7F45F0FE23F5}"/>
              </a:ext>
            </a:extLst>
          </p:cNvPr>
          <p:cNvSpPr txBox="1"/>
          <p:nvPr/>
        </p:nvSpPr>
        <p:spPr>
          <a:xfrm>
            <a:off x="6542315" y="4550167"/>
            <a:ext cx="696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FE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F95660-7020-496D-B712-6E5C4D84E619}"/>
              </a:ext>
            </a:extLst>
          </p:cNvPr>
          <p:cNvSpPr txBox="1"/>
          <p:nvPr/>
        </p:nvSpPr>
        <p:spPr>
          <a:xfrm>
            <a:off x="6371256" y="5557280"/>
            <a:ext cx="10433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MPT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3BF918-0070-9EFD-0BD5-DAA30EAB55DB}"/>
              </a:ext>
            </a:extLst>
          </p:cNvPr>
          <p:cNvSpPr txBox="1"/>
          <p:nvPr/>
        </p:nvSpPr>
        <p:spPr>
          <a:xfrm>
            <a:off x="6295054" y="6520051"/>
            <a:ext cx="1107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Kanit" pitchFamily="2" charset="-34"/>
                <a:cs typeface="Kanit" pitchFamily="2" charset="-34"/>
              </a:rPr>
              <a:t>BIOT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473A71-0B0A-4B6B-4187-314C40C3AC3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0" y="-127596"/>
            <a:ext cx="10688638" cy="7868098"/>
            <a:chOff x="0" y="-127596"/>
            <a:chExt cx="10688638" cy="78680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1AA70C-5E8D-AEE1-66E1-F33E786AE1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0688638" cy="7560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D9662AF-9CEE-AE83-EA93-38E651F261CA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3492000" y="-106326"/>
              <a:ext cx="0" cy="78468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058513-EF39-8A89-3C07-FB9E755521DA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088638" y="-127596"/>
              <a:ext cx="0" cy="78468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9048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290</TotalTime>
  <Words>615</Words>
  <Application>Microsoft Office PowerPoint</Application>
  <PresentationFormat>Custom</PresentationFormat>
  <Paragraphs>88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Kanit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WORAKORN SUPORN</dc:creator>
  <cp:lastModifiedBy>WORAKORN SUPORN</cp:lastModifiedBy>
  <cp:revision>3</cp:revision>
  <dcterms:created xsi:type="dcterms:W3CDTF">2023-02-20T08:09:16Z</dcterms:created>
  <dcterms:modified xsi:type="dcterms:W3CDTF">2023-02-21T04:49:19Z</dcterms:modified>
</cp:coreProperties>
</file>